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2"/>
  </p:notesMasterIdLst>
  <p:handoutMasterIdLst>
    <p:handoutMasterId r:id="rId23"/>
  </p:handoutMasterIdLst>
  <p:sldIdLst>
    <p:sldId id="256" r:id="rId2"/>
    <p:sldId id="257" r:id="rId3"/>
    <p:sldId id="258" r:id="rId4"/>
    <p:sldId id="259" r:id="rId5"/>
    <p:sldId id="263" r:id="rId6"/>
    <p:sldId id="264" r:id="rId7"/>
    <p:sldId id="260" r:id="rId8"/>
    <p:sldId id="265" r:id="rId9"/>
    <p:sldId id="261" r:id="rId10"/>
    <p:sldId id="262" r:id="rId11"/>
    <p:sldId id="266" r:id="rId12"/>
    <p:sldId id="270" r:id="rId13"/>
    <p:sldId id="267" r:id="rId14"/>
    <p:sldId id="268" r:id="rId15"/>
    <p:sldId id="269" r:id="rId16"/>
    <p:sldId id="271" r:id="rId17"/>
    <p:sldId id="272" r:id="rId18"/>
    <p:sldId id="273" r:id="rId19"/>
    <p:sldId id="274" r:id="rId20"/>
    <p:sldId id="275" r:id="rId2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DE57974E-9426-420D-AAD3-0F5AB92D91F8}" type="datetimeFigureOut">
              <a:rPr lang="hu-HU" smtClean="0"/>
              <a:t>2016.07.26.</a:t>
            </a:fld>
            <a:endParaRPr lang="hu-HU"/>
          </a:p>
        </p:txBody>
      </p:sp>
      <p:sp>
        <p:nvSpPr>
          <p:cNvPr id="4" name="Élőláb helye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5AC0DBF-F5E6-4356-8081-EA0399B0C4FC}" type="slidenum">
              <a:rPr lang="hu-HU" smtClean="0"/>
              <a:t>‹#›</a:t>
            </a:fld>
            <a:endParaRPr lang="hu-HU"/>
          </a:p>
        </p:txBody>
      </p:sp>
    </p:spTree>
    <p:extLst>
      <p:ext uri="{BB962C8B-B14F-4D97-AF65-F5344CB8AC3E}">
        <p14:creationId xmlns:p14="http://schemas.microsoft.com/office/powerpoint/2010/main" val="858278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938BB5A-8ECA-444D-9A1A-DDF6BA7DFC84}" type="datetimeFigureOut">
              <a:rPr lang="hu-HU" smtClean="0"/>
              <a:t>2016.07.26.</a:t>
            </a:fld>
            <a:endParaRPr lang="hu-HU"/>
          </a:p>
        </p:txBody>
      </p:sp>
      <p:sp>
        <p:nvSpPr>
          <p:cNvPr id="4" name="Diakép helye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74A8F44-77AB-4602-B5A0-AAE85D87A759}" type="slidenum">
              <a:rPr lang="hu-HU" smtClean="0"/>
              <a:t>‹#›</a:t>
            </a:fld>
            <a:endParaRPr lang="hu-HU"/>
          </a:p>
        </p:txBody>
      </p:sp>
    </p:spTree>
    <p:extLst>
      <p:ext uri="{BB962C8B-B14F-4D97-AF65-F5344CB8AC3E}">
        <p14:creationId xmlns:p14="http://schemas.microsoft.com/office/powerpoint/2010/main" val="248878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74A8F44-77AB-4602-B5A0-AAE85D87A759}" type="slidenum">
              <a:rPr lang="hu-HU" smtClean="0"/>
              <a:t>5</a:t>
            </a:fld>
            <a:endParaRPr lang="hu-HU"/>
          </a:p>
        </p:txBody>
      </p:sp>
    </p:spTree>
    <p:extLst>
      <p:ext uri="{BB962C8B-B14F-4D97-AF65-F5344CB8AC3E}">
        <p14:creationId xmlns:p14="http://schemas.microsoft.com/office/powerpoint/2010/main" val="233514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u-HU" smtClean="0"/>
              <a:t>Mintacím szerkesztése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E1D85353-AA93-481F-B773-2FE36B05F229}" type="datetimeFigureOut">
              <a:rPr lang="hu-HU" smtClean="0"/>
              <a:t>2016.07.26.</a:t>
            </a:fld>
            <a:endParaRPr lang="hu-HU"/>
          </a:p>
        </p:txBody>
      </p:sp>
      <p:sp>
        <p:nvSpPr>
          <p:cNvPr id="5" name="Footer Placeholder 4"/>
          <p:cNvSpPr>
            <a:spLocks noGrp="1"/>
          </p:cNvSpPr>
          <p:nvPr>
            <p:ph type="ftr" sz="quarter" idx="11"/>
          </p:nvPr>
        </p:nvSpPr>
        <p:spPr>
          <a:xfrm>
            <a:off x="2416500" y="329307"/>
            <a:ext cx="4973915" cy="309201"/>
          </a:xfrm>
        </p:spPr>
        <p:txBody>
          <a:bodyPr/>
          <a:lstStyle/>
          <a:p>
            <a:endParaRPr lang="hu-HU"/>
          </a:p>
        </p:txBody>
      </p:sp>
      <p:sp>
        <p:nvSpPr>
          <p:cNvPr id="6" name="Slide Number Placeholder 5"/>
          <p:cNvSpPr>
            <a:spLocks noGrp="1"/>
          </p:cNvSpPr>
          <p:nvPr>
            <p:ph type="sldNum" sz="quarter" idx="12"/>
          </p:nvPr>
        </p:nvSpPr>
        <p:spPr>
          <a:xfrm>
            <a:off x="1437664" y="798973"/>
            <a:ext cx="811019" cy="503578"/>
          </a:xfrm>
        </p:spPr>
        <p:txBody>
          <a:bodyPr/>
          <a:lstStyle/>
          <a:p>
            <a:fld id="{F66CE90C-1319-4222-8C40-1968F8673FD0}" type="slidenum">
              <a:rPr lang="hu-HU" smtClean="0"/>
              <a:t>‹#›</a:t>
            </a:fld>
            <a:endParaRPr lang="hu-H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990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1D85353-AA93-481F-B773-2FE36B05F229}"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6CE90C-1319-4222-8C40-1968F8673FD0}" type="slidenum">
              <a:rPr lang="hu-HU" smtClean="0"/>
              <a:t>‹#›</a:t>
            </a:fld>
            <a:endParaRPr lang="hu-H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866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1D85353-AA93-481F-B773-2FE36B05F229}"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6CE90C-1319-4222-8C40-1968F8673FD0}" type="slidenum">
              <a:rPr lang="hu-HU" smtClean="0"/>
              <a:t>‹#›</a:t>
            </a:fld>
            <a:endParaRPr lang="hu-H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95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1D85353-AA93-481F-B773-2FE36B05F229}"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6CE90C-1319-4222-8C40-1968F8673FD0}" type="slidenum">
              <a:rPr lang="hu-HU" smtClean="0"/>
              <a:t>‹#›</a:t>
            </a:fld>
            <a:endParaRPr lang="hu-H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64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u-HU" smtClean="0"/>
              <a:t>Mintacím szerkesztése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E1D85353-AA93-481F-B773-2FE36B05F229}"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66CE90C-1319-4222-8C40-1968F8673FD0}" type="slidenum">
              <a:rPr lang="hu-HU" smtClean="0"/>
              <a:t>‹#›</a:t>
            </a:fld>
            <a:endParaRPr lang="hu-H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754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E1D85353-AA93-481F-B773-2FE36B05F229}"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66CE90C-1319-4222-8C40-1968F8673FD0}" type="slidenum">
              <a:rPr lang="hu-HU" smtClean="0"/>
              <a:t>‹#›</a:t>
            </a:fld>
            <a:endParaRPr lang="hu-H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737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447191" y="2824269"/>
            <a:ext cx="4645152" cy="264445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412362" y="2821491"/>
            <a:ext cx="4645152" cy="263737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E1D85353-AA93-481F-B773-2FE36B05F229}" type="datetimeFigureOut">
              <a:rPr lang="hu-HU" smtClean="0"/>
              <a:t>2016.07.26.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66CE90C-1319-4222-8C40-1968F8673FD0}" type="slidenum">
              <a:rPr lang="hu-HU" smtClean="0"/>
              <a:t>‹#›</a:t>
            </a:fld>
            <a:endParaRPr lang="hu-H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69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E1D85353-AA93-481F-B773-2FE36B05F229}" type="datetimeFigureOut">
              <a:rPr lang="hu-HU" smtClean="0"/>
              <a:t>2016.07.26.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66CE90C-1319-4222-8C40-1968F8673FD0}" type="slidenum">
              <a:rPr lang="hu-HU" smtClean="0"/>
              <a:t>‹#›</a:t>
            </a:fld>
            <a:endParaRPr lang="hu-H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27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85353-AA93-481F-B773-2FE36B05F229}" type="datetimeFigureOut">
              <a:rPr lang="hu-HU" smtClean="0"/>
              <a:t>2016.07.26.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66CE90C-1319-4222-8C40-1968F8673FD0}" type="slidenum">
              <a:rPr lang="hu-HU" smtClean="0"/>
              <a:t>‹#›</a:t>
            </a:fld>
            <a:endParaRPr lang="hu-HU"/>
          </a:p>
        </p:txBody>
      </p:sp>
    </p:spTree>
    <p:extLst>
      <p:ext uri="{BB962C8B-B14F-4D97-AF65-F5344CB8AC3E}">
        <p14:creationId xmlns:p14="http://schemas.microsoft.com/office/powerpoint/2010/main" val="421885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u-HU" smtClean="0"/>
              <a:t>Mintacím szerkesztése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E1D85353-AA93-481F-B773-2FE36B05F229}"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66CE90C-1319-4222-8C40-1968F8673FD0}" type="slidenum">
              <a:rPr lang="hu-HU" smtClean="0"/>
              <a:t>‹#›</a:t>
            </a:fld>
            <a:endParaRPr lang="hu-H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201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1D85353-AA93-481F-B773-2FE36B05F229}" type="datetimeFigureOut">
              <a:rPr lang="hu-HU" smtClean="0"/>
              <a:t>2016.07.26.</a:t>
            </a:fld>
            <a:endParaRPr lang="hu-HU"/>
          </a:p>
        </p:txBody>
      </p:sp>
      <p:sp>
        <p:nvSpPr>
          <p:cNvPr id="6" name="Footer Placeholder 5"/>
          <p:cNvSpPr>
            <a:spLocks noGrp="1"/>
          </p:cNvSpPr>
          <p:nvPr>
            <p:ph type="ftr" sz="quarter" idx="11"/>
          </p:nvPr>
        </p:nvSpPr>
        <p:spPr>
          <a:xfrm>
            <a:off x="1447382" y="318640"/>
            <a:ext cx="5541004" cy="320931"/>
          </a:xfrm>
        </p:spPr>
        <p:txBody>
          <a:bodyPr/>
          <a:lstStyle/>
          <a:p>
            <a:endParaRPr lang="hu-HU"/>
          </a:p>
        </p:txBody>
      </p:sp>
      <p:sp>
        <p:nvSpPr>
          <p:cNvPr id="7" name="Slide Number Placeholder 6"/>
          <p:cNvSpPr>
            <a:spLocks noGrp="1"/>
          </p:cNvSpPr>
          <p:nvPr>
            <p:ph type="sldNum" sz="quarter" idx="12"/>
          </p:nvPr>
        </p:nvSpPr>
        <p:spPr/>
        <p:txBody>
          <a:bodyPr/>
          <a:lstStyle/>
          <a:p>
            <a:fld id="{F66CE90C-1319-4222-8C40-1968F8673FD0}" type="slidenum">
              <a:rPr lang="hu-HU" smtClean="0"/>
              <a:t>‹#›</a:t>
            </a:fld>
            <a:endParaRPr lang="hu-H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299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1D85353-AA93-481F-B773-2FE36B05F229}" type="datetimeFigureOut">
              <a:rPr lang="hu-HU" smtClean="0"/>
              <a:t>2016.07.26.</a:t>
            </a:fld>
            <a:endParaRPr lang="hu-H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66CE90C-1319-4222-8C40-1968F8673FD0}" type="slidenum">
              <a:rPr lang="hu-HU" smtClean="0"/>
              <a:t>‹#›</a:t>
            </a:fld>
            <a:endParaRPr lang="hu-H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636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agriculture/external/enlarge/publi/countryrep/hungary.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www.hunglish.hu/" TargetMode="External"/><Relationship Id="rId13" Type="http://schemas.openxmlformats.org/officeDocument/2006/relationships/image" Target="../media/image7.png"/><Relationship Id="rId3" Type="http://schemas.openxmlformats.org/officeDocument/2006/relationships/hyperlink" Target="http://www.linguee.com/" TargetMode="External"/><Relationship Id="rId7" Type="http://schemas.openxmlformats.org/officeDocument/2006/relationships/hyperlink" Target="http://www.macmilliandictionary.com/" TargetMode="External"/><Relationship Id="rId12" Type="http://schemas.openxmlformats.org/officeDocument/2006/relationships/image" Target="../media/image6.png"/><Relationship Id="rId2" Type="http://schemas.openxmlformats.org/officeDocument/2006/relationships/hyperlink" Target="http://www.glosbe.com/" TargetMode="External"/><Relationship Id="rId1" Type="http://schemas.openxmlformats.org/officeDocument/2006/relationships/slideLayout" Target="../slideLayouts/slideLayout2.xml"/><Relationship Id="rId6" Type="http://schemas.openxmlformats.org/officeDocument/2006/relationships/hyperlink" Target="http://www.quizlet.com/" TargetMode="External"/><Relationship Id="rId11" Type="http://schemas.openxmlformats.org/officeDocument/2006/relationships/image" Target="../media/image5.png"/><Relationship Id="rId5" Type="http://schemas.openxmlformats.org/officeDocument/2006/relationships/hyperlink" Target="http://www.visualthesaurus.com/" TargetMode="External"/><Relationship Id="rId10" Type="http://schemas.openxmlformats.org/officeDocument/2006/relationships/image" Target="../media/image8.png"/><Relationship Id="rId4" Type="http://schemas.openxmlformats.org/officeDocument/2006/relationships/hyperlink" Target="http://www.thesaurus.com/" TargetMode="External"/><Relationship Id="rId9" Type="http://schemas.openxmlformats.org/officeDocument/2006/relationships/hyperlink" Target="http://www.eurlex.com/" TargetMode="Externa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195711" y="1882443"/>
            <a:ext cx="8637073" cy="2541431"/>
          </a:xfrm>
        </p:spPr>
        <p:txBody>
          <a:bodyPr>
            <a:normAutofit fontScale="90000"/>
          </a:bodyPr>
          <a:lstStyle/>
          <a:p>
            <a:pPr lvl="0" algn="ctr">
              <a:spcBef>
                <a:spcPts val="1000"/>
              </a:spcBef>
            </a:pPr>
            <a:r>
              <a:rPr lang="hu-HU" sz="4400" cap="none" dirty="0">
                <a:solidFill>
                  <a:prstClr val="black"/>
                </a:solidFill>
              </a:rPr>
              <a:t>Mezőgazdasági szaknyelvi </a:t>
            </a:r>
            <a:r>
              <a:rPr lang="hu-HU" sz="4400" cap="none" dirty="0" smtClean="0">
                <a:solidFill>
                  <a:prstClr val="black"/>
                </a:solidFill>
              </a:rPr>
              <a:t>kurzus</a:t>
            </a:r>
            <a:br>
              <a:rPr lang="hu-HU" sz="4400" cap="none" dirty="0" smtClean="0">
                <a:solidFill>
                  <a:prstClr val="black"/>
                </a:solidFill>
              </a:rPr>
            </a:br>
            <a:r>
              <a:rPr lang="hu-HU" sz="4400" cap="none" dirty="0" smtClean="0">
                <a:solidFill>
                  <a:prstClr val="black"/>
                </a:solidFill>
              </a:rPr>
              <a:t>„</a:t>
            </a:r>
            <a:r>
              <a:rPr lang="hu-HU" sz="2800" cap="none" dirty="0" smtClean="0">
                <a:solidFill>
                  <a:prstClr val="black"/>
                </a:solidFill>
                <a:ea typeface="+mn-ea"/>
                <a:cs typeface="+mn-cs"/>
              </a:rPr>
              <a:t>Programsorozat </a:t>
            </a:r>
            <a:r>
              <a:rPr lang="hu-HU" sz="2800" cap="none" dirty="0">
                <a:solidFill>
                  <a:prstClr val="black"/>
                </a:solidFill>
                <a:ea typeface="+mn-ea"/>
                <a:cs typeface="+mn-cs"/>
              </a:rPr>
              <a:t>a szakmai fejlődésért„</a:t>
            </a:r>
            <a:br>
              <a:rPr lang="hu-HU" sz="2800" cap="none" dirty="0">
                <a:solidFill>
                  <a:prstClr val="black"/>
                </a:solidFill>
                <a:ea typeface="+mn-ea"/>
                <a:cs typeface="+mn-cs"/>
              </a:rPr>
            </a:br>
            <a:r>
              <a:rPr lang="hu-HU" sz="2800" cap="none" dirty="0">
                <a:solidFill>
                  <a:prstClr val="black"/>
                </a:solidFill>
                <a:ea typeface="+mn-ea"/>
                <a:cs typeface="+mn-cs"/>
              </a:rPr>
              <a:t>NTP-SZKOLL-15-0057</a:t>
            </a:r>
            <a:br>
              <a:rPr lang="hu-HU" sz="2800" cap="none" dirty="0">
                <a:solidFill>
                  <a:prstClr val="black"/>
                </a:solidFill>
                <a:ea typeface="+mn-ea"/>
                <a:cs typeface="+mn-cs"/>
              </a:rPr>
            </a:br>
            <a:endParaRPr lang="hu-HU" dirty="0"/>
          </a:p>
        </p:txBody>
      </p:sp>
      <p:sp>
        <p:nvSpPr>
          <p:cNvPr id="3" name="Alcím 2"/>
          <p:cNvSpPr>
            <a:spLocks noGrp="1"/>
          </p:cNvSpPr>
          <p:nvPr>
            <p:ph type="subTitle" idx="1"/>
          </p:nvPr>
        </p:nvSpPr>
        <p:spPr>
          <a:xfrm>
            <a:off x="1627126" y="4163653"/>
            <a:ext cx="9355676" cy="1429404"/>
          </a:xfrm>
        </p:spPr>
        <p:txBody>
          <a:bodyPr>
            <a:noAutofit/>
          </a:bodyPr>
          <a:lstStyle/>
          <a:p>
            <a:pPr algn="ctr"/>
            <a:endParaRPr lang="hu-HU" sz="1200" dirty="0"/>
          </a:p>
        </p:txBody>
      </p:sp>
      <p:pic>
        <p:nvPicPr>
          <p:cNvPr id="4" name="Kép 3"/>
          <p:cNvPicPr>
            <a:picLocks noChangeAspect="1"/>
          </p:cNvPicPr>
          <p:nvPr/>
        </p:nvPicPr>
        <p:blipFill>
          <a:blip r:embed="rId2"/>
          <a:stretch>
            <a:fillRect/>
          </a:stretch>
        </p:blipFill>
        <p:spPr>
          <a:xfrm>
            <a:off x="1" y="0"/>
            <a:ext cx="2195710" cy="1687037"/>
          </a:xfrm>
          <a:prstGeom prst="rect">
            <a:avLst/>
          </a:prstGeom>
          <a:ln>
            <a:noFill/>
          </a:ln>
          <a:effectLst>
            <a:softEdge rad="112500"/>
          </a:effectLst>
        </p:spPr>
      </p:pic>
      <p:pic>
        <p:nvPicPr>
          <p:cNvPr id="6" name="Kép 5"/>
          <p:cNvPicPr>
            <a:picLocks noChangeAspect="1"/>
          </p:cNvPicPr>
          <p:nvPr/>
        </p:nvPicPr>
        <p:blipFill>
          <a:blip r:embed="rId3"/>
          <a:stretch>
            <a:fillRect/>
          </a:stretch>
        </p:blipFill>
        <p:spPr>
          <a:xfrm>
            <a:off x="9773604" y="58782"/>
            <a:ext cx="2418396" cy="1678173"/>
          </a:xfrm>
          <a:prstGeom prst="rect">
            <a:avLst/>
          </a:prstGeom>
          <a:ln>
            <a:noFill/>
          </a:ln>
          <a:effectLst>
            <a:softEdge rad="112500"/>
          </a:effectLst>
        </p:spPr>
      </p:pic>
      <p:pic>
        <p:nvPicPr>
          <p:cNvPr id="7" name="Kép 6"/>
          <p:cNvPicPr>
            <a:picLocks noChangeAspect="1"/>
          </p:cNvPicPr>
          <p:nvPr/>
        </p:nvPicPr>
        <p:blipFill>
          <a:blip r:embed="rId4"/>
          <a:stretch>
            <a:fillRect/>
          </a:stretch>
        </p:blipFill>
        <p:spPr>
          <a:xfrm>
            <a:off x="1828778" y="5795923"/>
            <a:ext cx="1759837" cy="1062077"/>
          </a:xfrm>
          <a:prstGeom prst="rect">
            <a:avLst/>
          </a:prstGeom>
        </p:spPr>
      </p:pic>
      <p:pic>
        <p:nvPicPr>
          <p:cNvPr id="8" name="Kép 7"/>
          <p:cNvPicPr>
            <a:picLocks noChangeAspect="1"/>
          </p:cNvPicPr>
          <p:nvPr/>
        </p:nvPicPr>
        <p:blipFill>
          <a:blip r:embed="rId5"/>
          <a:stretch>
            <a:fillRect/>
          </a:stretch>
        </p:blipFill>
        <p:spPr>
          <a:xfrm>
            <a:off x="3588615" y="5795923"/>
            <a:ext cx="2129517" cy="1062076"/>
          </a:xfrm>
          <a:prstGeom prst="rect">
            <a:avLst/>
          </a:prstGeom>
        </p:spPr>
      </p:pic>
      <p:pic>
        <p:nvPicPr>
          <p:cNvPr id="9" name="Kép 8"/>
          <p:cNvPicPr>
            <a:picLocks noChangeAspect="1"/>
          </p:cNvPicPr>
          <p:nvPr/>
        </p:nvPicPr>
        <p:blipFill>
          <a:blip r:embed="rId6"/>
          <a:stretch>
            <a:fillRect/>
          </a:stretch>
        </p:blipFill>
        <p:spPr>
          <a:xfrm>
            <a:off x="5718132" y="5795924"/>
            <a:ext cx="3200638" cy="1048603"/>
          </a:xfrm>
          <a:prstGeom prst="rect">
            <a:avLst/>
          </a:prstGeom>
        </p:spPr>
      </p:pic>
      <p:pic>
        <p:nvPicPr>
          <p:cNvPr id="10" name="Kép 9"/>
          <p:cNvPicPr>
            <a:picLocks noChangeAspect="1"/>
          </p:cNvPicPr>
          <p:nvPr/>
        </p:nvPicPr>
        <p:blipFill>
          <a:blip r:embed="rId7"/>
          <a:stretch>
            <a:fillRect/>
          </a:stretch>
        </p:blipFill>
        <p:spPr>
          <a:xfrm>
            <a:off x="8918770" y="5795924"/>
            <a:ext cx="2064032" cy="1062075"/>
          </a:xfrm>
          <a:prstGeom prst="rect">
            <a:avLst/>
          </a:prstGeom>
        </p:spPr>
      </p:pic>
      <p:sp>
        <p:nvSpPr>
          <p:cNvPr id="11" name="Cím 1"/>
          <p:cNvSpPr txBox="1">
            <a:spLocks/>
          </p:cNvSpPr>
          <p:nvPr/>
        </p:nvSpPr>
        <p:spPr>
          <a:xfrm>
            <a:off x="2195711" y="1910578"/>
            <a:ext cx="8637073" cy="2541431"/>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spcBef>
                <a:spcPts val="1000"/>
              </a:spcBef>
            </a:pPr>
            <a:r>
              <a:rPr lang="hu-HU" sz="4400" cap="none" smtClean="0">
                <a:solidFill>
                  <a:prstClr val="black"/>
                </a:solidFill>
              </a:rPr>
              <a:t>Mezőgazdasági szaknyelvi kurzus</a:t>
            </a:r>
            <a:br>
              <a:rPr lang="hu-HU" sz="4400" cap="none" smtClean="0">
                <a:solidFill>
                  <a:prstClr val="black"/>
                </a:solidFill>
              </a:rPr>
            </a:br>
            <a:r>
              <a:rPr lang="hu-HU" sz="4400" cap="none" smtClean="0">
                <a:solidFill>
                  <a:prstClr val="black"/>
                </a:solidFill>
              </a:rPr>
              <a:t>„</a:t>
            </a:r>
            <a:r>
              <a:rPr lang="hu-HU" sz="2800" cap="none" smtClean="0">
                <a:solidFill>
                  <a:prstClr val="black"/>
                </a:solidFill>
                <a:ea typeface="+mn-ea"/>
                <a:cs typeface="+mn-cs"/>
              </a:rPr>
              <a:t>Programsorozat a szakmai fejlődésért„</a:t>
            </a:r>
            <a:br>
              <a:rPr lang="hu-HU" sz="2800" cap="none" smtClean="0">
                <a:solidFill>
                  <a:prstClr val="black"/>
                </a:solidFill>
                <a:ea typeface="+mn-ea"/>
                <a:cs typeface="+mn-cs"/>
              </a:rPr>
            </a:br>
            <a:r>
              <a:rPr lang="hu-HU" sz="2800" cap="none" smtClean="0">
                <a:solidFill>
                  <a:prstClr val="black"/>
                </a:solidFill>
                <a:ea typeface="+mn-ea"/>
                <a:cs typeface="+mn-cs"/>
              </a:rPr>
              <a:t>NTP-SZKOLL-15-0057</a:t>
            </a:r>
            <a:br>
              <a:rPr lang="hu-HU" sz="2800" cap="none" smtClean="0">
                <a:solidFill>
                  <a:prstClr val="black"/>
                </a:solidFill>
                <a:ea typeface="+mn-ea"/>
                <a:cs typeface="+mn-cs"/>
              </a:rPr>
            </a:br>
            <a:endParaRPr lang="hu-HU" dirty="0"/>
          </a:p>
        </p:txBody>
      </p:sp>
      <p:pic>
        <p:nvPicPr>
          <p:cNvPr id="12" name="Kép 11"/>
          <p:cNvPicPr>
            <a:picLocks noChangeAspect="1"/>
          </p:cNvPicPr>
          <p:nvPr/>
        </p:nvPicPr>
        <p:blipFill>
          <a:blip r:embed="rId4"/>
          <a:stretch>
            <a:fillRect/>
          </a:stretch>
        </p:blipFill>
        <p:spPr>
          <a:xfrm>
            <a:off x="1828778" y="5824058"/>
            <a:ext cx="1759837" cy="1062077"/>
          </a:xfrm>
          <a:prstGeom prst="rect">
            <a:avLst/>
          </a:prstGeom>
        </p:spPr>
      </p:pic>
    </p:spTree>
    <p:extLst>
      <p:ext uri="{BB962C8B-B14F-4D97-AF65-F5344CB8AC3E}">
        <p14:creationId xmlns:p14="http://schemas.microsoft.com/office/powerpoint/2010/main" val="3461157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96916" y="505581"/>
            <a:ext cx="9401900" cy="927566"/>
          </a:xfrm>
        </p:spPr>
        <p:txBody>
          <a:bodyPr>
            <a:normAutofit fontScale="90000"/>
          </a:bodyPr>
          <a:lstStyle/>
          <a:p>
            <a:pPr algn="ctr"/>
            <a:r>
              <a:rPr lang="hu-HU" dirty="0" smtClean="0"/>
              <a:t>i/c. szövegértés: </a:t>
            </a:r>
            <a:br>
              <a:rPr lang="hu-HU" dirty="0" smtClean="0"/>
            </a:br>
            <a:r>
              <a:rPr lang="en-US" cap="none" dirty="0" smtClean="0">
                <a:solidFill>
                  <a:srgbClr val="FF0000"/>
                </a:solidFill>
                <a:ea typeface="+mn-ea"/>
                <a:cs typeface="+mn-cs"/>
              </a:rPr>
              <a:t>The </a:t>
            </a:r>
            <a:r>
              <a:rPr lang="en-US" cap="none" dirty="0">
                <a:solidFill>
                  <a:srgbClr val="FF0000"/>
                </a:solidFill>
                <a:ea typeface="+mn-ea"/>
                <a:cs typeface="+mn-cs"/>
              </a:rPr>
              <a:t>impact of agricultural activities </a:t>
            </a:r>
            <a:endParaRPr lang="hu-HU" dirty="0">
              <a:solidFill>
                <a:srgbClr val="FF0000"/>
              </a:solidFill>
            </a:endParaRPr>
          </a:p>
        </p:txBody>
      </p:sp>
      <p:sp>
        <p:nvSpPr>
          <p:cNvPr id="3" name="Tartalom helye 2"/>
          <p:cNvSpPr>
            <a:spLocks noGrp="1"/>
          </p:cNvSpPr>
          <p:nvPr>
            <p:ph idx="1"/>
          </p:nvPr>
        </p:nvSpPr>
        <p:spPr>
          <a:xfrm>
            <a:off x="0" y="1837592"/>
            <a:ext cx="12191999" cy="4237893"/>
          </a:xfrm>
        </p:spPr>
        <p:txBody>
          <a:bodyPr>
            <a:normAutofit/>
          </a:bodyPr>
          <a:lstStyle/>
          <a:p>
            <a:pPr marL="0" indent="0" algn="just">
              <a:buNone/>
            </a:pPr>
            <a:r>
              <a:rPr lang="en-US" dirty="0" smtClean="0"/>
              <a:t>Agricultural </a:t>
            </a:r>
            <a:r>
              <a:rPr lang="en-US" dirty="0"/>
              <a:t>activities influence the state of the environment, and water in particular, in different ways. Irrigation and the use of pesticides and </a:t>
            </a:r>
            <a:r>
              <a:rPr lang="hu-HU" dirty="0" smtClean="0"/>
              <a:t>_____</a:t>
            </a:r>
            <a:r>
              <a:rPr lang="en-US" dirty="0" smtClean="0"/>
              <a:t> </a:t>
            </a:r>
            <a:r>
              <a:rPr lang="en-US" dirty="0"/>
              <a:t>are the most notable areas where improved farming practices could make a considerable impact. Irrigation can lead to the </a:t>
            </a:r>
            <a:r>
              <a:rPr lang="hu-HU" dirty="0" smtClean="0"/>
              <a:t>________</a:t>
            </a:r>
            <a:r>
              <a:rPr lang="en-US" dirty="0" smtClean="0"/>
              <a:t>of </a:t>
            </a:r>
            <a:r>
              <a:rPr lang="en-US" dirty="0"/>
              <a:t>water in specific areas of some Member States. Problems arising from irrigation are often linked to specific </a:t>
            </a:r>
            <a:r>
              <a:rPr lang="hu-HU" dirty="0" smtClean="0"/>
              <a:t>________</a:t>
            </a:r>
            <a:r>
              <a:rPr lang="en-US" dirty="0" smtClean="0"/>
              <a:t>, </a:t>
            </a:r>
            <a:r>
              <a:rPr lang="en-US" dirty="0"/>
              <a:t>such as maize and fruits. Irrigation and </a:t>
            </a:r>
            <a:r>
              <a:rPr lang="hu-HU" dirty="0" smtClean="0"/>
              <a:t>______</a:t>
            </a:r>
            <a:r>
              <a:rPr lang="en-US" dirty="0" smtClean="0"/>
              <a:t> </a:t>
            </a:r>
            <a:r>
              <a:rPr lang="en-US" dirty="0"/>
              <a:t>can affect the level of the groundwater table and lead to </a:t>
            </a:r>
            <a:r>
              <a:rPr lang="en-US" dirty="0" err="1"/>
              <a:t>salinisation</a:t>
            </a:r>
            <a:r>
              <a:rPr lang="en-US" dirty="0"/>
              <a:t>, while drainage in particular can affect wetland ecosystems, which are often important </a:t>
            </a:r>
            <a:r>
              <a:rPr lang="hu-HU" dirty="0" smtClean="0"/>
              <a:t>_________</a:t>
            </a:r>
            <a:r>
              <a:rPr lang="en-US" dirty="0" smtClean="0"/>
              <a:t> </a:t>
            </a:r>
            <a:r>
              <a:rPr lang="en-US" dirty="0"/>
              <a:t>for protected species. Pesticides and </a:t>
            </a:r>
            <a:r>
              <a:rPr lang="en-US" dirty="0" err="1"/>
              <a:t>fertilisers</a:t>
            </a:r>
            <a:r>
              <a:rPr lang="en-US" dirty="0"/>
              <a:t> do not only run off into surface waters, like lakes and rivers. They can also </a:t>
            </a:r>
            <a:r>
              <a:rPr lang="hu-HU" dirty="0" smtClean="0"/>
              <a:t>_______</a:t>
            </a:r>
            <a:r>
              <a:rPr lang="en-US" dirty="0" smtClean="0"/>
              <a:t> </a:t>
            </a:r>
            <a:r>
              <a:rPr lang="en-US" dirty="0"/>
              <a:t>groundwater, raising the level of concentration of potentially harmful substances in these important water sources and potentially causing harm to people, animals and the </a:t>
            </a:r>
            <a:r>
              <a:rPr lang="en-US" dirty="0" smtClean="0"/>
              <a:t>surrounding </a:t>
            </a:r>
            <a:r>
              <a:rPr lang="en-US" dirty="0"/>
              <a:t>ecosystem. </a:t>
            </a:r>
            <a:r>
              <a:rPr lang="hu-HU" i="1" dirty="0" smtClean="0"/>
              <a:t>(</a:t>
            </a:r>
            <a:r>
              <a:rPr lang="hu-HU" i="1" u="sng" dirty="0"/>
              <a:t>http://ec.europa.eu/agriculture/events/zaragoza/background_en.pdf</a:t>
            </a:r>
            <a:r>
              <a:rPr lang="hu-HU" i="1" dirty="0" smtClean="0"/>
              <a:t>)</a:t>
            </a:r>
          </a:p>
          <a:p>
            <a:pPr marL="0" indent="0" algn="just">
              <a:buNone/>
            </a:pPr>
            <a:r>
              <a:rPr lang="hu-HU" b="1" dirty="0" smtClean="0">
                <a:solidFill>
                  <a:srgbClr val="00B050"/>
                </a:solidFill>
              </a:rPr>
              <a:t>                                </a:t>
            </a:r>
            <a:r>
              <a:rPr lang="hu-HU" b="1" dirty="0" err="1" smtClean="0">
                <a:solidFill>
                  <a:srgbClr val="00B050"/>
                </a:solidFill>
              </a:rPr>
              <a:t>habitats</a:t>
            </a:r>
            <a:r>
              <a:rPr lang="hu-HU" b="1" dirty="0" smtClean="0">
                <a:solidFill>
                  <a:srgbClr val="00B050"/>
                </a:solidFill>
              </a:rPr>
              <a:t>     </a:t>
            </a:r>
            <a:r>
              <a:rPr lang="hu-HU" b="1" dirty="0" err="1" smtClean="0">
                <a:solidFill>
                  <a:srgbClr val="00B050"/>
                </a:solidFill>
              </a:rPr>
              <a:t>crops</a:t>
            </a:r>
            <a:r>
              <a:rPr lang="hu-HU" b="1" dirty="0" smtClean="0">
                <a:solidFill>
                  <a:srgbClr val="00B050"/>
                </a:solidFill>
              </a:rPr>
              <a:t>   </a:t>
            </a:r>
            <a:r>
              <a:rPr lang="hu-HU" b="1" dirty="0">
                <a:solidFill>
                  <a:srgbClr val="00B050"/>
                </a:solidFill>
              </a:rPr>
              <a:t>f</a:t>
            </a:r>
            <a:r>
              <a:rPr lang="en-US" b="1" dirty="0" err="1" smtClean="0">
                <a:solidFill>
                  <a:srgbClr val="00B050"/>
                </a:solidFill>
              </a:rPr>
              <a:t>ertilizers</a:t>
            </a:r>
            <a:r>
              <a:rPr lang="hu-HU" b="1" dirty="0" smtClean="0">
                <a:solidFill>
                  <a:srgbClr val="00B050"/>
                </a:solidFill>
              </a:rPr>
              <a:t>      </a:t>
            </a:r>
            <a:r>
              <a:rPr lang="hu-HU" b="1" dirty="0" err="1" smtClean="0">
                <a:solidFill>
                  <a:srgbClr val="00B050"/>
                </a:solidFill>
              </a:rPr>
              <a:t>drainage</a:t>
            </a:r>
            <a:r>
              <a:rPr lang="hu-HU" b="1" dirty="0" smtClean="0">
                <a:solidFill>
                  <a:srgbClr val="00B050"/>
                </a:solidFill>
              </a:rPr>
              <a:t>     </a:t>
            </a:r>
            <a:r>
              <a:rPr lang="hu-HU" b="1" dirty="0" err="1" smtClean="0">
                <a:solidFill>
                  <a:srgbClr val="00B050"/>
                </a:solidFill>
              </a:rPr>
              <a:t>leach</a:t>
            </a:r>
            <a:r>
              <a:rPr lang="hu-HU" b="1" dirty="0" smtClean="0">
                <a:solidFill>
                  <a:srgbClr val="00B050"/>
                </a:solidFill>
              </a:rPr>
              <a:t> </a:t>
            </a:r>
            <a:r>
              <a:rPr lang="hu-HU" b="1" dirty="0" err="1">
                <a:solidFill>
                  <a:srgbClr val="00B050"/>
                </a:solidFill>
              </a:rPr>
              <a:t>into</a:t>
            </a:r>
            <a:r>
              <a:rPr lang="hu-HU" b="1" dirty="0">
                <a:solidFill>
                  <a:srgbClr val="00B050"/>
                </a:solidFill>
              </a:rPr>
              <a:t>     </a:t>
            </a:r>
            <a:r>
              <a:rPr lang="hu-HU" b="1" dirty="0" err="1" smtClean="0">
                <a:solidFill>
                  <a:srgbClr val="00B050"/>
                </a:solidFill>
              </a:rPr>
              <a:t>unsustainable</a:t>
            </a:r>
            <a:r>
              <a:rPr lang="hu-HU" b="1" dirty="0" smtClean="0">
                <a:solidFill>
                  <a:srgbClr val="00B050"/>
                </a:solidFill>
              </a:rPr>
              <a:t> </a:t>
            </a:r>
            <a:r>
              <a:rPr lang="hu-HU" b="1" dirty="0" err="1" smtClean="0">
                <a:solidFill>
                  <a:srgbClr val="00B050"/>
                </a:solidFill>
              </a:rPr>
              <a:t>use</a:t>
            </a:r>
            <a:r>
              <a:rPr lang="hu-HU" b="1" dirty="0" smtClean="0">
                <a:solidFill>
                  <a:srgbClr val="00B050"/>
                </a:solidFill>
              </a:rPr>
              <a:t>              </a:t>
            </a:r>
            <a:endParaRPr lang="hu-HU" b="1" dirty="0">
              <a:solidFill>
                <a:srgbClr val="00B050"/>
              </a:solidFill>
            </a:endParaRPr>
          </a:p>
        </p:txBody>
      </p:sp>
      <p:pic>
        <p:nvPicPr>
          <p:cNvPr id="9" name="Kép 8"/>
          <p:cNvPicPr>
            <a:picLocks noChangeAspect="1"/>
          </p:cNvPicPr>
          <p:nvPr/>
        </p:nvPicPr>
        <p:blipFill>
          <a:blip r:embed="rId2"/>
          <a:stretch>
            <a:fillRect/>
          </a:stretch>
        </p:blipFill>
        <p:spPr>
          <a:xfrm>
            <a:off x="3588615" y="6127845"/>
            <a:ext cx="2129517" cy="730154"/>
          </a:xfrm>
          <a:prstGeom prst="rect">
            <a:avLst/>
          </a:prstGeom>
        </p:spPr>
      </p:pic>
      <p:pic>
        <p:nvPicPr>
          <p:cNvPr id="10" name="Kép 9"/>
          <p:cNvPicPr>
            <a:picLocks noChangeAspect="1"/>
          </p:cNvPicPr>
          <p:nvPr/>
        </p:nvPicPr>
        <p:blipFill>
          <a:blip r:embed="rId3"/>
          <a:stretch>
            <a:fillRect/>
          </a:stretch>
        </p:blipFill>
        <p:spPr>
          <a:xfrm>
            <a:off x="5718132" y="6127844"/>
            <a:ext cx="3200638" cy="716683"/>
          </a:xfrm>
          <a:prstGeom prst="rect">
            <a:avLst/>
          </a:prstGeom>
        </p:spPr>
      </p:pic>
      <p:pic>
        <p:nvPicPr>
          <p:cNvPr id="11" name="Kép 10"/>
          <p:cNvPicPr>
            <a:picLocks noChangeAspect="1"/>
          </p:cNvPicPr>
          <p:nvPr/>
        </p:nvPicPr>
        <p:blipFill>
          <a:blip r:embed="rId4"/>
          <a:stretch>
            <a:fillRect/>
          </a:stretch>
        </p:blipFill>
        <p:spPr>
          <a:xfrm>
            <a:off x="8918770" y="6127844"/>
            <a:ext cx="2064032" cy="730155"/>
          </a:xfrm>
          <a:prstGeom prst="rect">
            <a:avLst/>
          </a:prstGeom>
        </p:spPr>
      </p:pic>
      <p:pic>
        <p:nvPicPr>
          <p:cNvPr id="12" name="Kép 11"/>
          <p:cNvPicPr>
            <a:picLocks noChangeAspect="1"/>
          </p:cNvPicPr>
          <p:nvPr/>
        </p:nvPicPr>
        <p:blipFill>
          <a:blip r:embed="rId5"/>
          <a:stretch>
            <a:fillRect/>
          </a:stretch>
        </p:blipFill>
        <p:spPr>
          <a:xfrm>
            <a:off x="1828778" y="6114372"/>
            <a:ext cx="1759837" cy="730155"/>
          </a:xfrm>
          <a:prstGeom prst="rect">
            <a:avLst/>
          </a:prstGeom>
        </p:spPr>
      </p:pic>
    </p:spTree>
    <p:extLst>
      <p:ext uri="{BB962C8B-B14F-4D97-AF65-F5344CB8AC3E}">
        <p14:creationId xmlns:p14="http://schemas.microsoft.com/office/powerpoint/2010/main" val="401917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51580" y="166484"/>
            <a:ext cx="9603275" cy="1049235"/>
          </a:xfrm>
        </p:spPr>
        <p:txBody>
          <a:bodyPr/>
          <a:lstStyle/>
          <a:p>
            <a:r>
              <a:rPr lang="hu-HU" b="1" dirty="0" smtClean="0">
                <a:solidFill>
                  <a:srgbClr val="92D050"/>
                </a:solidFill>
              </a:rPr>
              <a:t>The </a:t>
            </a:r>
            <a:r>
              <a:rPr lang="hu-HU" b="1" dirty="0" err="1" smtClean="0">
                <a:solidFill>
                  <a:srgbClr val="92D050"/>
                </a:solidFill>
              </a:rPr>
              <a:t>impact</a:t>
            </a:r>
            <a:r>
              <a:rPr lang="hu-HU" b="1" dirty="0" smtClean="0">
                <a:solidFill>
                  <a:srgbClr val="92D050"/>
                </a:solidFill>
              </a:rPr>
              <a:t> of </a:t>
            </a:r>
            <a:r>
              <a:rPr lang="hu-HU" b="1" dirty="0" err="1" smtClean="0">
                <a:solidFill>
                  <a:srgbClr val="92D050"/>
                </a:solidFill>
              </a:rPr>
              <a:t>agricultural</a:t>
            </a:r>
            <a:r>
              <a:rPr lang="hu-HU" b="1" dirty="0" smtClean="0">
                <a:solidFill>
                  <a:srgbClr val="92D050"/>
                </a:solidFill>
              </a:rPr>
              <a:t> </a:t>
            </a:r>
            <a:r>
              <a:rPr lang="hu-HU" b="1" dirty="0" err="1" smtClean="0">
                <a:solidFill>
                  <a:srgbClr val="92D050"/>
                </a:solidFill>
              </a:rPr>
              <a:t>activities</a:t>
            </a:r>
            <a:r>
              <a:rPr lang="hu-HU" b="1" dirty="0" smtClean="0">
                <a:solidFill>
                  <a:srgbClr val="92D050"/>
                </a:solidFill>
              </a:rPr>
              <a:t> - szószedet</a:t>
            </a:r>
            <a:endParaRPr lang="hu-HU" b="1" dirty="0">
              <a:solidFill>
                <a:srgbClr val="92D050"/>
              </a:solidFill>
            </a:endParaRPr>
          </a:p>
        </p:txBody>
      </p:sp>
      <p:sp>
        <p:nvSpPr>
          <p:cNvPr id="3" name="Tartalom helye 2"/>
          <p:cNvSpPr>
            <a:spLocks noGrp="1"/>
          </p:cNvSpPr>
          <p:nvPr>
            <p:ph idx="1"/>
          </p:nvPr>
        </p:nvSpPr>
        <p:spPr>
          <a:xfrm>
            <a:off x="777923" y="1815152"/>
            <a:ext cx="10276932" cy="4299045"/>
          </a:xfrm>
        </p:spPr>
        <p:txBody>
          <a:bodyPr>
            <a:normAutofit fontScale="62500" lnSpcReduction="20000"/>
          </a:bodyPr>
          <a:lstStyle/>
          <a:p>
            <a:r>
              <a:rPr lang="hu-HU" b="1" dirty="0" smtClean="0"/>
              <a:t>The </a:t>
            </a:r>
            <a:r>
              <a:rPr lang="hu-HU" b="1" dirty="0" err="1" smtClean="0"/>
              <a:t>impact</a:t>
            </a:r>
            <a:r>
              <a:rPr lang="hu-HU" b="1" dirty="0" smtClean="0"/>
              <a:t> of: </a:t>
            </a:r>
            <a:r>
              <a:rPr lang="hu-HU" dirty="0" smtClean="0"/>
              <a:t>valaminek a hatása</a:t>
            </a:r>
          </a:p>
          <a:p>
            <a:r>
              <a:rPr lang="hu-HU" b="1" dirty="0" err="1" smtClean="0"/>
              <a:t>Agricultural</a:t>
            </a:r>
            <a:r>
              <a:rPr lang="hu-HU" b="1" dirty="0" smtClean="0"/>
              <a:t> </a:t>
            </a:r>
            <a:r>
              <a:rPr lang="hu-HU" b="1" dirty="0" err="1" smtClean="0"/>
              <a:t>activities</a:t>
            </a:r>
            <a:r>
              <a:rPr lang="hu-HU" b="1" dirty="0" smtClean="0"/>
              <a:t>: </a:t>
            </a:r>
            <a:r>
              <a:rPr lang="hu-HU" dirty="0" smtClean="0"/>
              <a:t>mezőgazdasági tevékenységek</a:t>
            </a:r>
          </a:p>
          <a:p>
            <a:r>
              <a:rPr lang="hu-HU" b="1" dirty="0" err="1" smtClean="0"/>
              <a:t>To</a:t>
            </a:r>
            <a:r>
              <a:rPr lang="hu-HU" b="1" dirty="0" smtClean="0"/>
              <a:t> </a:t>
            </a:r>
            <a:r>
              <a:rPr lang="hu-HU" b="1" dirty="0" err="1" smtClean="0"/>
              <a:t>influence</a:t>
            </a:r>
            <a:r>
              <a:rPr lang="hu-HU" b="1" dirty="0" smtClean="0"/>
              <a:t> </a:t>
            </a:r>
            <a:r>
              <a:rPr lang="hu-HU" b="1" dirty="0" err="1" smtClean="0"/>
              <a:t>something</a:t>
            </a:r>
            <a:r>
              <a:rPr lang="hu-HU" b="1" dirty="0" smtClean="0"/>
              <a:t>:</a:t>
            </a:r>
            <a:r>
              <a:rPr lang="hu-HU" dirty="0" smtClean="0"/>
              <a:t> befolyásol valamit, hatással van rá</a:t>
            </a:r>
          </a:p>
          <a:p>
            <a:r>
              <a:rPr lang="hu-HU" b="1" dirty="0" err="1" smtClean="0"/>
              <a:t>Irrigation</a:t>
            </a:r>
            <a:r>
              <a:rPr lang="hu-HU" b="1" dirty="0" smtClean="0"/>
              <a:t>: </a:t>
            </a:r>
            <a:r>
              <a:rPr lang="hu-HU" dirty="0" smtClean="0"/>
              <a:t>öntözés</a:t>
            </a:r>
          </a:p>
          <a:p>
            <a:r>
              <a:rPr lang="hu-HU" b="1" dirty="0" err="1" smtClean="0"/>
              <a:t>Pesticides</a:t>
            </a:r>
            <a:r>
              <a:rPr lang="hu-HU" b="1" dirty="0" smtClean="0"/>
              <a:t>:</a:t>
            </a:r>
            <a:r>
              <a:rPr lang="hu-HU" dirty="0" smtClean="0"/>
              <a:t> </a:t>
            </a:r>
            <a:r>
              <a:rPr lang="hu-HU" dirty="0" err="1" smtClean="0"/>
              <a:t>peszticid</a:t>
            </a:r>
            <a:r>
              <a:rPr lang="hu-HU" dirty="0" smtClean="0"/>
              <a:t>/rovarölő</a:t>
            </a:r>
          </a:p>
          <a:p>
            <a:r>
              <a:rPr lang="hu-HU" b="1" dirty="0" err="1" smtClean="0"/>
              <a:t>Problems</a:t>
            </a:r>
            <a:r>
              <a:rPr lang="hu-HU" b="1" dirty="0" smtClean="0"/>
              <a:t> </a:t>
            </a:r>
            <a:r>
              <a:rPr lang="hu-HU" b="1" dirty="0" err="1" smtClean="0"/>
              <a:t>arising</a:t>
            </a:r>
            <a:r>
              <a:rPr lang="hu-HU" b="1" dirty="0" smtClean="0"/>
              <a:t> </a:t>
            </a:r>
            <a:r>
              <a:rPr lang="hu-HU" b="1" dirty="0" err="1" smtClean="0"/>
              <a:t>from</a:t>
            </a:r>
            <a:r>
              <a:rPr lang="hu-HU" b="1" dirty="0" smtClean="0"/>
              <a:t> </a:t>
            </a:r>
            <a:r>
              <a:rPr lang="hu-HU" b="1" dirty="0" err="1" smtClean="0"/>
              <a:t>something</a:t>
            </a:r>
            <a:r>
              <a:rPr lang="hu-HU" b="1" dirty="0" smtClean="0"/>
              <a:t>:</a:t>
            </a:r>
            <a:r>
              <a:rPr lang="hu-HU" dirty="0" smtClean="0"/>
              <a:t> valamiből felmerülő problémák</a:t>
            </a:r>
          </a:p>
          <a:p>
            <a:r>
              <a:rPr lang="hu-HU" b="1" dirty="0" err="1" smtClean="0"/>
              <a:t>Maize</a:t>
            </a:r>
            <a:r>
              <a:rPr lang="hu-HU" b="1" dirty="0" smtClean="0"/>
              <a:t>:</a:t>
            </a:r>
            <a:r>
              <a:rPr lang="hu-HU" dirty="0" smtClean="0"/>
              <a:t> kukorica</a:t>
            </a:r>
          </a:p>
          <a:p>
            <a:r>
              <a:rPr lang="hu-HU" b="1" dirty="0" err="1" smtClean="0"/>
              <a:t>Salinisation</a:t>
            </a:r>
            <a:r>
              <a:rPr lang="hu-HU" b="1" dirty="0" smtClean="0"/>
              <a:t>: </a:t>
            </a:r>
            <a:r>
              <a:rPr lang="hu-HU" dirty="0" err="1" smtClean="0"/>
              <a:t>talajszalinitás</a:t>
            </a:r>
            <a:r>
              <a:rPr lang="hu-HU" dirty="0" smtClean="0"/>
              <a:t>/szikesedés</a:t>
            </a:r>
          </a:p>
          <a:p>
            <a:r>
              <a:rPr lang="hu-HU" b="1" dirty="0" err="1" smtClean="0"/>
              <a:t>Cause</a:t>
            </a:r>
            <a:r>
              <a:rPr lang="hu-HU" b="1" dirty="0" smtClean="0"/>
              <a:t> </a:t>
            </a:r>
            <a:r>
              <a:rPr lang="hu-HU" b="1" dirty="0" err="1" smtClean="0"/>
              <a:t>harm</a:t>
            </a:r>
            <a:r>
              <a:rPr lang="hu-HU" b="1" dirty="0" smtClean="0"/>
              <a:t> </a:t>
            </a:r>
            <a:r>
              <a:rPr lang="hu-HU" b="1" dirty="0" err="1" smtClean="0"/>
              <a:t>to</a:t>
            </a:r>
            <a:r>
              <a:rPr lang="hu-HU" b="1" dirty="0" smtClean="0"/>
              <a:t> </a:t>
            </a:r>
            <a:r>
              <a:rPr lang="hu-HU" b="1" dirty="0" err="1" smtClean="0"/>
              <a:t>people</a:t>
            </a:r>
            <a:r>
              <a:rPr lang="hu-HU" b="1" dirty="0" smtClean="0"/>
              <a:t>: </a:t>
            </a:r>
            <a:r>
              <a:rPr lang="hu-HU" dirty="0" smtClean="0"/>
              <a:t>káros az emberekre</a:t>
            </a:r>
          </a:p>
          <a:p>
            <a:r>
              <a:rPr lang="hu-HU" b="1" dirty="0" err="1" smtClean="0"/>
              <a:t>Habitat</a:t>
            </a:r>
            <a:r>
              <a:rPr lang="hu-HU" b="1" dirty="0" smtClean="0"/>
              <a:t>: </a:t>
            </a:r>
            <a:r>
              <a:rPr lang="hu-HU" dirty="0" smtClean="0"/>
              <a:t>élőhely</a:t>
            </a:r>
          </a:p>
          <a:p>
            <a:r>
              <a:rPr lang="hu-HU" b="1" dirty="0" err="1" smtClean="0"/>
              <a:t>Crop</a:t>
            </a:r>
            <a:r>
              <a:rPr lang="hu-HU" dirty="0" smtClean="0"/>
              <a:t>: gabona</a:t>
            </a:r>
          </a:p>
          <a:p>
            <a:r>
              <a:rPr lang="hu-HU" b="1" dirty="0" err="1" smtClean="0"/>
              <a:t>Drainage</a:t>
            </a:r>
            <a:r>
              <a:rPr lang="hu-HU" b="1" dirty="0" smtClean="0"/>
              <a:t>: </a:t>
            </a:r>
            <a:r>
              <a:rPr lang="hu-HU" dirty="0" smtClean="0"/>
              <a:t>vízelvezetés/szennyvíz/csatornázás</a:t>
            </a:r>
          </a:p>
          <a:p>
            <a:r>
              <a:rPr lang="hu-HU" b="1" dirty="0" err="1" smtClean="0"/>
              <a:t>To</a:t>
            </a:r>
            <a:r>
              <a:rPr lang="hu-HU" b="1" dirty="0" smtClean="0"/>
              <a:t> </a:t>
            </a:r>
            <a:r>
              <a:rPr lang="hu-HU" b="1" dirty="0" err="1" smtClean="0"/>
              <a:t>leach</a:t>
            </a:r>
            <a:r>
              <a:rPr lang="hu-HU" b="1" dirty="0" smtClean="0"/>
              <a:t> </a:t>
            </a:r>
            <a:r>
              <a:rPr lang="hu-HU" b="1" dirty="0" err="1" smtClean="0"/>
              <a:t>into</a:t>
            </a:r>
            <a:r>
              <a:rPr lang="hu-HU" b="1" dirty="0" smtClean="0"/>
              <a:t>:</a:t>
            </a:r>
            <a:r>
              <a:rPr lang="hu-HU" dirty="0" smtClean="0"/>
              <a:t> valamibe szivárog</a:t>
            </a:r>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454" y="2430369"/>
            <a:ext cx="3699143" cy="2469178"/>
          </a:xfrm>
          <a:prstGeom prst="rect">
            <a:avLst/>
          </a:prstGeom>
          <a:ln>
            <a:noFill/>
          </a:ln>
          <a:effectLst>
            <a:softEdge rad="112500"/>
          </a:effectLst>
        </p:spPr>
      </p:pic>
      <p:pic>
        <p:nvPicPr>
          <p:cNvPr id="10" name="Kép 9"/>
          <p:cNvPicPr>
            <a:picLocks noChangeAspect="1"/>
          </p:cNvPicPr>
          <p:nvPr/>
        </p:nvPicPr>
        <p:blipFill>
          <a:blip r:embed="rId3"/>
          <a:stretch>
            <a:fillRect/>
          </a:stretch>
        </p:blipFill>
        <p:spPr>
          <a:xfrm>
            <a:off x="3588615" y="6127845"/>
            <a:ext cx="2129517" cy="730154"/>
          </a:xfrm>
          <a:prstGeom prst="rect">
            <a:avLst/>
          </a:prstGeom>
        </p:spPr>
      </p:pic>
      <p:pic>
        <p:nvPicPr>
          <p:cNvPr id="11" name="Kép 10"/>
          <p:cNvPicPr>
            <a:picLocks noChangeAspect="1"/>
          </p:cNvPicPr>
          <p:nvPr/>
        </p:nvPicPr>
        <p:blipFill>
          <a:blip r:embed="rId4"/>
          <a:stretch>
            <a:fillRect/>
          </a:stretch>
        </p:blipFill>
        <p:spPr>
          <a:xfrm>
            <a:off x="5718132" y="6127844"/>
            <a:ext cx="3200638" cy="716683"/>
          </a:xfrm>
          <a:prstGeom prst="rect">
            <a:avLst/>
          </a:prstGeom>
        </p:spPr>
      </p:pic>
      <p:pic>
        <p:nvPicPr>
          <p:cNvPr id="12" name="Kép 11"/>
          <p:cNvPicPr>
            <a:picLocks noChangeAspect="1"/>
          </p:cNvPicPr>
          <p:nvPr/>
        </p:nvPicPr>
        <p:blipFill>
          <a:blip r:embed="rId5"/>
          <a:stretch>
            <a:fillRect/>
          </a:stretch>
        </p:blipFill>
        <p:spPr>
          <a:xfrm>
            <a:off x="8918770" y="6127844"/>
            <a:ext cx="2064032" cy="730155"/>
          </a:xfrm>
          <a:prstGeom prst="rect">
            <a:avLst/>
          </a:prstGeom>
        </p:spPr>
      </p:pic>
      <p:pic>
        <p:nvPicPr>
          <p:cNvPr id="13" name="Kép 12"/>
          <p:cNvPicPr>
            <a:picLocks noChangeAspect="1"/>
          </p:cNvPicPr>
          <p:nvPr/>
        </p:nvPicPr>
        <p:blipFill>
          <a:blip r:embed="rId6"/>
          <a:stretch>
            <a:fillRect/>
          </a:stretch>
        </p:blipFill>
        <p:spPr>
          <a:xfrm>
            <a:off x="1894263" y="6127845"/>
            <a:ext cx="1759837" cy="730155"/>
          </a:xfrm>
          <a:prstGeom prst="rect">
            <a:avLst/>
          </a:prstGeom>
        </p:spPr>
      </p:pic>
    </p:spTree>
    <p:extLst>
      <p:ext uri="{BB962C8B-B14F-4D97-AF65-F5344CB8AC3E}">
        <p14:creationId xmlns:p14="http://schemas.microsoft.com/office/powerpoint/2010/main" val="3318367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450329" y="1359777"/>
            <a:ext cx="5532328" cy="1830584"/>
          </a:xfrm>
        </p:spPr>
        <p:txBody>
          <a:bodyPr/>
          <a:lstStyle/>
          <a:p>
            <a:pPr algn="ctr"/>
            <a:r>
              <a:rPr lang="hu-HU" b="1" dirty="0" smtClean="0">
                <a:solidFill>
                  <a:srgbClr val="00B050"/>
                </a:solidFill>
              </a:rPr>
              <a:t>3-4. óra</a:t>
            </a:r>
            <a:endParaRPr lang="hu-HU" b="1" dirty="0">
              <a:solidFill>
                <a:srgbClr val="00B050"/>
              </a:solidFill>
            </a:endParaRPr>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p:pic>
      <p:sp>
        <p:nvSpPr>
          <p:cNvPr id="6" name="Szöveg helye 5"/>
          <p:cNvSpPr>
            <a:spLocks noGrp="1"/>
          </p:cNvSpPr>
          <p:nvPr>
            <p:ph type="body" sz="half" idx="2"/>
          </p:nvPr>
        </p:nvSpPr>
        <p:spPr/>
        <p:txBody>
          <a:bodyPr>
            <a:normAutofit/>
          </a:bodyPr>
          <a:lstStyle/>
          <a:p>
            <a:pPr algn="ctr"/>
            <a:r>
              <a:rPr lang="hu-HU" sz="1200" dirty="0"/>
              <a:t>Kép: http://www.piacesprofit.hu/kkv_cegblog/piac/nagy-valtozas-a-kuszobon-a-mezogazdasagban/ </a:t>
            </a:r>
          </a:p>
        </p:txBody>
      </p:sp>
      <p:pic>
        <p:nvPicPr>
          <p:cNvPr id="11" name="Kép 10"/>
          <p:cNvPicPr>
            <a:picLocks noChangeAspect="1"/>
          </p:cNvPicPr>
          <p:nvPr/>
        </p:nvPicPr>
        <p:blipFill>
          <a:blip r:embed="rId3"/>
          <a:stretch>
            <a:fillRect/>
          </a:stretch>
        </p:blipFill>
        <p:spPr>
          <a:xfrm>
            <a:off x="3588615" y="6127845"/>
            <a:ext cx="2129517" cy="730154"/>
          </a:xfrm>
          <a:prstGeom prst="rect">
            <a:avLst/>
          </a:prstGeom>
        </p:spPr>
      </p:pic>
      <p:pic>
        <p:nvPicPr>
          <p:cNvPr id="12" name="Kép 11"/>
          <p:cNvPicPr>
            <a:picLocks noChangeAspect="1"/>
          </p:cNvPicPr>
          <p:nvPr/>
        </p:nvPicPr>
        <p:blipFill>
          <a:blip r:embed="rId4"/>
          <a:stretch>
            <a:fillRect/>
          </a:stretch>
        </p:blipFill>
        <p:spPr>
          <a:xfrm>
            <a:off x="5718132" y="6127844"/>
            <a:ext cx="3200638" cy="716683"/>
          </a:xfrm>
          <a:prstGeom prst="rect">
            <a:avLst/>
          </a:prstGeom>
        </p:spPr>
      </p:pic>
      <p:pic>
        <p:nvPicPr>
          <p:cNvPr id="13" name="Kép 12"/>
          <p:cNvPicPr>
            <a:picLocks noChangeAspect="1"/>
          </p:cNvPicPr>
          <p:nvPr/>
        </p:nvPicPr>
        <p:blipFill>
          <a:blip r:embed="rId5"/>
          <a:stretch>
            <a:fillRect/>
          </a:stretch>
        </p:blipFill>
        <p:spPr>
          <a:xfrm>
            <a:off x="8918770" y="6127844"/>
            <a:ext cx="2064032" cy="730155"/>
          </a:xfrm>
          <a:prstGeom prst="rect">
            <a:avLst/>
          </a:prstGeom>
        </p:spPr>
      </p:pic>
      <p:pic>
        <p:nvPicPr>
          <p:cNvPr id="14" name="Kép 13"/>
          <p:cNvPicPr>
            <a:picLocks noChangeAspect="1"/>
          </p:cNvPicPr>
          <p:nvPr/>
        </p:nvPicPr>
        <p:blipFill>
          <a:blip r:embed="rId6"/>
          <a:stretch>
            <a:fillRect/>
          </a:stretch>
        </p:blipFill>
        <p:spPr>
          <a:xfrm>
            <a:off x="1828778" y="6114372"/>
            <a:ext cx="1759837" cy="730155"/>
          </a:xfrm>
          <a:prstGeom prst="rect">
            <a:avLst/>
          </a:prstGeom>
        </p:spPr>
      </p:pic>
    </p:spTree>
    <p:extLst>
      <p:ext uri="{BB962C8B-B14F-4D97-AF65-F5344CB8AC3E}">
        <p14:creationId xmlns:p14="http://schemas.microsoft.com/office/powerpoint/2010/main" val="547595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a:solidFill>
                  <a:srgbClr val="92D050"/>
                </a:solidFill>
              </a:rPr>
              <a:t>GMO</a:t>
            </a:r>
            <a:br>
              <a:rPr lang="hu-HU" b="1" dirty="0">
                <a:solidFill>
                  <a:srgbClr val="92D050"/>
                </a:solidFill>
              </a:rPr>
            </a:br>
            <a:r>
              <a:rPr lang="hu-HU" b="1" dirty="0" err="1">
                <a:solidFill>
                  <a:srgbClr val="92D050"/>
                </a:solidFill>
              </a:rPr>
              <a:t>Genetically</a:t>
            </a:r>
            <a:r>
              <a:rPr lang="hu-HU" b="1" dirty="0">
                <a:solidFill>
                  <a:srgbClr val="92D050"/>
                </a:solidFill>
              </a:rPr>
              <a:t> </a:t>
            </a:r>
            <a:r>
              <a:rPr lang="hu-HU" b="1" dirty="0" err="1">
                <a:solidFill>
                  <a:srgbClr val="92D050"/>
                </a:solidFill>
              </a:rPr>
              <a:t>modified</a:t>
            </a:r>
            <a:r>
              <a:rPr lang="hu-HU" b="1" dirty="0">
                <a:solidFill>
                  <a:srgbClr val="92D050"/>
                </a:solidFill>
              </a:rPr>
              <a:t> </a:t>
            </a:r>
            <a:r>
              <a:rPr lang="hu-HU" b="1" dirty="0" err="1">
                <a:solidFill>
                  <a:srgbClr val="92D050"/>
                </a:solidFill>
              </a:rPr>
              <a:t>organisms</a:t>
            </a:r>
            <a:endParaRPr lang="hu-HU" b="1" dirty="0">
              <a:solidFill>
                <a:srgbClr val="92D050"/>
              </a:solidFill>
            </a:endParaRPr>
          </a:p>
        </p:txBody>
      </p:sp>
      <p:sp>
        <p:nvSpPr>
          <p:cNvPr id="3" name="Tartalom helye 2"/>
          <p:cNvSpPr>
            <a:spLocks noGrp="1"/>
          </p:cNvSpPr>
          <p:nvPr>
            <p:ph idx="1"/>
          </p:nvPr>
        </p:nvSpPr>
        <p:spPr>
          <a:xfrm>
            <a:off x="791570" y="2015732"/>
            <a:ext cx="7956646" cy="3757271"/>
          </a:xfrm>
        </p:spPr>
        <p:txBody>
          <a:bodyPr>
            <a:normAutofit fontScale="92500" lnSpcReduction="10000"/>
          </a:bodyPr>
          <a:lstStyle/>
          <a:p>
            <a:pPr algn="just"/>
            <a:r>
              <a:rPr lang="en-US" b="1" dirty="0"/>
              <a:t>Definition:</a:t>
            </a:r>
            <a:r>
              <a:rPr lang="en-US" dirty="0"/>
              <a:t> GMO is a form of scientific farming where crops are pumped full of chemicals to increase yield and size of crops</a:t>
            </a:r>
          </a:p>
          <a:p>
            <a:pPr algn="just"/>
            <a:endParaRPr lang="en-US" dirty="0"/>
          </a:p>
          <a:p>
            <a:pPr algn="just"/>
            <a:r>
              <a:rPr lang="en-US" dirty="0"/>
              <a:t>It is highly debated and becoming more and more common in everyday foods.</a:t>
            </a:r>
          </a:p>
          <a:p>
            <a:pPr algn="just"/>
            <a:endParaRPr lang="en-US" dirty="0"/>
          </a:p>
          <a:p>
            <a:pPr algn="just"/>
            <a:r>
              <a:rPr lang="en-US" dirty="0"/>
              <a:t>Like a coin, it also has its two sides =&gt; advantages and </a:t>
            </a:r>
            <a:r>
              <a:rPr lang="en-US" dirty="0" smtClean="0"/>
              <a:t>disadvantages</a:t>
            </a:r>
            <a:endParaRPr lang="hu-HU" dirty="0" smtClean="0"/>
          </a:p>
          <a:p>
            <a:pPr algn="just"/>
            <a:endParaRPr lang="hu-HU" dirty="0"/>
          </a:p>
          <a:p>
            <a:pPr algn="just"/>
            <a:r>
              <a:rPr lang="hu-HU" i="1" dirty="0"/>
              <a:t>Forrás: http://occupytheory.org/advantages-and-disadvantages-of-gmos/</a:t>
            </a:r>
            <a:endParaRPr lang="en-US" i="1" dirty="0"/>
          </a:p>
          <a:p>
            <a:pPr algn="just"/>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221" y="2591841"/>
            <a:ext cx="3273779" cy="2102987"/>
          </a:xfrm>
          <a:prstGeom prst="rect">
            <a:avLst/>
          </a:prstGeom>
          <a:ln>
            <a:noFill/>
          </a:ln>
          <a:effectLst>
            <a:softEdge rad="112500"/>
          </a:effectLst>
        </p:spPr>
      </p:pic>
      <p:pic>
        <p:nvPicPr>
          <p:cNvPr id="9" name="Kép 8"/>
          <p:cNvPicPr>
            <a:picLocks noChangeAspect="1"/>
          </p:cNvPicPr>
          <p:nvPr/>
        </p:nvPicPr>
        <p:blipFill>
          <a:blip r:embed="rId3"/>
          <a:stretch>
            <a:fillRect/>
          </a:stretch>
        </p:blipFill>
        <p:spPr>
          <a:xfrm>
            <a:off x="3588615" y="6127845"/>
            <a:ext cx="2129517" cy="730154"/>
          </a:xfrm>
          <a:prstGeom prst="rect">
            <a:avLst/>
          </a:prstGeom>
        </p:spPr>
      </p:pic>
      <p:pic>
        <p:nvPicPr>
          <p:cNvPr id="10" name="Kép 9"/>
          <p:cNvPicPr>
            <a:picLocks noChangeAspect="1"/>
          </p:cNvPicPr>
          <p:nvPr/>
        </p:nvPicPr>
        <p:blipFill>
          <a:blip r:embed="rId4"/>
          <a:stretch>
            <a:fillRect/>
          </a:stretch>
        </p:blipFill>
        <p:spPr>
          <a:xfrm>
            <a:off x="5718132" y="6127844"/>
            <a:ext cx="3200638" cy="716683"/>
          </a:xfrm>
          <a:prstGeom prst="rect">
            <a:avLst/>
          </a:prstGeom>
        </p:spPr>
      </p:pic>
      <p:pic>
        <p:nvPicPr>
          <p:cNvPr id="11" name="Kép 10"/>
          <p:cNvPicPr>
            <a:picLocks noChangeAspect="1"/>
          </p:cNvPicPr>
          <p:nvPr/>
        </p:nvPicPr>
        <p:blipFill>
          <a:blip r:embed="rId5"/>
          <a:stretch>
            <a:fillRect/>
          </a:stretch>
        </p:blipFill>
        <p:spPr>
          <a:xfrm>
            <a:off x="8918770" y="6127844"/>
            <a:ext cx="2064032" cy="730155"/>
          </a:xfrm>
          <a:prstGeom prst="rect">
            <a:avLst/>
          </a:prstGeom>
        </p:spPr>
      </p:pic>
      <p:pic>
        <p:nvPicPr>
          <p:cNvPr id="12" name="Kép 11"/>
          <p:cNvPicPr>
            <a:picLocks noChangeAspect="1"/>
          </p:cNvPicPr>
          <p:nvPr/>
        </p:nvPicPr>
        <p:blipFill>
          <a:blip r:embed="rId6"/>
          <a:stretch>
            <a:fillRect/>
          </a:stretch>
        </p:blipFill>
        <p:spPr>
          <a:xfrm>
            <a:off x="1828778" y="6127845"/>
            <a:ext cx="1759837" cy="730155"/>
          </a:xfrm>
          <a:prstGeom prst="rect">
            <a:avLst/>
          </a:prstGeom>
        </p:spPr>
      </p:pic>
    </p:spTree>
    <p:extLst>
      <p:ext uri="{BB962C8B-B14F-4D97-AF65-F5344CB8AC3E}">
        <p14:creationId xmlns:p14="http://schemas.microsoft.com/office/powerpoint/2010/main" val="2122518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b="1" dirty="0">
                <a:solidFill>
                  <a:srgbClr val="92D050"/>
                </a:solidFill>
              </a:rPr>
              <a:t>What are the advantages of GMOs?</a:t>
            </a:r>
            <a:endParaRPr lang="hu-HU" b="1" dirty="0">
              <a:solidFill>
                <a:srgbClr val="92D050"/>
              </a:solidFill>
            </a:endParaRPr>
          </a:p>
        </p:txBody>
      </p:sp>
      <p:sp>
        <p:nvSpPr>
          <p:cNvPr id="3" name="Tartalom helye 2"/>
          <p:cNvSpPr>
            <a:spLocks noGrp="1"/>
          </p:cNvSpPr>
          <p:nvPr>
            <p:ph idx="1"/>
          </p:nvPr>
        </p:nvSpPr>
        <p:spPr>
          <a:xfrm>
            <a:off x="1451579" y="2015732"/>
            <a:ext cx="5456211" cy="4002931"/>
          </a:xfrm>
        </p:spPr>
        <p:txBody>
          <a:bodyPr>
            <a:normAutofit fontScale="92500" lnSpcReduction="20000"/>
          </a:bodyPr>
          <a:lstStyle/>
          <a:p>
            <a:pPr algn="just"/>
            <a:r>
              <a:rPr lang="en-US" dirty="0"/>
              <a:t>GMOs is an effective way to provide farmers a larger profit while spending less time a resources</a:t>
            </a:r>
          </a:p>
          <a:p>
            <a:pPr algn="just"/>
            <a:r>
              <a:rPr lang="en-US" dirty="0"/>
              <a:t>Economically beneficial because they are used to repel pests, which prevents the need for pesticides to be used</a:t>
            </a:r>
          </a:p>
          <a:p>
            <a:pPr algn="just"/>
            <a:r>
              <a:rPr lang="en-US" dirty="0"/>
              <a:t>Less starvation in the world due to the fact that it cuts food prices</a:t>
            </a:r>
          </a:p>
          <a:p>
            <a:pPr algn="just"/>
            <a:r>
              <a:rPr lang="en-US" dirty="0"/>
              <a:t>It is more nourishing to the body, which is proven to be </a:t>
            </a:r>
            <a:r>
              <a:rPr lang="en-US" dirty="0" smtClean="0"/>
              <a:t>effective</a:t>
            </a:r>
            <a:endParaRPr lang="hu-HU" dirty="0" smtClean="0"/>
          </a:p>
          <a:p>
            <a:pPr marL="0" indent="0" algn="just">
              <a:buNone/>
            </a:pPr>
            <a:r>
              <a:rPr lang="hu-HU" dirty="0"/>
              <a:t>Forrás: </a:t>
            </a:r>
            <a:r>
              <a:rPr lang="hu-HU" i="1" dirty="0"/>
              <a:t>http://occupytheory.org/advantages-and-disadvantages-of-gmos/</a:t>
            </a:r>
            <a:endParaRPr lang="en-US" i="1" dirty="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4644" y="2415656"/>
            <a:ext cx="4285735" cy="2729552"/>
          </a:xfrm>
          <a:prstGeom prst="rect">
            <a:avLst/>
          </a:prstGeom>
          <a:ln>
            <a:noFill/>
          </a:ln>
          <a:effectLst>
            <a:softEdge rad="112500"/>
          </a:effectLst>
        </p:spPr>
      </p:pic>
      <p:pic>
        <p:nvPicPr>
          <p:cNvPr id="10" name="Kép 9"/>
          <p:cNvPicPr>
            <a:picLocks noChangeAspect="1"/>
          </p:cNvPicPr>
          <p:nvPr/>
        </p:nvPicPr>
        <p:blipFill>
          <a:blip r:embed="rId3"/>
          <a:stretch>
            <a:fillRect/>
          </a:stretch>
        </p:blipFill>
        <p:spPr>
          <a:xfrm>
            <a:off x="3660667" y="6136158"/>
            <a:ext cx="2129517" cy="730154"/>
          </a:xfrm>
          <a:prstGeom prst="rect">
            <a:avLst/>
          </a:prstGeom>
        </p:spPr>
      </p:pic>
      <p:pic>
        <p:nvPicPr>
          <p:cNvPr id="11" name="Kép 10"/>
          <p:cNvPicPr>
            <a:picLocks noChangeAspect="1"/>
          </p:cNvPicPr>
          <p:nvPr/>
        </p:nvPicPr>
        <p:blipFill>
          <a:blip r:embed="rId4"/>
          <a:stretch>
            <a:fillRect/>
          </a:stretch>
        </p:blipFill>
        <p:spPr>
          <a:xfrm>
            <a:off x="5790184" y="6127845"/>
            <a:ext cx="3200638" cy="716683"/>
          </a:xfrm>
          <a:prstGeom prst="rect">
            <a:avLst/>
          </a:prstGeom>
        </p:spPr>
      </p:pic>
      <p:pic>
        <p:nvPicPr>
          <p:cNvPr id="12" name="Kép 11"/>
          <p:cNvPicPr>
            <a:picLocks noChangeAspect="1"/>
          </p:cNvPicPr>
          <p:nvPr/>
        </p:nvPicPr>
        <p:blipFill>
          <a:blip r:embed="rId5"/>
          <a:stretch>
            <a:fillRect/>
          </a:stretch>
        </p:blipFill>
        <p:spPr>
          <a:xfrm>
            <a:off x="8990822" y="6150102"/>
            <a:ext cx="2064032" cy="730155"/>
          </a:xfrm>
          <a:prstGeom prst="rect">
            <a:avLst/>
          </a:prstGeom>
        </p:spPr>
      </p:pic>
      <p:pic>
        <p:nvPicPr>
          <p:cNvPr id="13" name="Kép 12"/>
          <p:cNvPicPr>
            <a:picLocks noChangeAspect="1"/>
          </p:cNvPicPr>
          <p:nvPr/>
        </p:nvPicPr>
        <p:blipFill>
          <a:blip r:embed="rId6"/>
          <a:stretch>
            <a:fillRect/>
          </a:stretch>
        </p:blipFill>
        <p:spPr>
          <a:xfrm>
            <a:off x="1900830" y="6127845"/>
            <a:ext cx="1759837" cy="730155"/>
          </a:xfrm>
          <a:prstGeom prst="rect">
            <a:avLst/>
          </a:prstGeom>
        </p:spPr>
      </p:pic>
    </p:spTree>
    <p:extLst>
      <p:ext uri="{BB962C8B-B14F-4D97-AF65-F5344CB8AC3E}">
        <p14:creationId xmlns:p14="http://schemas.microsoft.com/office/powerpoint/2010/main" val="573909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b="1" dirty="0">
                <a:solidFill>
                  <a:srgbClr val="92D050"/>
                </a:solidFill>
              </a:rPr>
              <a:t>What are the disadvantages of GMOs?</a:t>
            </a:r>
            <a:endParaRPr lang="hu-HU" b="1" dirty="0">
              <a:solidFill>
                <a:srgbClr val="92D050"/>
              </a:solidFill>
            </a:endParaRPr>
          </a:p>
        </p:txBody>
      </p:sp>
      <p:sp>
        <p:nvSpPr>
          <p:cNvPr id="3" name="Tartalom helye 2"/>
          <p:cNvSpPr>
            <a:spLocks noGrp="1"/>
          </p:cNvSpPr>
          <p:nvPr>
            <p:ph idx="1"/>
          </p:nvPr>
        </p:nvSpPr>
        <p:spPr>
          <a:xfrm>
            <a:off x="313898" y="1974789"/>
            <a:ext cx="6632323" cy="4344124"/>
          </a:xfrm>
        </p:spPr>
        <p:txBody>
          <a:bodyPr>
            <a:normAutofit fontScale="85000" lnSpcReduction="10000"/>
          </a:bodyPr>
          <a:lstStyle/>
          <a:p>
            <a:r>
              <a:rPr lang="en-US" dirty="0"/>
              <a:t>GMOs could be dangerous to some insects. This is because the new genes of the crops can be deadly to certain insects like butterflies that are not actually dangerous to crops</a:t>
            </a:r>
          </a:p>
          <a:p>
            <a:r>
              <a:rPr lang="en-US" dirty="0"/>
              <a:t>The people who oppose GMOs are not taste good as compared to naturally produced crops.</a:t>
            </a:r>
          </a:p>
          <a:p>
            <a:r>
              <a:rPr lang="en-US" dirty="0"/>
              <a:t>The tariff, quota and trade issues may become a problem in regions and other countries.</a:t>
            </a:r>
          </a:p>
          <a:p>
            <a:r>
              <a:rPr lang="en-US" dirty="0"/>
              <a:t>Critics claim that GMOs can cause particular disease or illnesses.</a:t>
            </a:r>
          </a:p>
          <a:p>
            <a:r>
              <a:rPr lang="en-US" dirty="0"/>
              <a:t>Genetically modified crops may also cause a threat to the environment. This is because it is not a natural way to plant and cultivate </a:t>
            </a:r>
            <a:r>
              <a:rPr lang="en-US" dirty="0" smtClean="0"/>
              <a:t>crops</a:t>
            </a:r>
            <a:endParaRPr lang="hu-HU" dirty="0" smtClean="0"/>
          </a:p>
          <a:p>
            <a:r>
              <a:rPr lang="hu-HU" dirty="0"/>
              <a:t>Forrás: </a:t>
            </a:r>
            <a:r>
              <a:rPr lang="hu-HU" i="1" dirty="0"/>
              <a:t>http://occupytheory.org/advantages-and-disadvantages-of-gmos/</a:t>
            </a:r>
            <a:endParaRPr lang="en-US" i="1" dirty="0"/>
          </a:p>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222" y="2703374"/>
            <a:ext cx="5085645" cy="2168878"/>
          </a:xfrm>
          <a:prstGeom prst="rect">
            <a:avLst/>
          </a:prstGeom>
          <a:ln>
            <a:noFill/>
          </a:ln>
          <a:effectLst>
            <a:softEdge rad="112500"/>
          </a:effectLst>
        </p:spPr>
      </p:pic>
      <p:pic>
        <p:nvPicPr>
          <p:cNvPr id="10" name="Kép 9"/>
          <p:cNvPicPr>
            <a:picLocks noChangeAspect="1"/>
          </p:cNvPicPr>
          <p:nvPr/>
        </p:nvPicPr>
        <p:blipFill>
          <a:blip r:embed="rId3"/>
          <a:stretch>
            <a:fillRect/>
          </a:stretch>
        </p:blipFill>
        <p:spPr>
          <a:xfrm>
            <a:off x="1828778" y="6127845"/>
            <a:ext cx="1759837" cy="730155"/>
          </a:xfrm>
          <a:prstGeom prst="rect">
            <a:avLst/>
          </a:prstGeom>
        </p:spPr>
      </p:pic>
      <p:pic>
        <p:nvPicPr>
          <p:cNvPr id="11" name="Kép 10"/>
          <p:cNvPicPr>
            <a:picLocks noChangeAspect="1"/>
          </p:cNvPicPr>
          <p:nvPr/>
        </p:nvPicPr>
        <p:blipFill>
          <a:blip r:embed="rId4"/>
          <a:stretch>
            <a:fillRect/>
          </a:stretch>
        </p:blipFill>
        <p:spPr>
          <a:xfrm>
            <a:off x="3588615" y="6127845"/>
            <a:ext cx="2129517" cy="730154"/>
          </a:xfrm>
          <a:prstGeom prst="rect">
            <a:avLst/>
          </a:prstGeom>
        </p:spPr>
      </p:pic>
      <p:pic>
        <p:nvPicPr>
          <p:cNvPr id="12" name="Kép 11"/>
          <p:cNvPicPr>
            <a:picLocks noChangeAspect="1"/>
          </p:cNvPicPr>
          <p:nvPr/>
        </p:nvPicPr>
        <p:blipFill>
          <a:blip r:embed="rId5"/>
          <a:stretch>
            <a:fillRect/>
          </a:stretch>
        </p:blipFill>
        <p:spPr>
          <a:xfrm>
            <a:off x="5718132" y="6127844"/>
            <a:ext cx="3200638" cy="716683"/>
          </a:xfrm>
          <a:prstGeom prst="rect">
            <a:avLst/>
          </a:prstGeom>
        </p:spPr>
      </p:pic>
      <p:pic>
        <p:nvPicPr>
          <p:cNvPr id="13" name="Kép 12"/>
          <p:cNvPicPr>
            <a:picLocks noChangeAspect="1"/>
          </p:cNvPicPr>
          <p:nvPr/>
        </p:nvPicPr>
        <p:blipFill>
          <a:blip r:embed="rId6"/>
          <a:stretch>
            <a:fillRect/>
          </a:stretch>
        </p:blipFill>
        <p:spPr>
          <a:xfrm>
            <a:off x="8918770" y="6127844"/>
            <a:ext cx="2064032" cy="730155"/>
          </a:xfrm>
          <a:prstGeom prst="rect">
            <a:avLst/>
          </a:prstGeom>
        </p:spPr>
      </p:pic>
      <p:pic>
        <p:nvPicPr>
          <p:cNvPr id="14" name="Kép 13"/>
          <p:cNvPicPr>
            <a:picLocks noChangeAspect="1"/>
          </p:cNvPicPr>
          <p:nvPr/>
        </p:nvPicPr>
        <p:blipFill>
          <a:blip r:embed="rId3"/>
          <a:stretch>
            <a:fillRect/>
          </a:stretch>
        </p:blipFill>
        <p:spPr>
          <a:xfrm>
            <a:off x="1828778" y="6155980"/>
            <a:ext cx="1759837" cy="730155"/>
          </a:xfrm>
          <a:prstGeom prst="rect">
            <a:avLst/>
          </a:prstGeom>
        </p:spPr>
      </p:pic>
    </p:spTree>
    <p:extLst>
      <p:ext uri="{BB962C8B-B14F-4D97-AF65-F5344CB8AC3E}">
        <p14:creationId xmlns:p14="http://schemas.microsoft.com/office/powerpoint/2010/main" val="1015777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algn="ctr"/>
            <a:r>
              <a:rPr lang="hu-HU" b="1" dirty="0">
                <a:solidFill>
                  <a:srgbClr val="00B050"/>
                </a:solidFill>
              </a:rPr>
              <a:t>5</a:t>
            </a:r>
            <a:r>
              <a:rPr lang="hu-HU" b="1" dirty="0" smtClean="0">
                <a:solidFill>
                  <a:srgbClr val="00B050"/>
                </a:solidFill>
              </a:rPr>
              <a:t>. óra</a:t>
            </a:r>
            <a:endParaRPr lang="hu-HU" b="1" dirty="0">
              <a:solidFill>
                <a:srgbClr val="00B050"/>
              </a:solidFill>
            </a:endParaRPr>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l="24464" r="24464"/>
          <a:stretch>
            <a:fillRect/>
          </a:stretch>
        </p:blipFill>
        <p:spPr>
          <a:xfrm>
            <a:off x="8110741" y="1129513"/>
            <a:ext cx="2791171" cy="3866327"/>
          </a:xfrm>
        </p:spPr>
      </p:pic>
      <p:sp>
        <p:nvSpPr>
          <p:cNvPr id="6" name="Szöveg helye 5"/>
          <p:cNvSpPr>
            <a:spLocks noGrp="1"/>
          </p:cNvSpPr>
          <p:nvPr>
            <p:ph type="body" sz="half" idx="2"/>
          </p:nvPr>
        </p:nvSpPr>
        <p:spPr/>
        <p:txBody>
          <a:bodyPr>
            <a:normAutofit/>
          </a:bodyPr>
          <a:lstStyle/>
          <a:p>
            <a:pPr algn="ctr"/>
            <a:r>
              <a:rPr lang="hu-HU" sz="1200" dirty="0"/>
              <a:t>Kép: http://www.agroinform.com/gazdasag/tavaly-is-nott-a-mezogazdasag-kibocsatasa-26243-001</a:t>
            </a:r>
          </a:p>
        </p:txBody>
      </p:sp>
      <p:pic>
        <p:nvPicPr>
          <p:cNvPr id="11" name="Kép 10"/>
          <p:cNvPicPr>
            <a:picLocks noChangeAspect="1"/>
          </p:cNvPicPr>
          <p:nvPr/>
        </p:nvPicPr>
        <p:blipFill>
          <a:blip r:embed="rId3"/>
          <a:stretch>
            <a:fillRect/>
          </a:stretch>
        </p:blipFill>
        <p:spPr>
          <a:xfrm>
            <a:off x="1828778" y="6127845"/>
            <a:ext cx="1759837" cy="730155"/>
          </a:xfrm>
          <a:prstGeom prst="rect">
            <a:avLst/>
          </a:prstGeom>
        </p:spPr>
      </p:pic>
      <p:pic>
        <p:nvPicPr>
          <p:cNvPr id="12" name="Kép 11"/>
          <p:cNvPicPr>
            <a:picLocks noChangeAspect="1"/>
          </p:cNvPicPr>
          <p:nvPr/>
        </p:nvPicPr>
        <p:blipFill>
          <a:blip r:embed="rId4"/>
          <a:stretch>
            <a:fillRect/>
          </a:stretch>
        </p:blipFill>
        <p:spPr>
          <a:xfrm>
            <a:off x="3588615" y="6127845"/>
            <a:ext cx="2129517" cy="730154"/>
          </a:xfrm>
          <a:prstGeom prst="rect">
            <a:avLst/>
          </a:prstGeom>
        </p:spPr>
      </p:pic>
      <p:pic>
        <p:nvPicPr>
          <p:cNvPr id="13" name="Kép 12"/>
          <p:cNvPicPr>
            <a:picLocks noChangeAspect="1"/>
          </p:cNvPicPr>
          <p:nvPr/>
        </p:nvPicPr>
        <p:blipFill>
          <a:blip r:embed="rId5"/>
          <a:stretch>
            <a:fillRect/>
          </a:stretch>
        </p:blipFill>
        <p:spPr>
          <a:xfrm>
            <a:off x="5718132" y="6127844"/>
            <a:ext cx="3200638" cy="716683"/>
          </a:xfrm>
          <a:prstGeom prst="rect">
            <a:avLst/>
          </a:prstGeom>
        </p:spPr>
      </p:pic>
      <p:pic>
        <p:nvPicPr>
          <p:cNvPr id="14" name="Kép 13"/>
          <p:cNvPicPr>
            <a:picLocks noChangeAspect="1"/>
          </p:cNvPicPr>
          <p:nvPr/>
        </p:nvPicPr>
        <p:blipFill>
          <a:blip r:embed="rId6"/>
          <a:stretch>
            <a:fillRect/>
          </a:stretch>
        </p:blipFill>
        <p:spPr>
          <a:xfrm>
            <a:off x="8918770" y="6127844"/>
            <a:ext cx="2064032" cy="730155"/>
          </a:xfrm>
          <a:prstGeom prst="rect">
            <a:avLst/>
          </a:prstGeom>
        </p:spPr>
      </p:pic>
    </p:spTree>
    <p:extLst>
      <p:ext uri="{BB962C8B-B14F-4D97-AF65-F5344CB8AC3E}">
        <p14:creationId xmlns:p14="http://schemas.microsoft.com/office/powerpoint/2010/main" val="3519966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algn="ctr"/>
            <a:r>
              <a:rPr lang="hu-HU" b="1" dirty="0" smtClean="0">
                <a:solidFill>
                  <a:srgbClr val="00B050"/>
                </a:solidFill>
              </a:rPr>
              <a:t>The </a:t>
            </a:r>
            <a:r>
              <a:rPr lang="hu-HU" b="1" dirty="0" err="1" smtClean="0">
                <a:solidFill>
                  <a:srgbClr val="00B050"/>
                </a:solidFill>
              </a:rPr>
              <a:t>hungarian</a:t>
            </a:r>
            <a:r>
              <a:rPr lang="hu-HU" b="1" dirty="0" smtClean="0">
                <a:solidFill>
                  <a:srgbClr val="00B050"/>
                </a:solidFill>
              </a:rPr>
              <a:t> </a:t>
            </a:r>
            <a:r>
              <a:rPr lang="hu-HU" b="1" dirty="0" err="1" smtClean="0">
                <a:solidFill>
                  <a:srgbClr val="00B050"/>
                </a:solidFill>
              </a:rPr>
              <a:t>agriculture</a:t>
            </a:r>
            <a:endParaRPr lang="hu-HU" b="1" dirty="0">
              <a:solidFill>
                <a:srgbClr val="00B050"/>
              </a:solidFill>
            </a:endParaRPr>
          </a:p>
        </p:txBody>
      </p:sp>
      <p:sp>
        <p:nvSpPr>
          <p:cNvPr id="6" name="Tartalom helye 5"/>
          <p:cNvSpPr>
            <a:spLocks noGrp="1"/>
          </p:cNvSpPr>
          <p:nvPr>
            <p:ph idx="1"/>
          </p:nvPr>
        </p:nvSpPr>
        <p:spPr>
          <a:xfrm>
            <a:off x="1209406" y="1541097"/>
            <a:ext cx="7165075" cy="4560694"/>
          </a:xfrm>
        </p:spPr>
        <p:txBody>
          <a:bodyPr>
            <a:normAutofit fontScale="62500" lnSpcReduction="20000"/>
          </a:bodyPr>
          <a:lstStyle/>
          <a:p>
            <a:pPr marL="0" indent="0">
              <a:buNone/>
            </a:pPr>
            <a:r>
              <a:rPr lang="hu-HU" b="1" dirty="0" err="1" smtClean="0">
                <a:solidFill>
                  <a:srgbClr val="0070C0"/>
                </a:solidFill>
              </a:rPr>
              <a:t>Introduction</a:t>
            </a:r>
            <a:endParaRPr lang="hu-HU" b="1" dirty="0" smtClean="0">
              <a:solidFill>
                <a:srgbClr val="0070C0"/>
              </a:solidFill>
            </a:endParaRPr>
          </a:p>
          <a:p>
            <a:pPr algn="just"/>
            <a:r>
              <a:rPr lang="en-US" dirty="0"/>
              <a:t>During the communist period about 90 percent of all farmland was organized </a:t>
            </a:r>
            <a:r>
              <a:rPr lang="en-US" dirty="0">
                <a:solidFill>
                  <a:srgbClr val="0070C0"/>
                </a:solidFill>
              </a:rPr>
              <a:t>into </a:t>
            </a:r>
            <a:r>
              <a:rPr lang="en-US" b="1" dirty="0">
                <a:solidFill>
                  <a:srgbClr val="0070C0"/>
                </a:solidFill>
              </a:rPr>
              <a:t>collective and state-owned farms</a:t>
            </a:r>
            <a:r>
              <a:rPr lang="en-US" dirty="0" smtClean="0">
                <a:solidFill>
                  <a:srgbClr val="0070C0"/>
                </a:solidFill>
              </a:rPr>
              <a:t>.</a:t>
            </a:r>
            <a:r>
              <a:rPr lang="hu-HU" dirty="0" smtClean="0">
                <a:solidFill>
                  <a:srgbClr val="0070C0"/>
                </a:solidFill>
              </a:rPr>
              <a:t> </a:t>
            </a:r>
            <a:r>
              <a:rPr lang="en-US" dirty="0"/>
              <a:t>State farms were directly owned and managed by the government. </a:t>
            </a:r>
          </a:p>
          <a:p>
            <a:pPr algn="just"/>
            <a:r>
              <a:rPr lang="en-US" dirty="0"/>
              <a:t>Animal breeding has fallen by 50 percent</a:t>
            </a:r>
            <a:r>
              <a:rPr lang="en-US" b="1" dirty="0">
                <a:solidFill>
                  <a:srgbClr val="00B050"/>
                </a:solidFill>
              </a:rPr>
              <a:t> </a:t>
            </a:r>
            <a:r>
              <a:rPr lang="en-US" b="1" dirty="0">
                <a:solidFill>
                  <a:srgbClr val="0070C0"/>
                </a:solidFill>
              </a:rPr>
              <a:t>in comparison with</a:t>
            </a:r>
            <a:r>
              <a:rPr lang="en-US" dirty="0"/>
              <a:t> 1990</a:t>
            </a:r>
            <a:r>
              <a:rPr lang="en-US" dirty="0" smtClean="0"/>
              <a:t>.</a:t>
            </a:r>
            <a:endParaRPr lang="en-US" dirty="0"/>
          </a:p>
          <a:p>
            <a:pPr algn="just"/>
            <a:r>
              <a:rPr lang="en-US" dirty="0" smtClean="0"/>
              <a:t>Agricultural </a:t>
            </a:r>
            <a:r>
              <a:rPr lang="en-US" dirty="0"/>
              <a:t>production is important to Hungary's economy although its role in the economy has </a:t>
            </a:r>
            <a:r>
              <a:rPr lang="en-US" b="1" dirty="0">
                <a:solidFill>
                  <a:srgbClr val="0070C0"/>
                </a:solidFill>
              </a:rPr>
              <a:t>steadily declined</a:t>
            </a:r>
            <a:r>
              <a:rPr lang="en-US" dirty="0" smtClean="0"/>
              <a:t>.</a:t>
            </a:r>
            <a:endParaRPr lang="hu-HU" dirty="0" smtClean="0"/>
          </a:p>
          <a:p>
            <a:pPr algn="just"/>
            <a:r>
              <a:rPr lang="en-US" dirty="0"/>
              <a:t>Hungary has </a:t>
            </a:r>
            <a:r>
              <a:rPr lang="hu-HU" dirty="0" smtClean="0"/>
              <a:t>4</a:t>
            </a:r>
            <a:r>
              <a:rPr lang="en-US" dirty="0" smtClean="0"/>
              <a:t>3,000 </a:t>
            </a:r>
            <a:r>
              <a:rPr lang="en-US" dirty="0"/>
              <a:t>square kilometers </a:t>
            </a:r>
            <a:r>
              <a:rPr lang="en-US" dirty="0" smtClean="0"/>
              <a:t>of </a:t>
            </a:r>
            <a:r>
              <a:rPr lang="en-US" b="1" dirty="0">
                <a:solidFill>
                  <a:srgbClr val="0070C0"/>
                </a:solidFill>
              </a:rPr>
              <a:t>cultivated land</a:t>
            </a:r>
            <a:r>
              <a:rPr lang="en-US" dirty="0"/>
              <a:t>, covering 52 percent of Hungary's total area</a:t>
            </a:r>
            <a:r>
              <a:rPr lang="en-US" dirty="0" smtClean="0"/>
              <a:t>.</a:t>
            </a:r>
            <a:endParaRPr lang="hu-HU" dirty="0" smtClean="0"/>
          </a:p>
          <a:p>
            <a:pPr algn="just"/>
            <a:r>
              <a:rPr lang="en-US" dirty="0"/>
              <a:t>Hungary's leading agricultural products are a combination of </a:t>
            </a:r>
            <a:r>
              <a:rPr lang="en-US" b="1" dirty="0">
                <a:solidFill>
                  <a:srgbClr val="0070C0"/>
                </a:solidFill>
              </a:rPr>
              <a:t>staple crops</a:t>
            </a:r>
            <a:r>
              <a:rPr lang="en-US" dirty="0"/>
              <a:t>, famous specialty items such as wine and </a:t>
            </a:r>
            <a:r>
              <a:rPr lang="en-US" b="1" dirty="0">
                <a:solidFill>
                  <a:srgbClr val="0070C0"/>
                </a:solidFill>
              </a:rPr>
              <a:t>livestock products</a:t>
            </a:r>
            <a:r>
              <a:rPr lang="en-US" dirty="0">
                <a:solidFill>
                  <a:srgbClr val="0070C0"/>
                </a:solidFill>
              </a:rPr>
              <a:t>,</a:t>
            </a:r>
            <a:r>
              <a:rPr lang="en-US" dirty="0"/>
              <a:t> and basic livestock. </a:t>
            </a:r>
            <a:endParaRPr lang="hu-HU" dirty="0" smtClean="0"/>
          </a:p>
          <a:p>
            <a:pPr algn="just"/>
            <a:r>
              <a:rPr lang="en-US" dirty="0"/>
              <a:t>Hungary's most important crops include corn, wheat, </a:t>
            </a:r>
            <a:r>
              <a:rPr lang="en-US" b="1" dirty="0">
                <a:solidFill>
                  <a:srgbClr val="0070C0"/>
                </a:solidFill>
              </a:rPr>
              <a:t>sugar beets, barley</a:t>
            </a:r>
            <a:r>
              <a:rPr lang="en-US" dirty="0"/>
              <a:t>, potatoes, and sunflower seeds. It also produces grapes and wine, including several famous wines such as those from the </a:t>
            </a:r>
            <a:r>
              <a:rPr lang="en-US" dirty="0" err="1"/>
              <a:t>Tokaj</a:t>
            </a:r>
            <a:r>
              <a:rPr lang="en-US" dirty="0"/>
              <a:t> region.</a:t>
            </a:r>
          </a:p>
          <a:p>
            <a:pPr algn="just"/>
            <a:r>
              <a:rPr lang="en-US" dirty="0"/>
              <a:t>Other well-known specialty items include salami, </a:t>
            </a:r>
            <a:r>
              <a:rPr lang="en-US" b="1" dirty="0">
                <a:solidFill>
                  <a:srgbClr val="0070C0"/>
                </a:solidFill>
              </a:rPr>
              <a:t>goose liver</a:t>
            </a:r>
            <a:r>
              <a:rPr lang="en-US" dirty="0"/>
              <a:t>, and paprika. Livestock production is also important in Hungary, including </a:t>
            </a:r>
            <a:r>
              <a:rPr lang="en-US" b="1" dirty="0">
                <a:solidFill>
                  <a:srgbClr val="0070C0"/>
                </a:solidFill>
              </a:rPr>
              <a:t>cattle</a:t>
            </a:r>
            <a:r>
              <a:rPr lang="en-US" dirty="0"/>
              <a:t>, pigs, sheep, horses, and </a:t>
            </a:r>
            <a:r>
              <a:rPr lang="hu-HU" b="1" dirty="0" err="1" smtClean="0">
                <a:solidFill>
                  <a:srgbClr val="0070C0"/>
                </a:solidFill>
              </a:rPr>
              <a:t>poultry</a:t>
            </a:r>
            <a:r>
              <a:rPr lang="hu-HU" dirty="0" smtClean="0"/>
              <a:t>.</a:t>
            </a:r>
          </a:p>
          <a:p>
            <a:pPr algn="just"/>
            <a:r>
              <a:rPr lang="hu-HU" dirty="0" smtClean="0"/>
              <a:t>The market is </a:t>
            </a:r>
            <a:r>
              <a:rPr lang="hu-HU" dirty="0" err="1" smtClean="0"/>
              <a:t>commodity</a:t>
            </a:r>
            <a:r>
              <a:rPr lang="hu-HU" dirty="0" smtClean="0"/>
              <a:t> </a:t>
            </a:r>
            <a:r>
              <a:rPr lang="hu-HU" dirty="0" err="1" smtClean="0"/>
              <a:t>driven</a:t>
            </a:r>
            <a:r>
              <a:rPr lang="hu-HU" dirty="0" smtClean="0"/>
              <a:t>. – </a:t>
            </a:r>
            <a:r>
              <a:rPr lang="hu-HU" dirty="0" err="1" smtClean="0"/>
              <a:t>quality</a:t>
            </a:r>
            <a:r>
              <a:rPr lang="hu-HU" dirty="0" smtClean="0"/>
              <a:t> is </a:t>
            </a:r>
            <a:r>
              <a:rPr lang="hu-HU" dirty="0" err="1" smtClean="0"/>
              <a:t>the</a:t>
            </a:r>
            <a:r>
              <a:rPr lang="hu-HU" dirty="0" smtClean="0"/>
              <a:t> </a:t>
            </a:r>
            <a:r>
              <a:rPr lang="hu-HU" dirty="0" err="1" smtClean="0"/>
              <a:t>base</a:t>
            </a:r>
            <a:r>
              <a:rPr lang="hu-HU" dirty="0" smtClean="0"/>
              <a:t> of </a:t>
            </a:r>
            <a:r>
              <a:rPr lang="hu-HU" dirty="0" err="1" smtClean="0"/>
              <a:t>trust</a:t>
            </a:r>
            <a:r>
              <a:rPr lang="hu-HU" dirty="0" smtClean="0"/>
              <a:t> and </a:t>
            </a:r>
            <a:r>
              <a:rPr lang="hu-HU" dirty="0" err="1" smtClean="0"/>
              <a:t>safety</a:t>
            </a:r>
            <a:r>
              <a:rPr lang="hu-HU" dirty="0" smtClean="0"/>
              <a:t>. </a:t>
            </a:r>
            <a:r>
              <a:rPr lang="hu-HU" i="1" dirty="0"/>
              <a:t>Forrás: http://www.nationsencyclopedia.com/economies/Europe/Hungary-AGRICULTURE.html</a:t>
            </a:r>
            <a:endParaRPr lang="en-US" i="1" dirty="0"/>
          </a:p>
          <a:p>
            <a:endParaRPr lang="hu-HU" dirty="0" smtClean="0"/>
          </a:p>
          <a:p>
            <a:endParaRPr lang="en-US" dirty="0"/>
          </a:p>
          <a:p>
            <a:endParaRPr lang="en-US" dirty="0"/>
          </a:p>
          <a:p>
            <a:pPr marL="0" indent="0">
              <a:buNone/>
            </a:pPr>
            <a:endParaRPr lang="en-US"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481" y="2579569"/>
            <a:ext cx="3495232" cy="2483750"/>
          </a:xfrm>
          <a:prstGeom prst="rect">
            <a:avLst/>
          </a:prstGeom>
        </p:spPr>
      </p:pic>
      <p:pic>
        <p:nvPicPr>
          <p:cNvPr id="12" name="Kép 11"/>
          <p:cNvPicPr>
            <a:picLocks noChangeAspect="1"/>
          </p:cNvPicPr>
          <p:nvPr/>
        </p:nvPicPr>
        <p:blipFill>
          <a:blip r:embed="rId3"/>
          <a:stretch>
            <a:fillRect/>
          </a:stretch>
        </p:blipFill>
        <p:spPr>
          <a:xfrm>
            <a:off x="1828778" y="6127845"/>
            <a:ext cx="1759837" cy="730155"/>
          </a:xfrm>
          <a:prstGeom prst="rect">
            <a:avLst/>
          </a:prstGeom>
        </p:spPr>
      </p:pic>
      <p:pic>
        <p:nvPicPr>
          <p:cNvPr id="13" name="Kép 12"/>
          <p:cNvPicPr>
            <a:picLocks noChangeAspect="1"/>
          </p:cNvPicPr>
          <p:nvPr/>
        </p:nvPicPr>
        <p:blipFill>
          <a:blip r:embed="rId4"/>
          <a:stretch>
            <a:fillRect/>
          </a:stretch>
        </p:blipFill>
        <p:spPr>
          <a:xfrm>
            <a:off x="3588615" y="6127845"/>
            <a:ext cx="2129517" cy="730154"/>
          </a:xfrm>
          <a:prstGeom prst="rect">
            <a:avLst/>
          </a:prstGeom>
        </p:spPr>
      </p:pic>
      <p:pic>
        <p:nvPicPr>
          <p:cNvPr id="14" name="Kép 13"/>
          <p:cNvPicPr>
            <a:picLocks noChangeAspect="1"/>
          </p:cNvPicPr>
          <p:nvPr/>
        </p:nvPicPr>
        <p:blipFill>
          <a:blip r:embed="rId5"/>
          <a:stretch>
            <a:fillRect/>
          </a:stretch>
        </p:blipFill>
        <p:spPr>
          <a:xfrm>
            <a:off x="5718132" y="6127844"/>
            <a:ext cx="3200638" cy="716683"/>
          </a:xfrm>
          <a:prstGeom prst="rect">
            <a:avLst/>
          </a:prstGeom>
        </p:spPr>
      </p:pic>
      <p:pic>
        <p:nvPicPr>
          <p:cNvPr id="15" name="Kép 14"/>
          <p:cNvPicPr>
            <a:picLocks noChangeAspect="1"/>
          </p:cNvPicPr>
          <p:nvPr/>
        </p:nvPicPr>
        <p:blipFill>
          <a:blip r:embed="rId6"/>
          <a:stretch>
            <a:fillRect/>
          </a:stretch>
        </p:blipFill>
        <p:spPr>
          <a:xfrm>
            <a:off x="8918770" y="6127844"/>
            <a:ext cx="2064032" cy="730155"/>
          </a:xfrm>
          <a:prstGeom prst="rect">
            <a:avLst/>
          </a:prstGeom>
        </p:spPr>
      </p:pic>
    </p:spTree>
    <p:extLst>
      <p:ext uri="{BB962C8B-B14F-4D97-AF65-F5344CB8AC3E}">
        <p14:creationId xmlns:p14="http://schemas.microsoft.com/office/powerpoint/2010/main" val="38045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00B050"/>
                </a:solidFill>
              </a:rPr>
              <a:t>fordítógyakorlat</a:t>
            </a:r>
            <a:endParaRPr lang="hu-HU" b="1" dirty="0">
              <a:solidFill>
                <a:srgbClr val="00B050"/>
              </a:solidFill>
            </a:endParaRPr>
          </a:p>
        </p:txBody>
      </p:sp>
      <p:sp>
        <p:nvSpPr>
          <p:cNvPr id="3" name="Tartalom helye 2"/>
          <p:cNvSpPr>
            <a:spLocks noGrp="1"/>
          </p:cNvSpPr>
          <p:nvPr>
            <p:ph idx="1"/>
          </p:nvPr>
        </p:nvSpPr>
        <p:spPr>
          <a:xfrm>
            <a:off x="1255594" y="2015732"/>
            <a:ext cx="9976513" cy="3880101"/>
          </a:xfrm>
        </p:spPr>
        <p:txBody>
          <a:bodyPr>
            <a:normAutofit fontScale="92500" lnSpcReduction="20000"/>
          </a:bodyPr>
          <a:lstStyle/>
          <a:p>
            <a:pPr algn="just"/>
            <a:r>
              <a:rPr lang="hu-HU" dirty="0" smtClean="0"/>
              <a:t>A rendszerváltás után minden megváltozott a mezőgazdaságban.  A földek és mezőgazdasági vállalkozások az állam kezébe kerültek. </a:t>
            </a:r>
            <a:r>
              <a:rPr lang="hu-HU" dirty="0"/>
              <a:t> </a:t>
            </a:r>
            <a:r>
              <a:rPr lang="hu-HU" dirty="0" smtClean="0"/>
              <a:t>Az állattenyésztés teljesítménye 2 év alatt 50 %-kal csökkent, a növénytermesztés sem volt már a régi. Magyarország művelt területe. </a:t>
            </a:r>
          </a:p>
          <a:p>
            <a:pPr algn="just"/>
            <a:r>
              <a:rPr lang="hu-HU" dirty="0" smtClean="0"/>
              <a:t>Cégünk állati eredetű termékek értékesítésével foglalkozik. </a:t>
            </a:r>
          </a:p>
          <a:p>
            <a:pPr algn="just"/>
            <a:r>
              <a:rPr lang="hu-HU" dirty="0" smtClean="0"/>
              <a:t>Tevékenységünk alapja a minőség. </a:t>
            </a:r>
            <a:endParaRPr lang="hu-HU" dirty="0"/>
          </a:p>
          <a:p>
            <a:pPr algn="just"/>
            <a:r>
              <a:rPr lang="hu-HU" dirty="0" smtClean="0"/>
              <a:t>Otthon baromfit, szarvasmarhát és libát tenyésztünk. </a:t>
            </a:r>
          </a:p>
          <a:p>
            <a:pPr algn="just"/>
            <a:r>
              <a:rPr lang="hu-HU" dirty="0" smtClean="0"/>
              <a:t>Szeretek a mezőgazdaságban dolgozni, mert jövedelmező és az EU támogatja a gazdákat.</a:t>
            </a:r>
          </a:p>
          <a:p>
            <a:pPr algn="just"/>
            <a:r>
              <a:rPr lang="hu-HU" dirty="0" smtClean="0"/>
              <a:t>Szeretem a munkámat, de nem szeretek robotolni. </a:t>
            </a:r>
          </a:p>
          <a:p>
            <a:pPr algn="just"/>
            <a:r>
              <a:rPr lang="hu-HU" dirty="0" smtClean="0"/>
              <a:t>Szeretem a munkámat, mert itt minden lehetőség adott. </a:t>
            </a:r>
          </a:p>
          <a:p>
            <a:pPr marL="0" indent="0" algn="just">
              <a:buNone/>
            </a:pPr>
            <a:r>
              <a:rPr lang="hu-HU" dirty="0" smtClean="0"/>
              <a:t>Forrás: saját feladatbank, 2015</a:t>
            </a:r>
          </a:p>
          <a:p>
            <a:pPr marL="0" indent="0" algn="just">
              <a:buNone/>
            </a:pPr>
            <a:endParaRPr lang="hu-HU" dirty="0" smtClean="0"/>
          </a:p>
          <a:p>
            <a:pPr marL="0" indent="0" algn="just">
              <a:buNone/>
            </a:pPr>
            <a:endParaRPr lang="hu-HU" dirty="0"/>
          </a:p>
        </p:txBody>
      </p:sp>
      <p:pic>
        <p:nvPicPr>
          <p:cNvPr id="8" name="Kép 7"/>
          <p:cNvPicPr>
            <a:picLocks noChangeAspect="1"/>
          </p:cNvPicPr>
          <p:nvPr/>
        </p:nvPicPr>
        <p:blipFill>
          <a:blip r:embed="rId2"/>
          <a:stretch>
            <a:fillRect/>
          </a:stretch>
        </p:blipFill>
        <p:spPr>
          <a:xfrm>
            <a:off x="1828778" y="6127845"/>
            <a:ext cx="1759837" cy="730155"/>
          </a:xfrm>
          <a:prstGeom prst="rect">
            <a:avLst/>
          </a:prstGeom>
        </p:spPr>
      </p:pic>
      <p:pic>
        <p:nvPicPr>
          <p:cNvPr id="9" name="Kép 8"/>
          <p:cNvPicPr>
            <a:picLocks noChangeAspect="1"/>
          </p:cNvPicPr>
          <p:nvPr/>
        </p:nvPicPr>
        <p:blipFill>
          <a:blip r:embed="rId3"/>
          <a:stretch>
            <a:fillRect/>
          </a:stretch>
        </p:blipFill>
        <p:spPr>
          <a:xfrm>
            <a:off x="3588615" y="6127845"/>
            <a:ext cx="2129517" cy="730154"/>
          </a:xfrm>
          <a:prstGeom prst="rect">
            <a:avLst/>
          </a:prstGeom>
        </p:spPr>
      </p:pic>
      <p:pic>
        <p:nvPicPr>
          <p:cNvPr id="10" name="Kép 9"/>
          <p:cNvPicPr>
            <a:picLocks noChangeAspect="1"/>
          </p:cNvPicPr>
          <p:nvPr/>
        </p:nvPicPr>
        <p:blipFill>
          <a:blip r:embed="rId4"/>
          <a:stretch>
            <a:fillRect/>
          </a:stretch>
        </p:blipFill>
        <p:spPr>
          <a:xfrm>
            <a:off x="5718132" y="6127844"/>
            <a:ext cx="3200638" cy="716683"/>
          </a:xfrm>
          <a:prstGeom prst="rect">
            <a:avLst/>
          </a:prstGeom>
        </p:spPr>
      </p:pic>
      <p:pic>
        <p:nvPicPr>
          <p:cNvPr id="11" name="Kép 10"/>
          <p:cNvPicPr>
            <a:picLocks noChangeAspect="1"/>
          </p:cNvPicPr>
          <p:nvPr/>
        </p:nvPicPr>
        <p:blipFill>
          <a:blip r:embed="rId5"/>
          <a:stretch>
            <a:fillRect/>
          </a:stretch>
        </p:blipFill>
        <p:spPr>
          <a:xfrm>
            <a:off x="8918770" y="6127844"/>
            <a:ext cx="2064032" cy="730155"/>
          </a:xfrm>
          <a:prstGeom prst="rect">
            <a:avLst/>
          </a:prstGeom>
        </p:spPr>
      </p:pic>
    </p:spTree>
    <p:extLst>
      <p:ext uri="{BB962C8B-B14F-4D97-AF65-F5344CB8AC3E}">
        <p14:creationId xmlns:p14="http://schemas.microsoft.com/office/powerpoint/2010/main" val="1391791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4525" y="804519"/>
            <a:ext cx="9990329" cy="1049235"/>
          </a:xfrm>
        </p:spPr>
        <p:txBody>
          <a:bodyPr/>
          <a:lstStyle/>
          <a:p>
            <a:pPr algn="just"/>
            <a:r>
              <a:rPr lang="en-US" dirty="0">
                <a:solidFill>
                  <a:srgbClr val="00B050"/>
                </a:solidFill>
              </a:rPr>
              <a:t>Development of Terms of Trade and Agricultural Product Prices</a:t>
            </a:r>
            <a:endParaRPr lang="hu-HU" dirty="0">
              <a:solidFill>
                <a:srgbClr val="00B050"/>
              </a:solidFill>
            </a:endParaRPr>
          </a:p>
        </p:txBody>
      </p:sp>
      <p:sp>
        <p:nvSpPr>
          <p:cNvPr id="3" name="Tartalom helye 2"/>
          <p:cNvSpPr>
            <a:spLocks noGrp="1"/>
          </p:cNvSpPr>
          <p:nvPr>
            <p:ph idx="1"/>
          </p:nvPr>
        </p:nvSpPr>
        <p:spPr>
          <a:xfrm>
            <a:off x="0" y="1974789"/>
            <a:ext cx="12096466" cy="4153056"/>
          </a:xfrm>
        </p:spPr>
        <p:txBody>
          <a:bodyPr>
            <a:normAutofit fontScale="85000" lnSpcReduction="20000"/>
          </a:bodyPr>
          <a:lstStyle/>
          <a:p>
            <a:pPr marL="0" indent="0" algn="just">
              <a:lnSpc>
                <a:spcPct val="170000"/>
              </a:lnSpc>
              <a:buNone/>
            </a:pPr>
            <a:r>
              <a:rPr lang="en-US" dirty="0"/>
              <a:t>Livestock prices in Hungary have been always </a:t>
            </a:r>
            <a:r>
              <a:rPr lang="hu-HU" dirty="0" smtClean="0"/>
              <a:t>_________(1)</a:t>
            </a:r>
            <a:r>
              <a:rPr lang="en-US" dirty="0" smtClean="0"/>
              <a:t> </a:t>
            </a:r>
            <a:r>
              <a:rPr lang="en-US" dirty="0"/>
              <a:t>the EU-15 levels, except for pork in </a:t>
            </a:r>
            <a:r>
              <a:rPr lang="en-US" dirty="0" smtClean="0"/>
              <a:t>the</a:t>
            </a:r>
            <a:r>
              <a:rPr lang="hu-HU" dirty="0" smtClean="0"/>
              <a:t> </a:t>
            </a:r>
            <a:r>
              <a:rPr lang="en-US" dirty="0" smtClean="0"/>
              <a:t>year </a:t>
            </a:r>
            <a:r>
              <a:rPr lang="en-US" dirty="0"/>
              <a:t>1994 where it was +7.2 % higher. In general the price gaps between EU-15 and </a:t>
            </a:r>
            <a:r>
              <a:rPr lang="en-US" dirty="0" smtClean="0"/>
              <a:t>Hungary</a:t>
            </a:r>
            <a:r>
              <a:rPr lang="hu-HU" dirty="0" smtClean="0"/>
              <a:t> </a:t>
            </a:r>
            <a:r>
              <a:rPr lang="en-US" dirty="0" smtClean="0"/>
              <a:t>show </a:t>
            </a:r>
            <a:r>
              <a:rPr lang="en-US" dirty="0"/>
              <a:t>a relatively </a:t>
            </a:r>
            <a:r>
              <a:rPr lang="hu-HU" dirty="0" smtClean="0"/>
              <a:t>_________</a:t>
            </a:r>
            <a:r>
              <a:rPr lang="en-US" dirty="0" smtClean="0"/>
              <a:t> </a:t>
            </a:r>
            <a:r>
              <a:rPr lang="en-US" dirty="0"/>
              <a:t>over time (Fig. 3). On average for the years 1993 to </a:t>
            </a:r>
            <a:r>
              <a:rPr lang="en-US" dirty="0" smtClean="0"/>
              <a:t>2000</a:t>
            </a:r>
            <a:r>
              <a:rPr lang="hu-HU" dirty="0" smtClean="0"/>
              <a:t> </a:t>
            </a:r>
            <a:r>
              <a:rPr lang="en-US" dirty="0" smtClean="0"/>
              <a:t>the </a:t>
            </a:r>
            <a:r>
              <a:rPr lang="en-US" dirty="0"/>
              <a:t>prices for butter were 50.8 %, beef 46.1%, milk 30.6 %, poultry 19.8 %, Cheese 16.5 </a:t>
            </a:r>
            <a:r>
              <a:rPr lang="en-US" dirty="0" smtClean="0"/>
              <a:t>%,</a:t>
            </a:r>
            <a:r>
              <a:rPr lang="hu-HU" dirty="0" smtClean="0"/>
              <a:t> </a:t>
            </a:r>
            <a:r>
              <a:rPr lang="en-US" dirty="0" smtClean="0"/>
              <a:t>pork </a:t>
            </a:r>
            <a:r>
              <a:rPr lang="en-US" dirty="0"/>
              <a:t>13.5 %, skimmed milk powder 11.7 % and eggs 10.2 % below EU-15 level. After </a:t>
            </a:r>
            <a:r>
              <a:rPr lang="en-US" dirty="0" smtClean="0"/>
              <a:t>a</a:t>
            </a:r>
            <a:r>
              <a:rPr lang="hu-HU" dirty="0" smtClean="0"/>
              <a:t> </a:t>
            </a:r>
            <a:r>
              <a:rPr lang="en-US" dirty="0" smtClean="0"/>
              <a:t>tendency </a:t>
            </a:r>
            <a:r>
              <a:rPr lang="en-US" dirty="0"/>
              <a:t>towards further increase of the price gaps in the years 1993 to 1996, the </a:t>
            </a:r>
            <a:r>
              <a:rPr lang="en-US" dirty="0" smtClean="0"/>
              <a:t>difference</a:t>
            </a:r>
            <a:r>
              <a:rPr lang="hu-HU" dirty="0" smtClean="0"/>
              <a:t> </a:t>
            </a:r>
            <a:r>
              <a:rPr lang="en-US" dirty="0" smtClean="0"/>
              <a:t>to </a:t>
            </a:r>
            <a:r>
              <a:rPr lang="en-US" dirty="0"/>
              <a:t>EU-15 prices generally decreased </a:t>
            </a:r>
            <a:r>
              <a:rPr lang="hu-HU" dirty="0" smtClean="0"/>
              <a:t>______________</a:t>
            </a:r>
            <a:r>
              <a:rPr lang="en-US" dirty="0" smtClean="0"/>
              <a:t> </a:t>
            </a:r>
            <a:r>
              <a:rPr lang="en-US" dirty="0"/>
              <a:t>The only </a:t>
            </a:r>
            <a:r>
              <a:rPr lang="hu-HU" dirty="0" smtClean="0"/>
              <a:t>________</a:t>
            </a:r>
            <a:r>
              <a:rPr lang="en-US" dirty="0" smtClean="0"/>
              <a:t> is</a:t>
            </a:r>
            <a:r>
              <a:rPr lang="hu-HU" dirty="0" smtClean="0"/>
              <a:t> </a:t>
            </a:r>
            <a:r>
              <a:rPr lang="en-US" dirty="0" smtClean="0"/>
              <a:t>poultry </a:t>
            </a:r>
            <a:r>
              <a:rPr lang="en-US" dirty="0"/>
              <a:t>where meat prices declined from a –3.5 % level in 1994 to a level –45 % below </a:t>
            </a:r>
            <a:r>
              <a:rPr lang="en-US" dirty="0" smtClean="0"/>
              <a:t>EU-</a:t>
            </a:r>
            <a:r>
              <a:rPr lang="hu-HU" dirty="0" smtClean="0"/>
              <a:t> </a:t>
            </a:r>
            <a:r>
              <a:rPr lang="en-US" dirty="0" smtClean="0"/>
              <a:t>15 </a:t>
            </a:r>
            <a:r>
              <a:rPr lang="en-US" dirty="0"/>
              <a:t>price levels in 2000. In the year 2000 for most of the livestock products the </a:t>
            </a:r>
            <a:r>
              <a:rPr lang="hu-HU" dirty="0" smtClean="0"/>
              <a:t>__________</a:t>
            </a:r>
            <a:r>
              <a:rPr lang="en-US" dirty="0" smtClean="0"/>
              <a:t> have</a:t>
            </a:r>
            <a:r>
              <a:rPr lang="hu-HU" dirty="0" smtClean="0"/>
              <a:t> </a:t>
            </a:r>
            <a:r>
              <a:rPr lang="en-US" dirty="0" smtClean="0"/>
              <a:t>again </a:t>
            </a:r>
            <a:r>
              <a:rPr lang="en-US" dirty="0"/>
              <a:t>widened, except for butter and eggs</a:t>
            </a:r>
            <a:r>
              <a:rPr lang="en-US" dirty="0" smtClean="0"/>
              <a:t>.</a:t>
            </a:r>
            <a:endParaRPr lang="hu-HU" dirty="0" smtClean="0"/>
          </a:p>
          <a:p>
            <a:pPr marL="0" indent="0" algn="just">
              <a:buNone/>
            </a:pPr>
            <a:r>
              <a:rPr lang="hu-HU" dirty="0"/>
              <a:t>Forrás: </a:t>
            </a:r>
            <a:r>
              <a:rPr lang="hu-HU" dirty="0">
                <a:hlinkClick r:id="rId2"/>
              </a:rPr>
              <a:t>http://</a:t>
            </a:r>
            <a:r>
              <a:rPr lang="hu-HU" dirty="0" smtClean="0">
                <a:hlinkClick r:id="rId2"/>
              </a:rPr>
              <a:t>ec.europa.eu/agriculture/external/enlarge/publi/countryrep/hungary.pdf</a:t>
            </a:r>
            <a:endParaRPr lang="hu-HU" dirty="0" smtClean="0"/>
          </a:p>
          <a:p>
            <a:pPr marL="0" indent="0" algn="ctr">
              <a:buNone/>
            </a:pPr>
            <a:r>
              <a:rPr lang="hu-HU" b="1" dirty="0" smtClean="0">
                <a:solidFill>
                  <a:srgbClr val="00B050"/>
                </a:solidFill>
              </a:rPr>
              <a:t>a:  </a:t>
            </a:r>
            <a:r>
              <a:rPr lang="hu-HU" b="1" dirty="0" err="1" smtClean="0">
                <a:solidFill>
                  <a:srgbClr val="00B050"/>
                </a:solidFill>
              </a:rPr>
              <a:t>below</a:t>
            </a:r>
            <a:r>
              <a:rPr lang="hu-HU" b="1" dirty="0" smtClean="0">
                <a:solidFill>
                  <a:srgbClr val="00B050"/>
                </a:solidFill>
              </a:rPr>
              <a:t>		c: </a:t>
            </a:r>
            <a:r>
              <a:rPr lang="hu-HU" b="1" dirty="0" err="1" smtClean="0">
                <a:solidFill>
                  <a:srgbClr val="00B050"/>
                </a:solidFill>
              </a:rPr>
              <a:t>constant</a:t>
            </a:r>
            <a:r>
              <a:rPr lang="hu-HU" b="1" dirty="0" smtClean="0">
                <a:solidFill>
                  <a:srgbClr val="00B050"/>
                </a:solidFill>
              </a:rPr>
              <a:t> </a:t>
            </a:r>
            <a:r>
              <a:rPr lang="hu-HU" b="1" dirty="0" err="1" smtClean="0">
                <a:solidFill>
                  <a:srgbClr val="00B050"/>
                </a:solidFill>
              </a:rPr>
              <a:t>pattern</a:t>
            </a:r>
            <a:r>
              <a:rPr lang="hu-HU" b="1" dirty="0">
                <a:solidFill>
                  <a:srgbClr val="00B050"/>
                </a:solidFill>
              </a:rPr>
              <a:t>			e: </a:t>
            </a:r>
            <a:r>
              <a:rPr lang="hu-HU" b="1" dirty="0" err="1">
                <a:solidFill>
                  <a:srgbClr val="00B050"/>
                </a:solidFill>
              </a:rPr>
              <a:t>price</a:t>
            </a:r>
            <a:r>
              <a:rPr lang="hu-HU" b="1" dirty="0">
                <a:solidFill>
                  <a:srgbClr val="00B050"/>
                </a:solidFill>
              </a:rPr>
              <a:t> </a:t>
            </a:r>
            <a:r>
              <a:rPr lang="hu-HU" b="1" dirty="0" err="1">
                <a:solidFill>
                  <a:srgbClr val="00B050"/>
                </a:solidFill>
              </a:rPr>
              <a:t>gaps</a:t>
            </a:r>
            <a:endParaRPr lang="hu-HU" b="1" dirty="0" smtClean="0">
              <a:solidFill>
                <a:srgbClr val="00B050"/>
              </a:solidFill>
            </a:endParaRPr>
          </a:p>
          <a:p>
            <a:pPr marL="0" indent="0" algn="ctr">
              <a:buNone/>
            </a:pPr>
            <a:r>
              <a:rPr lang="hu-HU" b="1" dirty="0" smtClean="0">
                <a:solidFill>
                  <a:srgbClr val="00B050"/>
                </a:solidFill>
              </a:rPr>
              <a:t>B: </a:t>
            </a:r>
            <a:r>
              <a:rPr lang="hu-HU" b="1" dirty="0" err="1" smtClean="0">
                <a:solidFill>
                  <a:srgbClr val="00B050"/>
                </a:solidFill>
              </a:rPr>
              <a:t>exception</a:t>
            </a:r>
            <a:r>
              <a:rPr lang="hu-HU" b="1" dirty="0" smtClean="0">
                <a:solidFill>
                  <a:srgbClr val="00B050"/>
                </a:solidFill>
              </a:rPr>
              <a:t> 	d: </a:t>
            </a:r>
            <a:r>
              <a:rPr lang="en-US" b="1" dirty="0">
                <a:solidFill>
                  <a:srgbClr val="00B050"/>
                </a:solidFill>
              </a:rPr>
              <a:t>over the following three years.</a:t>
            </a:r>
            <a:endParaRPr lang="hu-HU" b="1" dirty="0" smtClean="0">
              <a:solidFill>
                <a:srgbClr val="00B050"/>
              </a:solidFill>
            </a:endParaRPr>
          </a:p>
          <a:p>
            <a:pPr marL="0" indent="0" algn="just">
              <a:buNone/>
            </a:pPr>
            <a:endParaRPr lang="hu-HU" b="1" dirty="0" smtClean="0">
              <a:solidFill>
                <a:srgbClr val="00B050"/>
              </a:solidFill>
            </a:endParaRPr>
          </a:p>
          <a:p>
            <a:pPr marL="0" indent="0" algn="just">
              <a:buNone/>
            </a:pPr>
            <a:endParaRPr lang="hu-HU" dirty="0"/>
          </a:p>
        </p:txBody>
      </p:sp>
      <p:pic>
        <p:nvPicPr>
          <p:cNvPr id="4" name="Kép 3"/>
          <p:cNvPicPr>
            <a:picLocks noChangeAspect="1"/>
          </p:cNvPicPr>
          <p:nvPr/>
        </p:nvPicPr>
        <p:blipFill>
          <a:blip r:embed="rId3"/>
          <a:stretch>
            <a:fillRect/>
          </a:stretch>
        </p:blipFill>
        <p:spPr>
          <a:xfrm>
            <a:off x="1828778" y="6127845"/>
            <a:ext cx="1759837" cy="730155"/>
          </a:xfrm>
          <a:prstGeom prst="rect">
            <a:avLst/>
          </a:prstGeom>
        </p:spPr>
      </p:pic>
      <p:pic>
        <p:nvPicPr>
          <p:cNvPr id="5" name="Kép 4"/>
          <p:cNvPicPr>
            <a:picLocks noChangeAspect="1"/>
          </p:cNvPicPr>
          <p:nvPr/>
        </p:nvPicPr>
        <p:blipFill>
          <a:blip r:embed="rId4"/>
          <a:stretch>
            <a:fillRect/>
          </a:stretch>
        </p:blipFill>
        <p:spPr>
          <a:xfrm>
            <a:off x="3588615" y="6127845"/>
            <a:ext cx="2129517" cy="730154"/>
          </a:xfrm>
          <a:prstGeom prst="rect">
            <a:avLst/>
          </a:prstGeom>
        </p:spPr>
      </p:pic>
      <p:pic>
        <p:nvPicPr>
          <p:cNvPr id="6" name="Kép 5"/>
          <p:cNvPicPr>
            <a:picLocks noChangeAspect="1"/>
          </p:cNvPicPr>
          <p:nvPr/>
        </p:nvPicPr>
        <p:blipFill>
          <a:blip r:embed="rId5"/>
          <a:stretch>
            <a:fillRect/>
          </a:stretch>
        </p:blipFill>
        <p:spPr>
          <a:xfrm>
            <a:off x="5718132" y="6127844"/>
            <a:ext cx="3200638" cy="716683"/>
          </a:xfrm>
          <a:prstGeom prst="rect">
            <a:avLst/>
          </a:prstGeom>
        </p:spPr>
      </p:pic>
      <p:pic>
        <p:nvPicPr>
          <p:cNvPr id="7" name="Kép 6"/>
          <p:cNvPicPr>
            <a:picLocks noChangeAspect="1"/>
          </p:cNvPicPr>
          <p:nvPr/>
        </p:nvPicPr>
        <p:blipFill>
          <a:blip r:embed="rId6"/>
          <a:stretch>
            <a:fillRect/>
          </a:stretch>
        </p:blipFill>
        <p:spPr>
          <a:xfrm>
            <a:off x="8918770" y="6127844"/>
            <a:ext cx="2064032" cy="730155"/>
          </a:xfrm>
          <a:prstGeom prst="rect">
            <a:avLst/>
          </a:prstGeom>
        </p:spPr>
      </p:pic>
    </p:spTree>
    <p:extLst>
      <p:ext uri="{BB962C8B-B14F-4D97-AF65-F5344CB8AC3E}">
        <p14:creationId xmlns:p14="http://schemas.microsoft.com/office/powerpoint/2010/main" val="3819596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51579" y="966497"/>
            <a:ext cx="9603275" cy="1049235"/>
          </a:xfrm>
        </p:spPr>
        <p:txBody>
          <a:bodyPr/>
          <a:lstStyle/>
          <a:p>
            <a:pPr algn="ctr"/>
            <a:r>
              <a:rPr lang="hu-HU" dirty="0" smtClean="0"/>
              <a:t>Hasznos weboldalak  továbbiakban</a:t>
            </a:r>
            <a:endParaRPr lang="hu-HU" dirty="0"/>
          </a:p>
        </p:txBody>
      </p:sp>
      <p:sp>
        <p:nvSpPr>
          <p:cNvPr id="3" name="Tartalom helye 2"/>
          <p:cNvSpPr>
            <a:spLocks noGrp="1"/>
          </p:cNvSpPr>
          <p:nvPr>
            <p:ph idx="1"/>
          </p:nvPr>
        </p:nvSpPr>
        <p:spPr>
          <a:xfrm>
            <a:off x="770709" y="2015732"/>
            <a:ext cx="10284145" cy="3875617"/>
          </a:xfrm>
        </p:spPr>
        <p:txBody>
          <a:bodyPr>
            <a:normAutofit lnSpcReduction="10000"/>
          </a:bodyPr>
          <a:lstStyle/>
          <a:p>
            <a:r>
              <a:rPr lang="hu-HU" dirty="0" smtClean="0">
                <a:hlinkClick r:id="rId2"/>
              </a:rPr>
              <a:t>www.glosbe.com</a:t>
            </a:r>
            <a:endParaRPr lang="hu-HU" dirty="0" smtClean="0"/>
          </a:p>
          <a:p>
            <a:r>
              <a:rPr lang="hu-HU" dirty="0" smtClean="0">
                <a:hlinkClick r:id="rId3"/>
              </a:rPr>
              <a:t>www.linguee.com</a:t>
            </a:r>
            <a:endParaRPr lang="hu-HU" dirty="0" smtClean="0"/>
          </a:p>
          <a:p>
            <a:r>
              <a:rPr lang="hu-HU" dirty="0" smtClean="0">
                <a:hlinkClick r:id="rId4"/>
              </a:rPr>
              <a:t>www.thesaurus.com</a:t>
            </a:r>
            <a:endParaRPr lang="hu-HU" dirty="0" smtClean="0"/>
          </a:p>
          <a:p>
            <a:r>
              <a:rPr lang="hu-HU" dirty="0" smtClean="0">
                <a:hlinkClick r:id="rId5"/>
              </a:rPr>
              <a:t>www.visualthesaurus.com</a:t>
            </a:r>
            <a:endParaRPr lang="hu-HU" dirty="0" smtClean="0"/>
          </a:p>
          <a:p>
            <a:r>
              <a:rPr lang="hu-HU" dirty="0" smtClean="0">
                <a:hlinkClick r:id="rId6"/>
              </a:rPr>
              <a:t>www.quizlet.com</a:t>
            </a:r>
            <a:r>
              <a:rPr lang="hu-HU" dirty="0" smtClean="0"/>
              <a:t> (kötelező!! </a:t>
            </a:r>
            <a:r>
              <a:rPr lang="hu-HU" dirty="0" smtClean="0">
                <a:sym typeface="Wingdings" panose="05000000000000000000" pitchFamily="2" charset="2"/>
              </a:rPr>
              <a:t> )</a:t>
            </a:r>
          </a:p>
          <a:p>
            <a:r>
              <a:rPr lang="hu-HU" dirty="0" smtClean="0">
                <a:sym typeface="Wingdings" panose="05000000000000000000" pitchFamily="2" charset="2"/>
                <a:hlinkClick r:id="rId7"/>
              </a:rPr>
              <a:t>www.macmilliandictionary.com</a:t>
            </a:r>
            <a:endParaRPr lang="hu-HU" dirty="0" smtClean="0">
              <a:sym typeface="Wingdings" panose="05000000000000000000" pitchFamily="2" charset="2"/>
            </a:endParaRPr>
          </a:p>
          <a:p>
            <a:r>
              <a:rPr lang="hu-HU" dirty="0" smtClean="0">
                <a:sym typeface="Wingdings" panose="05000000000000000000" pitchFamily="2" charset="2"/>
                <a:hlinkClick r:id="rId8"/>
              </a:rPr>
              <a:t>www.hunglish.hu</a:t>
            </a:r>
            <a:endParaRPr lang="hu-HU" dirty="0" smtClean="0">
              <a:sym typeface="Wingdings" panose="05000000000000000000" pitchFamily="2" charset="2"/>
            </a:endParaRPr>
          </a:p>
          <a:p>
            <a:r>
              <a:rPr lang="hu-HU" dirty="0" smtClean="0">
                <a:sym typeface="Wingdings" panose="05000000000000000000" pitchFamily="2" charset="2"/>
                <a:hlinkClick r:id="rId9"/>
              </a:rPr>
              <a:t>www.eurlex.com</a:t>
            </a:r>
            <a:endParaRPr lang="hu-HU" dirty="0" smtClean="0">
              <a:sym typeface="Wingdings" panose="05000000000000000000" pitchFamily="2" charset="2"/>
            </a:endParaRPr>
          </a:p>
          <a:p>
            <a:pPr marL="0" indent="0">
              <a:buNone/>
            </a:pPr>
            <a:endParaRPr lang="hu-HU" dirty="0"/>
          </a:p>
        </p:txBody>
      </p:sp>
      <p:pic>
        <p:nvPicPr>
          <p:cNvPr id="4" name="Kép 3"/>
          <p:cNvPicPr>
            <a:picLocks noChangeAspect="1"/>
          </p:cNvPicPr>
          <p:nvPr/>
        </p:nvPicPr>
        <p:blipFill>
          <a:blip r:embed="rId10"/>
          <a:stretch>
            <a:fillRect/>
          </a:stretch>
        </p:blipFill>
        <p:spPr>
          <a:xfrm>
            <a:off x="7410450" y="2579506"/>
            <a:ext cx="2857500" cy="2143125"/>
          </a:xfrm>
          <a:prstGeom prst="rect">
            <a:avLst/>
          </a:prstGeom>
          <a:ln>
            <a:noFill/>
          </a:ln>
          <a:effectLst>
            <a:softEdge rad="112500"/>
          </a:effectLst>
        </p:spPr>
      </p:pic>
      <p:pic>
        <p:nvPicPr>
          <p:cNvPr id="10" name="Kép 9"/>
          <p:cNvPicPr>
            <a:picLocks noChangeAspect="1"/>
          </p:cNvPicPr>
          <p:nvPr/>
        </p:nvPicPr>
        <p:blipFill>
          <a:blip r:embed="rId11"/>
          <a:stretch>
            <a:fillRect/>
          </a:stretch>
        </p:blipFill>
        <p:spPr>
          <a:xfrm>
            <a:off x="3771495" y="6099710"/>
            <a:ext cx="2129517" cy="730154"/>
          </a:xfrm>
          <a:prstGeom prst="rect">
            <a:avLst/>
          </a:prstGeom>
        </p:spPr>
      </p:pic>
      <p:pic>
        <p:nvPicPr>
          <p:cNvPr id="11" name="Kép 10"/>
          <p:cNvPicPr>
            <a:picLocks noChangeAspect="1"/>
          </p:cNvPicPr>
          <p:nvPr/>
        </p:nvPicPr>
        <p:blipFill>
          <a:blip r:embed="rId12"/>
          <a:stretch>
            <a:fillRect/>
          </a:stretch>
        </p:blipFill>
        <p:spPr>
          <a:xfrm>
            <a:off x="5901012" y="6099709"/>
            <a:ext cx="3200638" cy="716683"/>
          </a:xfrm>
          <a:prstGeom prst="rect">
            <a:avLst/>
          </a:prstGeom>
        </p:spPr>
      </p:pic>
      <p:pic>
        <p:nvPicPr>
          <p:cNvPr id="12" name="Kép 11"/>
          <p:cNvPicPr>
            <a:picLocks noChangeAspect="1"/>
          </p:cNvPicPr>
          <p:nvPr/>
        </p:nvPicPr>
        <p:blipFill>
          <a:blip r:embed="rId13"/>
          <a:stretch>
            <a:fillRect/>
          </a:stretch>
        </p:blipFill>
        <p:spPr>
          <a:xfrm>
            <a:off x="9101650" y="6099709"/>
            <a:ext cx="2064032" cy="730155"/>
          </a:xfrm>
          <a:prstGeom prst="rect">
            <a:avLst/>
          </a:prstGeom>
        </p:spPr>
      </p:pic>
      <p:pic>
        <p:nvPicPr>
          <p:cNvPr id="13" name="Kép 12"/>
          <p:cNvPicPr>
            <a:picLocks noChangeAspect="1"/>
          </p:cNvPicPr>
          <p:nvPr/>
        </p:nvPicPr>
        <p:blipFill>
          <a:blip r:embed="rId14"/>
          <a:stretch>
            <a:fillRect/>
          </a:stretch>
        </p:blipFill>
        <p:spPr>
          <a:xfrm>
            <a:off x="1828778" y="6127845"/>
            <a:ext cx="1759837" cy="730155"/>
          </a:xfrm>
          <a:prstGeom prst="rect">
            <a:avLst/>
          </a:prstGeom>
        </p:spPr>
      </p:pic>
      <p:pic>
        <p:nvPicPr>
          <p:cNvPr id="9" name="Kép 8"/>
          <p:cNvPicPr>
            <a:picLocks noChangeAspect="1"/>
          </p:cNvPicPr>
          <p:nvPr/>
        </p:nvPicPr>
        <p:blipFill>
          <a:blip r:embed="rId14"/>
          <a:stretch>
            <a:fillRect/>
          </a:stretch>
        </p:blipFill>
        <p:spPr>
          <a:xfrm>
            <a:off x="2011658" y="6127845"/>
            <a:ext cx="1759837" cy="730155"/>
          </a:xfrm>
          <a:prstGeom prst="rect">
            <a:avLst/>
          </a:prstGeom>
        </p:spPr>
      </p:pic>
    </p:spTree>
    <p:extLst>
      <p:ext uri="{BB962C8B-B14F-4D97-AF65-F5344CB8AC3E}">
        <p14:creationId xmlns:p14="http://schemas.microsoft.com/office/powerpoint/2010/main" val="2956085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lgn="ctr">
              <a:buNone/>
            </a:pPr>
            <a:r>
              <a:rPr lang="hu-HU" sz="4800" b="1" dirty="0" smtClean="0">
                <a:solidFill>
                  <a:srgbClr val="00B050"/>
                </a:solidFill>
              </a:rPr>
              <a:t>Köszönöm a figyelmeteket, türelmeteket és kitartásotokat!!</a:t>
            </a:r>
            <a:endParaRPr lang="hu-HU" sz="4800" b="1" dirty="0">
              <a:solidFill>
                <a:srgbClr val="00B050"/>
              </a:solidFill>
            </a:endParaRPr>
          </a:p>
        </p:txBody>
      </p:sp>
      <p:pic>
        <p:nvPicPr>
          <p:cNvPr id="8" name="Kép 7"/>
          <p:cNvPicPr>
            <a:picLocks noChangeAspect="1"/>
          </p:cNvPicPr>
          <p:nvPr/>
        </p:nvPicPr>
        <p:blipFill>
          <a:blip r:embed="rId2"/>
          <a:stretch>
            <a:fillRect/>
          </a:stretch>
        </p:blipFill>
        <p:spPr>
          <a:xfrm>
            <a:off x="1828778" y="6127845"/>
            <a:ext cx="1759837" cy="730155"/>
          </a:xfrm>
          <a:prstGeom prst="rect">
            <a:avLst/>
          </a:prstGeom>
        </p:spPr>
      </p:pic>
      <p:pic>
        <p:nvPicPr>
          <p:cNvPr id="9" name="Kép 8"/>
          <p:cNvPicPr>
            <a:picLocks noChangeAspect="1"/>
          </p:cNvPicPr>
          <p:nvPr/>
        </p:nvPicPr>
        <p:blipFill>
          <a:blip r:embed="rId3"/>
          <a:stretch>
            <a:fillRect/>
          </a:stretch>
        </p:blipFill>
        <p:spPr>
          <a:xfrm>
            <a:off x="3588615" y="6127845"/>
            <a:ext cx="2129517" cy="730154"/>
          </a:xfrm>
          <a:prstGeom prst="rect">
            <a:avLst/>
          </a:prstGeom>
        </p:spPr>
      </p:pic>
      <p:pic>
        <p:nvPicPr>
          <p:cNvPr id="10" name="Kép 9"/>
          <p:cNvPicPr>
            <a:picLocks noChangeAspect="1"/>
          </p:cNvPicPr>
          <p:nvPr/>
        </p:nvPicPr>
        <p:blipFill>
          <a:blip r:embed="rId4"/>
          <a:stretch>
            <a:fillRect/>
          </a:stretch>
        </p:blipFill>
        <p:spPr>
          <a:xfrm>
            <a:off x="5718132" y="6127844"/>
            <a:ext cx="3200638" cy="716683"/>
          </a:xfrm>
          <a:prstGeom prst="rect">
            <a:avLst/>
          </a:prstGeom>
        </p:spPr>
      </p:pic>
      <p:pic>
        <p:nvPicPr>
          <p:cNvPr id="11" name="Kép 10"/>
          <p:cNvPicPr>
            <a:picLocks noChangeAspect="1"/>
          </p:cNvPicPr>
          <p:nvPr/>
        </p:nvPicPr>
        <p:blipFill>
          <a:blip r:embed="rId5"/>
          <a:stretch>
            <a:fillRect/>
          </a:stretch>
        </p:blipFill>
        <p:spPr>
          <a:xfrm>
            <a:off x="8918770" y="6127844"/>
            <a:ext cx="2064032" cy="730155"/>
          </a:xfrm>
          <a:prstGeom prst="rect">
            <a:avLst/>
          </a:prstGeom>
        </p:spPr>
      </p:pic>
    </p:spTree>
    <p:extLst>
      <p:ext uri="{BB962C8B-B14F-4D97-AF65-F5344CB8AC3E}">
        <p14:creationId xmlns:p14="http://schemas.microsoft.com/office/powerpoint/2010/main" val="329617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1" y="515665"/>
            <a:ext cx="10597654" cy="1049235"/>
          </a:xfrm>
        </p:spPr>
        <p:txBody>
          <a:bodyPr/>
          <a:lstStyle/>
          <a:p>
            <a:pPr algn="ctr"/>
            <a:r>
              <a:rPr lang="hu-HU" dirty="0" smtClean="0"/>
              <a:t>Saját bőrömön tapasztalt tanácsok nyelvtanuláshoz</a:t>
            </a:r>
            <a:endParaRPr lang="hu-HU" dirty="0"/>
          </a:p>
        </p:txBody>
      </p:sp>
      <p:sp>
        <p:nvSpPr>
          <p:cNvPr id="3" name="Tartalom helye 2"/>
          <p:cNvSpPr>
            <a:spLocks noGrp="1"/>
          </p:cNvSpPr>
          <p:nvPr>
            <p:ph idx="1"/>
          </p:nvPr>
        </p:nvSpPr>
        <p:spPr>
          <a:xfrm>
            <a:off x="457202" y="2459869"/>
            <a:ext cx="10597653" cy="3450613"/>
          </a:xfrm>
        </p:spPr>
        <p:txBody>
          <a:bodyPr>
            <a:normAutofit/>
          </a:bodyPr>
          <a:lstStyle/>
          <a:p>
            <a:r>
              <a:rPr lang="hu-HU" sz="2800" dirty="0" smtClean="0"/>
              <a:t>Önmagában a szó kiírása kevés</a:t>
            </a:r>
          </a:p>
          <a:p>
            <a:r>
              <a:rPr lang="hu-HU" sz="2800" dirty="0" smtClean="0"/>
              <a:t>70 x kell látnunk egy szót</a:t>
            </a:r>
          </a:p>
          <a:p>
            <a:r>
              <a:rPr lang="hu-HU" sz="2800" dirty="0" smtClean="0"/>
              <a:t>Ne írjunk tele egy lapot szavakkal</a:t>
            </a:r>
          </a:p>
          <a:p>
            <a:r>
              <a:rPr lang="hu-HU" sz="2800" dirty="0" smtClean="0"/>
              <a:t>Napi 20-30 perc is sokat számít nyelvtanulásnál</a:t>
            </a:r>
          </a:p>
          <a:p>
            <a:r>
              <a:rPr lang="hu-HU" sz="2800" dirty="0" smtClean="0"/>
              <a:t>Nagyon sok önszorgalom kell</a:t>
            </a:r>
            <a:endParaRPr lang="hu-HU" sz="2800" dirty="0"/>
          </a:p>
        </p:txBody>
      </p:sp>
      <p:pic>
        <p:nvPicPr>
          <p:cNvPr id="4" name="Kép 3"/>
          <p:cNvPicPr>
            <a:picLocks noChangeAspect="1"/>
          </p:cNvPicPr>
          <p:nvPr/>
        </p:nvPicPr>
        <p:blipFill>
          <a:blip r:embed="rId2"/>
          <a:stretch>
            <a:fillRect/>
          </a:stretch>
        </p:blipFill>
        <p:spPr>
          <a:xfrm>
            <a:off x="8396151" y="2670156"/>
            <a:ext cx="1905000" cy="1724025"/>
          </a:xfrm>
          <a:prstGeom prst="rect">
            <a:avLst/>
          </a:prstGeom>
          <a:ln>
            <a:noFill/>
          </a:ln>
          <a:effectLst>
            <a:outerShdw blurRad="292100" dist="139700" dir="2700000" algn="tl" rotWithShape="0">
              <a:srgbClr val="333333">
                <a:alpha val="65000"/>
              </a:srgbClr>
            </a:outerShdw>
          </a:effectLst>
        </p:spPr>
      </p:pic>
      <p:pic>
        <p:nvPicPr>
          <p:cNvPr id="10" name="Kép 9"/>
          <p:cNvPicPr>
            <a:picLocks noChangeAspect="1"/>
          </p:cNvPicPr>
          <p:nvPr/>
        </p:nvPicPr>
        <p:blipFill>
          <a:blip r:embed="rId3"/>
          <a:stretch>
            <a:fillRect/>
          </a:stretch>
        </p:blipFill>
        <p:spPr>
          <a:xfrm>
            <a:off x="3588615" y="6127845"/>
            <a:ext cx="2129517" cy="730154"/>
          </a:xfrm>
          <a:prstGeom prst="rect">
            <a:avLst/>
          </a:prstGeom>
        </p:spPr>
      </p:pic>
      <p:pic>
        <p:nvPicPr>
          <p:cNvPr id="11" name="Kép 10"/>
          <p:cNvPicPr>
            <a:picLocks noChangeAspect="1"/>
          </p:cNvPicPr>
          <p:nvPr/>
        </p:nvPicPr>
        <p:blipFill>
          <a:blip r:embed="rId4"/>
          <a:stretch>
            <a:fillRect/>
          </a:stretch>
        </p:blipFill>
        <p:spPr>
          <a:xfrm>
            <a:off x="5718132" y="6127844"/>
            <a:ext cx="3200638" cy="716683"/>
          </a:xfrm>
          <a:prstGeom prst="rect">
            <a:avLst/>
          </a:prstGeom>
        </p:spPr>
      </p:pic>
      <p:pic>
        <p:nvPicPr>
          <p:cNvPr id="12" name="Kép 11"/>
          <p:cNvPicPr>
            <a:picLocks noChangeAspect="1"/>
          </p:cNvPicPr>
          <p:nvPr/>
        </p:nvPicPr>
        <p:blipFill>
          <a:blip r:embed="rId5"/>
          <a:stretch>
            <a:fillRect/>
          </a:stretch>
        </p:blipFill>
        <p:spPr>
          <a:xfrm>
            <a:off x="8918770" y="6127844"/>
            <a:ext cx="2064032" cy="730155"/>
          </a:xfrm>
          <a:prstGeom prst="rect">
            <a:avLst/>
          </a:prstGeom>
        </p:spPr>
      </p:pic>
      <p:pic>
        <p:nvPicPr>
          <p:cNvPr id="13" name="Kép 12"/>
          <p:cNvPicPr>
            <a:picLocks noChangeAspect="1"/>
          </p:cNvPicPr>
          <p:nvPr/>
        </p:nvPicPr>
        <p:blipFill>
          <a:blip r:embed="rId6"/>
          <a:stretch>
            <a:fillRect/>
          </a:stretch>
        </p:blipFill>
        <p:spPr>
          <a:xfrm>
            <a:off x="1828778" y="6127844"/>
            <a:ext cx="1759837" cy="730155"/>
          </a:xfrm>
          <a:prstGeom prst="rect">
            <a:avLst/>
          </a:prstGeom>
        </p:spPr>
      </p:pic>
    </p:spTree>
    <p:extLst>
      <p:ext uri="{BB962C8B-B14F-4D97-AF65-F5344CB8AC3E}">
        <p14:creationId xmlns:p14="http://schemas.microsoft.com/office/powerpoint/2010/main" val="422800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43697" y="822104"/>
            <a:ext cx="10323334" cy="1049235"/>
          </a:xfrm>
        </p:spPr>
        <p:txBody>
          <a:bodyPr/>
          <a:lstStyle/>
          <a:p>
            <a:r>
              <a:rPr lang="hu-HU" dirty="0" smtClean="0"/>
              <a:t>Az órák felépítése</a:t>
            </a:r>
            <a:endParaRPr lang="hu-HU" dirty="0"/>
          </a:p>
        </p:txBody>
      </p:sp>
      <p:sp>
        <p:nvSpPr>
          <p:cNvPr id="3" name="Tartalom helye 2"/>
          <p:cNvSpPr>
            <a:spLocks noGrp="1"/>
          </p:cNvSpPr>
          <p:nvPr>
            <p:ph idx="1"/>
          </p:nvPr>
        </p:nvSpPr>
        <p:spPr>
          <a:xfrm>
            <a:off x="527538" y="2277209"/>
            <a:ext cx="10327103" cy="3779226"/>
          </a:xfrm>
        </p:spPr>
        <p:txBody>
          <a:bodyPr/>
          <a:lstStyle/>
          <a:p>
            <a:r>
              <a:rPr lang="hu-HU" dirty="0" smtClean="0"/>
              <a:t>Aktuális gazdasági/mezőgazdasági témák, kérdések</a:t>
            </a:r>
          </a:p>
          <a:p>
            <a:r>
              <a:rPr lang="hu-HU" dirty="0" smtClean="0"/>
              <a:t>Fordítógyakorlat </a:t>
            </a:r>
          </a:p>
          <a:p>
            <a:r>
              <a:rPr lang="hu-HU" dirty="0" smtClean="0"/>
              <a:t>Házi feladatként fordítás + szövegértés aktuális témákból</a:t>
            </a:r>
          </a:p>
          <a:p>
            <a:endParaRPr lang="hu-HU" dirty="0"/>
          </a:p>
          <a:p>
            <a:r>
              <a:rPr lang="hu-HU" dirty="0" smtClean="0"/>
              <a:t>Megfelel? Ötletek? </a:t>
            </a:r>
            <a:r>
              <a:rPr lang="hu-HU" dirty="0" smtClean="0">
                <a:sym typeface="Wingdings" panose="05000000000000000000" pitchFamily="2" charset="2"/>
              </a:rPr>
              <a:t></a:t>
            </a:r>
            <a:endParaRPr lang="hu-HU" dirty="0" smtClean="0"/>
          </a:p>
          <a:p>
            <a:endParaRPr lang="hu-HU" dirty="0"/>
          </a:p>
        </p:txBody>
      </p:sp>
      <p:pic>
        <p:nvPicPr>
          <p:cNvPr id="4" name="Kép 3"/>
          <p:cNvPicPr>
            <a:picLocks noChangeAspect="1"/>
          </p:cNvPicPr>
          <p:nvPr/>
        </p:nvPicPr>
        <p:blipFill>
          <a:blip r:embed="rId2"/>
          <a:stretch>
            <a:fillRect/>
          </a:stretch>
        </p:blipFill>
        <p:spPr>
          <a:xfrm>
            <a:off x="8197356" y="115301"/>
            <a:ext cx="2857499" cy="1619250"/>
          </a:xfrm>
          <a:prstGeom prst="rect">
            <a:avLst/>
          </a:prstGeom>
          <a:ln>
            <a:noFill/>
          </a:ln>
          <a:effectLst>
            <a:softEdge rad="112500"/>
          </a:effectLst>
        </p:spPr>
      </p:pic>
      <p:pic>
        <p:nvPicPr>
          <p:cNvPr id="9" name="Kép 8"/>
          <p:cNvPicPr>
            <a:picLocks noChangeAspect="1"/>
          </p:cNvPicPr>
          <p:nvPr/>
        </p:nvPicPr>
        <p:blipFill>
          <a:blip r:embed="rId3"/>
          <a:stretch>
            <a:fillRect/>
          </a:stretch>
        </p:blipFill>
        <p:spPr>
          <a:xfrm>
            <a:off x="3588615" y="6127845"/>
            <a:ext cx="2129517" cy="730154"/>
          </a:xfrm>
          <a:prstGeom prst="rect">
            <a:avLst/>
          </a:prstGeom>
        </p:spPr>
      </p:pic>
      <p:pic>
        <p:nvPicPr>
          <p:cNvPr id="10" name="Kép 9"/>
          <p:cNvPicPr>
            <a:picLocks noChangeAspect="1"/>
          </p:cNvPicPr>
          <p:nvPr/>
        </p:nvPicPr>
        <p:blipFill>
          <a:blip r:embed="rId4"/>
          <a:stretch>
            <a:fillRect/>
          </a:stretch>
        </p:blipFill>
        <p:spPr>
          <a:xfrm>
            <a:off x="5718132" y="6127844"/>
            <a:ext cx="3200638" cy="716683"/>
          </a:xfrm>
          <a:prstGeom prst="rect">
            <a:avLst/>
          </a:prstGeom>
        </p:spPr>
      </p:pic>
      <p:pic>
        <p:nvPicPr>
          <p:cNvPr id="11" name="Kép 10"/>
          <p:cNvPicPr>
            <a:picLocks noChangeAspect="1"/>
          </p:cNvPicPr>
          <p:nvPr/>
        </p:nvPicPr>
        <p:blipFill>
          <a:blip r:embed="rId5"/>
          <a:stretch>
            <a:fillRect/>
          </a:stretch>
        </p:blipFill>
        <p:spPr>
          <a:xfrm>
            <a:off x="8918770" y="6127844"/>
            <a:ext cx="2064032" cy="730155"/>
          </a:xfrm>
          <a:prstGeom prst="rect">
            <a:avLst/>
          </a:prstGeom>
        </p:spPr>
      </p:pic>
      <p:pic>
        <p:nvPicPr>
          <p:cNvPr id="12" name="Kép 11"/>
          <p:cNvPicPr>
            <a:picLocks noChangeAspect="1"/>
          </p:cNvPicPr>
          <p:nvPr/>
        </p:nvPicPr>
        <p:blipFill>
          <a:blip r:embed="rId6"/>
          <a:stretch>
            <a:fillRect/>
          </a:stretch>
        </p:blipFill>
        <p:spPr>
          <a:xfrm>
            <a:off x="1828778" y="6127845"/>
            <a:ext cx="1759837" cy="730155"/>
          </a:xfrm>
          <a:prstGeom prst="rect">
            <a:avLst/>
          </a:prstGeom>
        </p:spPr>
      </p:pic>
    </p:spTree>
    <p:extLst>
      <p:ext uri="{BB962C8B-B14F-4D97-AF65-F5344CB8AC3E}">
        <p14:creationId xmlns:p14="http://schemas.microsoft.com/office/powerpoint/2010/main" val="4275832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88724" y="779565"/>
            <a:ext cx="9603275" cy="1049235"/>
          </a:xfrm>
        </p:spPr>
        <p:txBody>
          <a:bodyPr/>
          <a:lstStyle/>
          <a:p>
            <a:r>
              <a:rPr lang="hu-HU" b="1" dirty="0" smtClean="0">
                <a:solidFill>
                  <a:srgbClr val="92D050"/>
                </a:solidFill>
              </a:rPr>
              <a:t>The </a:t>
            </a:r>
            <a:r>
              <a:rPr lang="hu-HU" b="1" dirty="0" err="1" smtClean="0">
                <a:solidFill>
                  <a:srgbClr val="92D050"/>
                </a:solidFill>
              </a:rPr>
              <a:t>sectors</a:t>
            </a:r>
            <a:r>
              <a:rPr lang="hu-HU" b="1" dirty="0" smtClean="0">
                <a:solidFill>
                  <a:srgbClr val="92D050"/>
                </a:solidFill>
              </a:rPr>
              <a:t> of </a:t>
            </a:r>
            <a:r>
              <a:rPr lang="hu-HU" b="1" dirty="0" err="1" smtClean="0">
                <a:solidFill>
                  <a:srgbClr val="92D050"/>
                </a:solidFill>
              </a:rPr>
              <a:t>the</a:t>
            </a:r>
            <a:r>
              <a:rPr lang="hu-HU" b="1" dirty="0" smtClean="0">
                <a:solidFill>
                  <a:srgbClr val="92D050"/>
                </a:solidFill>
              </a:rPr>
              <a:t> </a:t>
            </a:r>
            <a:r>
              <a:rPr lang="hu-HU" b="1" dirty="0" err="1" smtClean="0">
                <a:solidFill>
                  <a:srgbClr val="92D050"/>
                </a:solidFill>
              </a:rPr>
              <a:t>economy</a:t>
            </a:r>
            <a:endParaRPr lang="hu-HU" b="1" dirty="0">
              <a:solidFill>
                <a:srgbClr val="92D050"/>
              </a:solidFill>
            </a:endParaRPr>
          </a:p>
        </p:txBody>
      </p:sp>
      <p:sp>
        <p:nvSpPr>
          <p:cNvPr id="3" name="Tartalom helye 2"/>
          <p:cNvSpPr>
            <a:spLocks noGrp="1"/>
          </p:cNvSpPr>
          <p:nvPr>
            <p:ph idx="1"/>
          </p:nvPr>
        </p:nvSpPr>
        <p:spPr>
          <a:xfrm>
            <a:off x="0" y="1828800"/>
            <a:ext cx="12191999" cy="4449170"/>
          </a:xfrm>
        </p:spPr>
        <p:txBody>
          <a:bodyPr>
            <a:normAutofit fontScale="92500" lnSpcReduction="20000"/>
          </a:bodyPr>
          <a:lstStyle/>
          <a:p>
            <a:pPr marL="0" indent="0" algn="just">
              <a:buNone/>
            </a:pPr>
            <a:r>
              <a:rPr lang="en-US" b="1" u="sng" dirty="0">
                <a:solidFill>
                  <a:srgbClr val="92D050"/>
                </a:solidFill>
              </a:rPr>
              <a:t>Primary </a:t>
            </a:r>
            <a:r>
              <a:rPr lang="en-US" b="1" u="sng" dirty="0" smtClean="0">
                <a:solidFill>
                  <a:srgbClr val="92D050"/>
                </a:solidFill>
              </a:rPr>
              <a:t>Sector</a:t>
            </a:r>
            <a:r>
              <a:rPr lang="hu-HU" b="1" u="sng" dirty="0" smtClean="0">
                <a:solidFill>
                  <a:srgbClr val="92D050"/>
                </a:solidFill>
              </a:rPr>
              <a:t>:</a:t>
            </a:r>
            <a:r>
              <a:rPr lang="hu-HU" b="1" dirty="0" smtClean="0">
                <a:solidFill>
                  <a:srgbClr val="92D050"/>
                </a:solidFill>
              </a:rPr>
              <a:t> </a:t>
            </a:r>
            <a:r>
              <a:rPr lang="en-US" dirty="0" smtClean="0"/>
              <a:t>The </a:t>
            </a:r>
            <a:r>
              <a:rPr lang="en-US" dirty="0"/>
              <a:t>primary sector of the economy </a:t>
            </a:r>
            <a:r>
              <a:rPr lang="en-US" b="1" dirty="0">
                <a:solidFill>
                  <a:srgbClr val="FF0000"/>
                </a:solidFill>
              </a:rPr>
              <a:t>extracts</a:t>
            </a:r>
            <a:r>
              <a:rPr lang="en-US" dirty="0"/>
              <a:t> </a:t>
            </a:r>
            <a:r>
              <a:rPr lang="hu-HU" dirty="0" err="1" smtClean="0"/>
              <a:t>products</a:t>
            </a:r>
            <a:r>
              <a:rPr lang="hu-HU" dirty="0" smtClean="0"/>
              <a:t> </a:t>
            </a:r>
            <a:r>
              <a:rPr lang="en-US" dirty="0" smtClean="0"/>
              <a:t>from </a:t>
            </a:r>
            <a:r>
              <a:rPr lang="en-US" dirty="0"/>
              <a:t>the earth. The primary sector </a:t>
            </a:r>
            <a:r>
              <a:rPr lang="en-US" b="1" dirty="0">
                <a:solidFill>
                  <a:srgbClr val="FF0000"/>
                </a:solidFill>
              </a:rPr>
              <a:t>include</a:t>
            </a:r>
            <a:r>
              <a:rPr lang="en-US" dirty="0"/>
              <a:t>s the production of </a:t>
            </a:r>
            <a:r>
              <a:rPr lang="en-US" b="1" dirty="0">
                <a:solidFill>
                  <a:srgbClr val="FF0000"/>
                </a:solidFill>
              </a:rPr>
              <a:t>raw material</a:t>
            </a:r>
            <a:r>
              <a:rPr lang="en-US" dirty="0"/>
              <a:t> and basic foods. </a:t>
            </a:r>
            <a:r>
              <a:rPr lang="hu-HU" dirty="0" smtClean="0"/>
              <a:t> </a:t>
            </a:r>
            <a:r>
              <a:rPr lang="en-US" dirty="0" smtClean="0"/>
              <a:t>Activities </a:t>
            </a:r>
            <a:r>
              <a:rPr lang="en-US" dirty="0"/>
              <a:t>associated with the primary sector include </a:t>
            </a:r>
            <a:r>
              <a:rPr lang="en-US" dirty="0" smtClean="0"/>
              <a:t>agriculture, </a:t>
            </a:r>
            <a:r>
              <a:rPr lang="en-US" b="1" dirty="0">
                <a:solidFill>
                  <a:srgbClr val="FF0000"/>
                </a:solidFill>
              </a:rPr>
              <a:t>mining</a:t>
            </a:r>
            <a:r>
              <a:rPr lang="en-US" dirty="0"/>
              <a:t>, </a:t>
            </a:r>
            <a:r>
              <a:rPr lang="en-US" b="1" dirty="0">
                <a:solidFill>
                  <a:srgbClr val="FF0000"/>
                </a:solidFill>
              </a:rPr>
              <a:t>forestry, </a:t>
            </a:r>
            <a:r>
              <a:rPr lang="en-US" dirty="0"/>
              <a:t>farming, </a:t>
            </a:r>
            <a:r>
              <a:rPr lang="en-US" b="1" dirty="0" smtClean="0">
                <a:solidFill>
                  <a:srgbClr val="FF0000"/>
                </a:solidFill>
              </a:rPr>
              <a:t>hunting</a:t>
            </a:r>
            <a:r>
              <a:rPr lang="en-US" dirty="0" smtClean="0"/>
              <a:t> </a:t>
            </a:r>
            <a:r>
              <a:rPr lang="hu-HU" dirty="0" smtClean="0"/>
              <a:t>and </a:t>
            </a:r>
            <a:r>
              <a:rPr lang="en-US" dirty="0" smtClean="0"/>
              <a:t>fishing</a:t>
            </a:r>
            <a:r>
              <a:rPr lang="hu-HU" dirty="0" smtClean="0"/>
              <a:t>. </a:t>
            </a:r>
          </a:p>
          <a:p>
            <a:pPr marL="0" indent="0" algn="just">
              <a:buNone/>
            </a:pPr>
            <a:r>
              <a:rPr lang="en-US" b="1" u="sng" dirty="0">
                <a:solidFill>
                  <a:srgbClr val="92D050"/>
                </a:solidFill>
              </a:rPr>
              <a:t>Secondary </a:t>
            </a:r>
            <a:r>
              <a:rPr lang="en-US" b="1" u="sng" dirty="0" smtClean="0">
                <a:solidFill>
                  <a:srgbClr val="92D050"/>
                </a:solidFill>
              </a:rPr>
              <a:t>Sector</a:t>
            </a:r>
            <a:r>
              <a:rPr lang="hu-HU" b="1" u="sng" dirty="0" smtClean="0">
                <a:solidFill>
                  <a:srgbClr val="92D050"/>
                </a:solidFill>
              </a:rPr>
              <a:t>: </a:t>
            </a:r>
            <a:r>
              <a:rPr lang="en-US" dirty="0" smtClean="0"/>
              <a:t>The </a:t>
            </a:r>
            <a:r>
              <a:rPr lang="en-US" dirty="0"/>
              <a:t>secondary sector of the economy </a:t>
            </a:r>
            <a:r>
              <a:rPr lang="en-US" b="1" dirty="0">
                <a:solidFill>
                  <a:srgbClr val="FF0000"/>
                </a:solidFill>
              </a:rPr>
              <a:t>manufactures finished goods</a:t>
            </a:r>
            <a:r>
              <a:rPr lang="en-US" dirty="0"/>
              <a:t>. </a:t>
            </a:r>
            <a:r>
              <a:rPr lang="en-US" dirty="0" smtClean="0"/>
              <a:t>Activities </a:t>
            </a:r>
            <a:r>
              <a:rPr lang="en-US" dirty="0"/>
              <a:t>associated with the secondary sector include </a:t>
            </a:r>
            <a:r>
              <a:rPr lang="en-US" dirty="0" smtClean="0"/>
              <a:t>automobile </a:t>
            </a:r>
            <a:r>
              <a:rPr lang="en-US" dirty="0"/>
              <a:t>production, textile production, chemical </a:t>
            </a:r>
            <a:r>
              <a:rPr lang="en-US" dirty="0" smtClean="0"/>
              <a:t>industries</a:t>
            </a:r>
            <a:r>
              <a:rPr lang="en-US" dirty="0"/>
              <a:t>, aerospace manufacturing, </a:t>
            </a:r>
            <a:r>
              <a:rPr lang="en-US" b="1" dirty="0">
                <a:solidFill>
                  <a:srgbClr val="FF0000"/>
                </a:solidFill>
              </a:rPr>
              <a:t>energy utilities,</a:t>
            </a:r>
            <a:r>
              <a:rPr lang="en-US" dirty="0"/>
              <a:t> engineering, breweries </a:t>
            </a:r>
            <a:r>
              <a:rPr lang="hu-HU" dirty="0" smtClean="0"/>
              <a:t>etc.</a:t>
            </a:r>
            <a:endParaRPr lang="hu-HU" dirty="0"/>
          </a:p>
          <a:p>
            <a:pPr marL="0" indent="0" algn="just">
              <a:buNone/>
            </a:pPr>
            <a:r>
              <a:rPr lang="en-US" b="1" u="sng" dirty="0" smtClean="0">
                <a:solidFill>
                  <a:srgbClr val="92D050"/>
                </a:solidFill>
              </a:rPr>
              <a:t>Tertiary Sector</a:t>
            </a:r>
            <a:r>
              <a:rPr lang="hu-HU" b="1" u="sng" dirty="0" smtClean="0">
                <a:solidFill>
                  <a:srgbClr val="92D050"/>
                </a:solidFill>
              </a:rPr>
              <a:t>: </a:t>
            </a:r>
            <a:r>
              <a:rPr lang="en-US" dirty="0" smtClean="0"/>
              <a:t>The </a:t>
            </a:r>
            <a:r>
              <a:rPr lang="en-US" dirty="0"/>
              <a:t>tertiary sector of the economy is the service industry. This sector provides services to the general population and to businesses. Activities associated with this sector include </a:t>
            </a:r>
            <a:r>
              <a:rPr lang="en-US" b="1" dirty="0">
                <a:solidFill>
                  <a:srgbClr val="FF0000"/>
                </a:solidFill>
              </a:rPr>
              <a:t>retail and wholesale sales,</a:t>
            </a:r>
            <a:r>
              <a:rPr lang="en-US" dirty="0"/>
              <a:t> transportation and distribution, </a:t>
            </a:r>
            <a:r>
              <a:rPr lang="en-US" dirty="0" smtClean="0"/>
              <a:t>entertainment, media</a:t>
            </a:r>
            <a:r>
              <a:rPr lang="en-US" dirty="0"/>
              <a:t>, tourism, insurance, banking, healthcare, and law</a:t>
            </a:r>
            <a:r>
              <a:rPr lang="en-US" dirty="0" smtClean="0"/>
              <a:t>.</a:t>
            </a:r>
            <a:endParaRPr lang="hu-HU" dirty="0" smtClean="0"/>
          </a:p>
          <a:p>
            <a:pPr marL="0" indent="0" algn="just">
              <a:buNone/>
            </a:pPr>
            <a:r>
              <a:rPr lang="en-US" b="1" u="sng" dirty="0">
                <a:solidFill>
                  <a:srgbClr val="92D050"/>
                </a:solidFill>
              </a:rPr>
              <a:t>Quaternary </a:t>
            </a:r>
            <a:r>
              <a:rPr lang="en-US" b="1" u="sng" dirty="0" smtClean="0">
                <a:solidFill>
                  <a:srgbClr val="92D050"/>
                </a:solidFill>
              </a:rPr>
              <a:t>Sector</a:t>
            </a:r>
            <a:r>
              <a:rPr lang="hu-HU" b="1" u="sng" dirty="0" smtClean="0">
                <a:solidFill>
                  <a:srgbClr val="92D050"/>
                </a:solidFill>
              </a:rPr>
              <a:t>:</a:t>
            </a:r>
            <a:r>
              <a:rPr lang="en-US" dirty="0" smtClean="0"/>
              <a:t>The </a:t>
            </a:r>
            <a:r>
              <a:rPr lang="en-US" dirty="0"/>
              <a:t>quaternary sector of the economy consists of intellectual </a:t>
            </a:r>
            <a:r>
              <a:rPr lang="en-US" dirty="0" smtClean="0"/>
              <a:t>activities</a:t>
            </a:r>
            <a:r>
              <a:rPr lang="hu-HU" dirty="0" smtClean="0"/>
              <a:t>,and </a:t>
            </a:r>
            <a:r>
              <a:rPr lang="hu-HU" dirty="0" smtClean="0">
                <a:solidFill>
                  <a:srgbClr val="FF0000"/>
                </a:solidFill>
              </a:rPr>
              <a:t>R&amp;D</a:t>
            </a:r>
          </a:p>
          <a:p>
            <a:pPr marL="0" indent="0" algn="just">
              <a:buNone/>
            </a:pPr>
            <a:endParaRPr lang="hu-HU" i="1" dirty="0">
              <a:solidFill>
                <a:schemeClr val="tx1">
                  <a:lumMod val="50000"/>
                  <a:lumOff val="50000"/>
                </a:schemeClr>
              </a:solidFill>
            </a:endParaRPr>
          </a:p>
          <a:p>
            <a:pPr marL="0" indent="0" algn="just">
              <a:buNone/>
            </a:pPr>
            <a:r>
              <a:rPr lang="hu-HU" i="1" dirty="0">
                <a:solidFill>
                  <a:schemeClr val="tx1">
                    <a:lumMod val="50000"/>
                    <a:lumOff val="50000"/>
                  </a:schemeClr>
                </a:solidFill>
              </a:rPr>
              <a:t>Forrás: https://en.wikipedia.org/wiki/Talk:Three-sector_theory</a:t>
            </a:r>
          </a:p>
        </p:txBody>
      </p:sp>
      <p:pic>
        <p:nvPicPr>
          <p:cNvPr id="10" name="Kép 9"/>
          <p:cNvPicPr>
            <a:picLocks noChangeAspect="1"/>
          </p:cNvPicPr>
          <p:nvPr/>
        </p:nvPicPr>
        <p:blipFill>
          <a:blip r:embed="rId3"/>
          <a:stretch>
            <a:fillRect/>
          </a:stretch>
        </p:blipFill>
        <p:spPr>
          <a:xfrm>
            <a:off x="3588615" y="6127845"/>
            <a:ext cx="2129517" cy="730154"/>
          </a:xfrm>
          <a:prstGeom prst="rect">
            <a:avLst/>
          </a:prstGeom>
        </p:spPr>
      </p:pic>
      <p:pic>
        <p:nvPicPr>
          <p:cNvPr id="11" name="Kép 10"/>
          <p:cNvPicPr>
            <a:picLocks noChangeAspect="1"/>
          </p:cNvPicPr>
          <p:nvPr/>
        </p:nvPicPr>
        <p:blipFill>
          <a:blip r:embed="rId4"/>
          <a:stretch>
            <a:fillRect/>
          </a:stretch>
        </p:blipFill>
        <p:spPr>
          <a:xfrm>
            <a:off x="5718132" y="6127844"/>
            <a:ext cx="3200638" cy="716683"/>
          </a:xfrm>
          <a:prstGeom prst="rect">
            <a:avLst/>
          </a:prstGeom>
        </p:spPr>
      </p:pic>
      <p:pic>
        <p:nvPicPr>
          <p:cNvPr id="12" name="Kép 11"/>
          <p:cNvPicPr>
            <a:picLocks noChangeAspect="1"/>
          </p:cNvPicPr>
          <p:nvPr/>
        </p:nvPicPr>
        <p:blipFill>
          <a:blip r:embed="rId5"/>
          <a:stretch>
            <a:fillRect/>
          </a:stretch>
        </p:blipFill>
        <p:spPr>
          <a:xfrm>
            <a:off x="8918770" y="6127844"/>
            <a:ext cx="2064032" cy="730155"/>
          </a:xfrm>
          <a:prstGeom prst="rect">
            <a:avLst/>
          </a:prstGeom>
        </p:spPr>
      </p:pic>
      <p:pic>
        <p:nvPicPr>
          <p:cNvPr id="13" name="Kép 12"/>
          <p:cNvPicPr>
            <a:picLocks noChangeAspect="1"/>
          </p:cNvPicPr>
          <p:nvPr/>
        </p:nvPicPr>
        <p:blipFill>
          <a:blip r:embed="rId6"/>
          <a:stretch>
            <a:fillRect/>
          </a:stretch>
        </p:blipFill>
        <p:spPr>
          <a:xfrm>
            <a:off x="1828778" y="6127844"/>
            <a:ext cx="1759837" cy="730155"/>
          </a:xfrm>
          <a:prstGeom prst="rect">
            <a:avLst/>
          </a:prstGeom>
        </p:spPr>
      </p:pic>
    </p:spTree>
    <p:extLst>
      <p:ext uri="{BB962C8B-B14F-4D97-AF65-F5344CB8AC3E}">
        <p14:creationId xmlns:p14="http://schemas.microsoft.com/office/powerpoint/2010/main" val="210217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0628" y="831815"/>
            <a:ext cx="10713660" cy="1049235"/>
          </a:xfrm>
        </p:spPr>
        <p:txBody>
          <a:bodyPr/>
          <a:lstStyle/>
          <a:p>
            <a:r>
              <a:rPr lang="hu-HU" b="1" dirty="0" smtClean="0">
                <a:solidFill>
                  <a:srgbClr val="92D050"/>
                </a:solidFill>
              </a:rPr>
              <a:t>The </a:t>
            </a:r>
            <a:r>
              <a:rPr lang="hu-HU" b="1" dirty="0" err="1" smtClean="0">
                <a:solidFill>
                  <a:srgbClr val="92D050"/>
                </a:solidFill>
              </a:rPr>
              <a:t>sectors</a:t>
            </a:r>
            <a:r>
              <a:rPr lang="hu-HU" b="1" dirty="0" smtClean="0">
                <a:solidFill>
                  <a:srgbClr val="92D050"/>
                </a:solidFill>
              </a:rPr>
              <a:t> of </a:t>
            </a:r>
            <a:r>
              <a:rPr lang="hu-HU" b="1" dirty="0" err="1" smtClean="0">
                <a:solidFill>
                  <a:srgbClr val="92D050"/>
                </a:solidFill>
              </a:rPr>
              <a:t>the</a:t>
            </a:r>
            <a:r>
              <a:rPr lang="hu-HU" b="1" dirty="0" smtClean="0">
                <a:solidFill>
                  <a:srgbClr val="92D050"/>
                </a:solidFill>
              </a:rPr>
              <a:t> </a:t>
            </a:r>
            <a:r>
              <a:rPr lang="hu-HU" b="1" dirty="0" err="1" smtClean="0">
                <a:solidFill>
                  <a:srgbClr val="92D050"/>
                </a:solidFill>
              </a:rPr>
              <a:t>economy</a:t>
            </a:r>
            <a:r>
              <a:rPr lang="hu-HU" b="1" dirty="0" smtClean="0">
                <a:solidFill>
                  <a:srgbClr val="92D050"/>
                </a:solidFill>
              </a:rPr>
              <a:t> - szószedet</a:t>
            </a:r>
            <a:endParaRPr lang="hu-HU" b="1" dirty="0">
              <a:solidFill>
                <a:srgbClr val="92D050"/>
              </a:solidFill>
            </a:endParaRPr>
          </a:p>
        </p:txBody>
      </p:sp>
      <p:sp>
        <p:nvSpPr>
          <p:cNvPr id="3" name="Tartalom helye 2"/>
          <p:cNvSpPr>
            <a:spLocks noGrp="1"/>
          </p:cNvSpPr>
          <p:nvPr>
            <p:ph idx="1"/>
          </p:nvPr>
        </p:nvSpPr>
        <p:spPr>
          <a:xfrm>
            <a:off x="941695" y="2015732"/>
            <a:ext cx="10113159" cy="3450613"/>
          </a:xfrm>
        </p:spPr>
        <p:txBody>
          <a:bodyPr>
            <a:normAutofit fontScale="85000" lnSpcReduction="20000"/>
          </a:bodyPr>
          <a:lstStyle/>
          <a:p>
            <a:r>
              <a:rPr lang="hu-HU" b="1" dirty="0" err="1" smtClean="0"/>
              <a:t>To</a:t>
            </a:r>
            <a:r>
              <a:rPr lang="hu-HU" b="1" dirty="0" smtClean="0"/>
              <a:t> </a:t>
            </a:r>
            <a:r>
              <a:rPr lang="hu-HU" b="1" dirty="0" err="1" smtClean="0"/>
              <a:t>extract</a:t>
            </a:r>
            <a:r>
              <a:rPr lang="hu-HU" b="1" dirty="0" smtClean="0"/>
              <a:t>: </a:t>
            </a:r>
            <a:r>
              <a:rPr lang="hu-HU" dirty="0" smtClean="0"/>
              <a:t>kicsomagol, kinyer (nyersanyagot) </a:t>
            </a:r>
          </a:p>
          <a:p>
            <a:r>
              <a:rPr lang="hu-HU" b="1" dirty="0" err="1" smtClean="0"/>
              <a:t>To</a:t>
            </a:r>
            <a:r>
              <a:rPr lang="hu-HU" b="1" dirty="0" smtClean="0"/>
              <a:t> </a:t>
            </a:r>
            <a:r>
              <a:rPr lang="hu-HU" b="1" dirty="0" err="1" smtClean="0"/>
              <a:t>include</a:t>
            </a:r>
            <a:r>
              <a:rPr lang="hu-HU" b="1" dirty="0" smtClean="0"/>
              <a:t>+főnév/</a:t>
            </a:r>
            <a:r>
              <a:rPr lang="hu-HU" b="1" dirty="0" err="1" smtClean="0"/>
              <a:t>Ving</a:t>
            </a:r>
            <a:r>
              <a:rPr lang="hu-HU" dirty="0" smtClean="0"/>
              <a:t>: magába foglal, takar, érint</a:t>
            </a:r>
          </a:p>
          <a:p>
            <a:r>
              <a:rPr lang="hu-HU" b="1" dirty="0" err="1" smtClean="0"/>
              <a:t>Raw</a:t>
            </a:r>
            <a:r>
              <a:rPr lang="hu-HU" b="1" dirty="0" smtClean="0"/>
              <a:t> </a:t>
            </a:r>
            <a:r>
              <a:rPr lang="hu-HU" b="1" dirty="0" err="1" smtClean="0"/>
              <a:t>material</a:t>
            </a:r>
            <a:r>
              <a:rPr lang="hu-HU" dirty="0" smtClean="0"/>
              <a:t>: nyersanyag</a:t>
            </a:r>
          </a:p>
          <a:p>
            <a:r>
              <a:rPr lang="hu-HU" b="1" dirty="0" err="1" smtClean="0"/>
              <a:t>Mining</a:t>
            </a:r>
            <a:r>
              <a:rPr lang="hu-HU" b="1" dirty="0" smtClean="0"/>
              <a:t>: </a:t>
            </a:r>
            <a:r>
              <a:rPr lang="hu-HU" dirty="0" smtClean="0"/>
              <a:t>bányászat</a:t>
            </a:r>
          </a:p>
          <a:p>
            <a:r>
              <a:rPr lang="hu-HU" b="1" dirty="0" err="1" smtClean="0"/>
              <a:t>Forestry</a:t>
            </a:r>
            <a:r>
              <a:rPr lang="hu-HU" dirty="0" smtClean="0"/>
              <a:t>: erdőgazdálkodás</a:t>
            </a:r>
          </a:p>
          <a:p>
            <a:r>
              <a:rPr lang="hu-HU" b="1" dirty="0" err="1" smtClean="0"/>
              <a:t>Hunting</a:t>
            </a:r>
            <a:r>
              <a:rPr lang="hu-HU" b="1" dirty="0" smtClean="0"/>
              <a:t>: </a:t>
            </a:r>
            <a:r>
              <a:rPr lang="hu-HU" dirty="0" smtClean="0"/>
              <a:t>vadászat</a:t>
            </a:r>
          </a:p>
          <a:p>
            <a:r>
              <a:rPr lang="hu-HU" b="1" dirty="0" err="1" smtClean="0"/>
              <a:t>To</a:t>
            </a:r>
            <a:r>
              <a:rPr lang="hu-HU" b="1" dirty="0" smtClean="0"/>
              <a:t> </a:t>
            </a:r>
            <a:r>
              <a:rPr lang="hu-HU" b="1" dirty="0" err="1" smtClean="0"/>
              <a:t>manufacture</a:t>
            </a:r>
            <a:r>
              <a:rPr lang="hu-HU" b="1" dirty="0" smtClean="0"/>
              <a:t> </a:t>
            </a:r>
            <a:r>
              <a:rPr lang="hu-HU" b="1" dirty="0" err="1" smtClean="0"/>
              <a:t>finished</a:t>
            </a:r>
            <a:r>
              <a:rPr lang="hu-HU" b="1" dirty="0" smtClean="0"/>
              <a:t> </a:t>
            </a:r>
            <a:r>
              <a:rPr lang="hu-HU" b="1" dirty="0" err="1" smtClean="0"/>
              <a:t>good</a:t>
            </a:r>
            <a:r>
              <a:rPr lang="hu-HU" b="1" dirty="0" smtClean="0"/>
              <a:t>:</a:t>
            </a:r>
            <a:r>
              <a:rPr lang="hu-HU" dirty="0" smtClean="0"/>
              <a:t> készterméket állít elő</a:t>
            </a:r>
          </a:p>
          <a:p>
            <a:r>
              <a:rPr lang="hu-HU" b="1" dirty="0" err="1" smtClean="0"/>
              <a:t>Retail</a:t>
            </a:r>
            <a:r>
              <a:rPr lang="hu-HU" b="1" dirty="0" smtClean="0"/>
              <a:t> and </a:t>
            </a:r>
            <a:r>
              <a:rPr lang="hu-HU" b="1" dirty="0" err="1" smtClean="0"/>
              <a:t>wholesale</a:t>
            </a:r>
            <a:r>
              <a:rPr lang="hu-HU" b="1" dirty="0" smtClean="0"/>
              <a:t> trade: </a:t>
            </a:r>
            <a:r>
              <a:rPr lang="hu-HU" dirty="0" smtClean="0"/>
              <a:t>kis- és </a:t>
            </a:r>
            <a:r>
              <a:rPr lang="hu-HU" dirty="0" err="1" smtClean="0"/>
              <a:t>nagykerekedelem</a:t>
            </a:r>
            <a:endParaRPr lang="hu-HU" dirty="0" smtClean="0"/>
          </a:p>
          <a:p>
            <a:r>
              <a:rPr lang="hu-HU" b="1" dirty="0" smtClean="0"/>
              <a:t>Research and </a:t>
            </a:r>
            <a:r>
              <a:rPr lang="hu-HU" b="1" dirty="0" err="1" smtClean="0"/>
              <a:t>development</a:t>
            </a:r>
            <a:r>
              <a:rPr lang="hu-HU" b="1" dirty="0" smtClean="0"/>
              <a:t>: </a:t>
            </a:r>
            <a:r>
              <a:rPr lang="hu-HU" dirty="0" smtClean="0"/>
              <a:t>kutatás és fejlesztés</a:t>
            </a:r>
          </a:p>
          <a:p>
            <a:endParaRPr lang="hu-HU" dirty="0" smtClean="0"/>
          </a:p>
          <a:p>
            <a:endParaRPr lang="hu-HU" dirty="0" smtClean="0"/>
          </a:p>
          <a:p>
            <a:endParaRPr lang="hu-HU" dirty="0" smtClean="0"/>
          </a:p>
          <a:p>
            <a:endParaRPr lang="hu-HU" dirty="0" smtClean="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585" y="2497023"/>
            <a:ext cx="3317372" cy="2488029"/>
          </a:xfrm>
          <a:prstGeom prst="rect">
            <a:avLst/>
          </a:prstGeom>
          <a:ln>
            <a:noFill/>
          </a:ln>
          <a:effectLst>
            <a:softEdge rad="112500"/>
          </a:effectLst>
        </p:spPr>
      </p:pic>
      <p:pic>
        <p:nvPicPr>
          <p:cNvPr id="9" name="Kép 8"/>
          <p:cNvPicPr>
            <a:picLocks noChangeAspect="1"/>
          </p:cNvPicPr>
          <p:nvPr/>
        </p:nvPicPr>
        <p:blipFill>
          <a:blip r:embed="rId3"/>
          <a:stretch>
            <a:fillRect/>
          </a:stretch>
        </p:blipFill>
        <p:spPr>
          <a:xfrm>
            <a:off x="3588615" y="6127845"/>
            <a:ext cx="2129517" cy="730154"/>
          </a:xfrm>
          <a:prstGeom prst="rect">
            <a:avLst/>
          </a:prstGeom>
        </p:spPr>
      </p:pic>
      <p:pic>
        <p:nvPicPr>
          <p:cNvPr id="10" name="Kép 9"/>
          <p:cNvPicPr>
            <a:picLocks noChangeAspect="1"/>
          </p:cNvPicPr>
          <p:nvPr/>
        </p:nvPicPr>
        <p:blipFill>
          <a:blip r:embed="rId4"/>
          <a:stretch>
            <a:fillRect/>
          </a:stretch>
        </p:blipFill>
        <p:spPr>
          <a:xfrm>
            <a:off x="5718132" y="6127844"/>
            <a:ext cx="3200638" cy="716683"/>
          </a:xfrm>
          <a:prstGeom prst="rect">
            <a:avLst/>
          </a:prstGeom>
        </p:spPr>
      </p:pic>
      <p:pic>
        <p:nvPicPr>
          <p:cNvPr id="11" name="Kép 10"/>
          <p:cNvPicPr>
            <a:picLocks noChangeAspect="1"/>
          </p:cNvPicPr>
          <p:nvPr/>
        </p:nvPicPr>
        <p:blipFill>
          <a:blip r:embed="rId5"/>
          <a:stretch>
            <a:fillRect/>
          </a:stretch>
        </p:blipFill>
        <p:spPr>
          <a:xfrm>
            <a:off x="8918770" y="6127844"/>
            <a:ext cx="2064032" cy="730155"/>
          </a:xfrm>
          <a:prstGeom prst="rect">
            <a:avLst/>
          </a:prstGeom>
        </p:spPr>
      </p:pic>
      <p:pic>
        <p:nvPicPr>
          <p:cNvPr id="12" name="Kép 11"/>
          <p:cNvPicPr>
            <a:picLocks noChangeAspect="1"/>
          </p:cNvPicPr>
          <p:nvPr/>
        </p:nvPicPr>
        <p:blipFill>
          <a:blip r:embed="rId6"/>
          <a:stretch>
            <a:fillRect/>
          </a:stretch>
        </p:blipFill>
        <p:spPr>
          <a:xfrm>
            <a:off x="1828778" y="6127845"/>
            <a:ext cx="1759837" cy="730155"/>
          </a:xfrm>
          <a:prstGeom prst="rect">
            <a:avLst/>
          </a:prstGeom>
        </p:spPr>
      </p:pic>
    </p:spTree>
    <p:extLst>
      <p:ext uri="{BB962C8B-B14F-4D97-AF65-F5344CB8AC3E}">
        <p14:creationId xmlns:p14="http://schemas.microsoft.com/office/powerpoint/2010/main" val="2015101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1069" y="611001"/>
            <a:ext cx="9096622" cy="679269"/>
          </a:xfrm>
        </p:spPr>
        <p:txBody>
          <a:bodyPr>
            <a:normAutofit fontScale="90000"/>
          </a:bodyPr>
          <a:lstStyle/>
          <a:p>
            <a:pPr algn="ctr"/>
            <a:r>
              <a:rPr lang="en-US" b="1" dirty="0" smtClean="0">
                <a:solidFill>
                  <a:srgbClr val="92D050"/>
                </a:solidFill>
              </a:rPr>
              <a:t>1</a:t>
            </a:r>
            <a:r>
              <a:rPr lang="hu-HU" b="1" dirty="0" smtClean="0">
                <a:solidFill>
                  <a:srgbClr val="92D050"/>
                </a:solidFill>
              </a:rPr>
              <a:t>/A</a:t>
            </a:r>
            <a:r>
              <a:rPr lang="en-US" b="1" dirty="0" smtClean="0">
                <a:solidFill>
                  <a:srgbClr val="92D050"/>
                </a:solidFill>
              </a:rPr>
              <a:t>. Is it worth working in agriculture?</a:t>
            </a:r>
            <a:endParaRPr lang="en-US" b="1" dirty="0">
              <a:solidFill>
                <a:srgbClr val="92D050"/>
              </a:solidFill>
            </a:endParaRPr>
          </a:p>
        </p:txBody>
      </p:sp>
      <p:sp>
        <p:nvSpPr>
          <p:cNvPr id="4" name="Szöveg helye 3"/>
          <p:cNvSpPr>
            <a:spLocks noGrp="1"/>
          </p:cNvSpPr>
          <p:nvPr>
            <p:ph type="body" idx="1"/>
          </p:nvPr>
        </p:nvSpPr>
        <p:spPr>
          <a:xfrm>
            <a:off x="1447191" y="1858860"/>
            <a:ext cx="4645152" cy="801943"/>
          </a:xfrm>
        </p:spPr>
        <p:txBody>
          <a:bodyPr>
            <a:normAutofit/>
          </a:bodyPr>
          <a:lstStyle/>
          <a:p>
            <a:pPr algn="ctr"/>
            <a:r>
              <a:rPr lang="hu-HU" sz="2400" dirty="0" err="1" smtClean="0"/>
              <a:t>worth</a:t>
            </a:r>
            <a:endParaRPr lang="hu-HU" sz="2400" dirty="0"/>
          </a:p>
        </p:txBody>
      </p:sp>
      <p:sp>
        <p:nvSpPr>
          <p:cNvPr id="5" name="Tartalom helye 4"/>
          <p:cNvSpPr>
            <a:spLocks noGrp="1"/>
          </p:cNvSpPr>
          <p:nvPr>
            <p:ph sz="half" idx="2"/>
          </p:nvPr>
        </p:nvSpPr>
        <p:spPr>
          <a:xfrm>
            <a:off x="509954" y="2824269"/>
            <a:ext cx="5582389" cy="2644457"/>
          </a:xfrm>
        </p:spPr>
        <p:txBody>
          <a:bodyPr>
            <a:normAutofit fontScale="77500" lnSpcReduction="20000"/>
          </a:bodyPr>
          <a:lstStyle/>
          <a:p>
            <a:r>
              <a:rPr lang="en-US" dirty="0" smtClean="0"/>
              <a:t>A good </a:t>
            </a:r>
            <a:r>
              <a:rPr lang="en-US" dirty="0" smtClean="0">
                <a:solidFill>
                  <a:srgbClr val="FF0000"/>
                </a:solidFill>
              </a:rPr>
              <a:t>advisory system</a:t>
            </a:r>
            <a:r>
              <a:rPr lang="en-US" dirty="0" smtClean="0"/>
              <a:t> has been implemented</a:t>
            </a:r>
          </a:p>
          <a:p>
            <a:r>
              <a:rPr lang="en-US" dirty="0" smtClean="0"/>
              <a:t>The EU provides sufficient </a:t>
            </a:r>
            <a:r>
              <a:rPr lang="en-US" dirty="0" smtClean="0">
                <a:solidFill>
                  <a:srgbClr val="FF0000"/>
                </a:solidFill>
              </a:rPr>
              <a:t>grant system</a:t>
            </a:r>
          </a:p>
          <a:p>
            <a:r>
              <a:rPr lang="en-US" dirty="0" smtClean="0"/>
              <a:t>Activities </a:t>
            </a:r>
            <a:r>
              <a:rPr lang="en-US" dirty="0" smtClean="0">
                <a:solidFill>
                  <a:srgbClr val="FF0000"/>
                </a:solidFill>
              </a:rPr>
              <a:t>boost</a:t>
            </a:r>
            <a:r>
              <a:rPr lang="en-US" dirty="0" smtClean="0"/>
              <a:t> rural life </a:t>
            </a:r>
          </a:p>
          <a:p>
            <a:r>
              <a:rPr lang="en-US" dirty="0" smtClean="0"/>
              <a:t>Reliable Hungarian products are made</a:t>
            </a:r>
            <a:endParaRPr lang="hu-HU" dirty="0" smtClean="0"/>
          </a:p>
          <a:p>
            <a:endParaRPr lang="hu-HU" dirty="0"/>
          </a:p>
          <a:p>
            <a:endParaRPr lang="hu-HU" dirty="0" smtClean="0"/>
          </a:p>
          <a:p>
            <a:pPr marL="0" indent="0">
              <a:buNone/>
            </a:pPr>
            <a:r>
              <a:rPr lang="hu-HU" dirty="0" smtClean="0"/>
              <a:t>Forrás: saját feladatbank, 2015</a:t>
            </a:r>
            <a:endParaRPr lang="en-US" dirty="0" smtClean="0"/>
          </a:p>
        </p:txBody>
      </p:sp>
      <p:sp>
        <p:nvSpPr>
          <p:cNvPr id="6" name="Szöveg helye 5"/>
          <p:cNvSpPr>
            <a:spLocks noGrp="1"/>
          </p:cNvSpPr>
          <p:nvPr>
            <p:ph type="body" sz="quarter" idx="3"/>
          </p:nvPr>
        </p:nvSpPr>
        <p:spPr>
          <a:xfrm>
            <a:off x="6412362" y="1858713"/>
            <a:ext cx="4645152" cy="802237"/>
          </a:xfrm>
        </p:spPr>
        <p:txBody>
          <a:bodyPr>
            <a:normAutofit/>
          </a:bodyPr>
          <a:lstStyle/>
          <a:p>
            <a:pPr algn="ctr"/>
            <a:r>
              <a:rPr lang="hu-HU" sz="2400" dirty="0" err="1" smtClean="0"/>
              <a:t>Not</a:t>
            </a:r>
            <a:r>
              <a:rPr lang="hu-HU" sz="2400" dirty="0" smtClean="0"/>
              <a:t> </a:t>
            </a:r>
            <a:r>
              <a:rPr lang="hu-HU" sz="2400" dirty="0" err="1" smtClean="0"/>
              <a:t>worth</a:t>
            </a:r>
            <a:endParaRPr lang="hu-HU" sz="2400" dirty="0"/>
          </a:p>
        </p:txBody>
      </p:sp>
      <p:sp>
        <p:nvSpPr>
          <p:cNvPr id="7" name="Tartalom helye 6"/>
          <p:cNvSpPr>
            <a:spLocks noGrp="1"/>
          </p:cNvSpPr>
          <p:nvPr>
            <p:ph sz="quarter" idx="4"/>
          </p:nvPr>
        </p:nvSpPr>
        <p:spPr>
          <a:xfrm>
            <a:off x="6412361" y="2821491"/>
            <a:ext cx="5553969" cy="2637371"/>
          </a:xfrm>
        </p:spPr>
        <p:txBody>
          <a:bodyPr/>
          <a:lstStyle/>
          <a:p>
            <a:pPr algn="just"/>
            <a:r>
              <a:rPr lang="en-US" dirty="0" smtClean="0"/>
              <a:t>It may be a risky business. The </a:t>
            </a:r>
            <a:r>
              <a:rPr lang="en-US" dirty="0" smtClean="0">
                <a:solidFill>
                  <a:srgbClr val="FF0000"/>
                </a:solidFill>
              </a:rPr>
              <a:t>yield gained</a:t>
            </a:r>
            <a:r>
              <a:rPr lang="en-US" dirty="0" smtClean="0"/>
              <a:t> depends on the weather conditions (sunny hours, </a:t>
            </a:r>
            <a:r>
              <a:rPr lang="en-US" dirty="0" smtClean="0">
                <a:solidFill>
                  <a:srgbClr val="FF0000"/>
                </a:solidFill>
              </a:rPr>
              <a:t>precipitation</a:t>
            </a:r>
            <a:r>
              <a:rPr lang="en-US" dirty="0" smtClean="0"/>
              <a:t>)</a:t>
            </a:r>
          </a:p>
          <a:p>
            <a:pPr algn="just"/>
            <a:r>
              <a:rPr lang="en-US" dirty="0" smtClean="0"/>
              <a:t>Sometimes it is a round a clock service during </a:t>
            </a:r>
            <a:r>
              <a:rPr lang="en-US" dirty="0" smtClean="0">
                <a:solidFill>
                  <a:srgbClr val="FF0000"/>
                </a:solidFill>
              </a:rPr>
              <a:t>harvesting, seed planting, soil conversion, pruning, fertilization </a:t>
            </a:r>
            <a:r>
              <a:rPr lang="en-US" dirty="0" err="1" smtClean="0"/>
              <a:t>etc</a:t>
            </a:r>
            <a:r>
              <a:rPr lang="hu-HU" dirty="0" smtClean="0"/>
              <a:t>.</a:t>
            </a:r>
            <a:endParaRPr lang="hu-HU" dirty="0"/>
          </a:p>
        </p:txBody>
      </p:sp>
      <p:pic>
        <p:nvPicPr>
          <p:cNvPr id="8" name="Kép 7"/>
          <p:cNvPicPr>
            <a:picLocks noChangeAspect="1"/>
          </p:cNvPicPr>
          <p:nvPr/>
        </p:nvPicPr>
        <p:blipFill>
          <a:blip r:embed="rId2"/>
          <a:stretch>
            <a:fillRect/>
          </a:stretch>
        </p:blipFill>
        <p:spPr>
          <a:xfrm>
            <a:off x="9416955" y="13485"/>
            <a:ext cx="2661314" cy="1684687"/>
          </a:xfrm>
          <a:prstGeom prst="rect">
            <a:avLst/>
          </a:prstGeom>
          <a:ln>
            <a:noFill/>
          </a:ln>
          <a:effectLst>
            <a:softEdge rad="112500"/>
          </a:effectLst>
        </p:spPr>
      </p:pic>
      <p:pic>
        <p:nvPicPr>
          <p:cNvPr id="13" name="Kép 12"/>
          <p:cNvPicPr>
            <a:picLocks noChangeAspect="1"/>
          </p:cNvPicPr>
          <p:nvPr/>
        </p:nvPicPr>
        <p:blipFill>
          <a:blip r:embed="rId3"/>
          <a:stretch>
            <a:fillRect/>
          </a:stretch>
        </p:blipFill>
        <p:spPr>
          <a:xfrm>
            <a:off x="3588615" y="6127845"/>
            <a:ext cx="2129517" cy="730154"/>
          </a:xfrm>
          <a:prstGeom prst="rect">
            <a:avLst/>
          </a:prstGeom>
        </p:spPr>
      </p:pic>
      <p:pic>
        <p:nvPicPr>
          <p:cNvPr id="14" name="Kép 13"/>
          <p:cNvPicPr>
            <a:picLocks noChangeAspect="1"/>
          </p:cNvPicPr>
          <p:nvPr/>
        </p:nvPicPr>
        <p:blipFill>
          <a:blip r:embed="rId4"/>
          <a:stretch>
            <a:fillRect/>
          </a:stretch>
        </p:blipFill>
        <p:spPr>
          <a:xfrm>
            <a:off x="5718132" y="6127844"/>
            <a:ext cx="3200638" cy="716683"/>
          </a:xfrm>
          <a:prstGeom prst="rect">
            <a:avLst/>
          </a:prstGeom>
        </p:spPr>
      </p:pic>
      <p:pic>
        <p:nvPicPr>
          <p:cNvPr id="15" name="Kép 14"/>
          <p:cNvPicPr>
            <a:picLocks noChangeAspect="1"/>
          </p:cNvPicPr>
          <p:nvPr/>
        </p:nvPicPr>
        <p:blipFill>
          <a:blip r:embed="rId5"/>
          <a:stretch>
            <a:fillRect/>
          </a:stretch>
        </p:blipFill>
        <p:spPr>
          <a:xfrm>
            <a:off x="8918770" y="6127844"/>
            <a:ext cx="2064032" cy="730155"/>
          </a:xfrm>
          <a:prstGeom prst="rect">
            <a:avLst/>
          </a:prstGeom>
        </p:spPr>
      </p:pic>
      <p:pic>
        <p:nvPicPr>
          <p:cNvPr id="16" name="Kép 15"/>
          <p:cNvPicPr>
            <a:picLocks noChangeAspect="1"/>
          </p:cNvPicPr>
          <p:nvPr/>
        </p:nvPicPr>
        <p:blipFill>
          <a:blip r:embed="rId6"/>
          <a:stretch>
            <a:fillRect/>
          </a:stretch>
        </p:blipFill>
        <p:spPr>
          <a:xfrm>
            <a:off x="1828778" y="6127845"/>
            <a:ext cx="1759837" cy="730155"/>
          </a:xfrm>
          <a:prstGeom prst="rect">
            <a:avLst/>
          </a:prstGeom>
        </p:spPr>
      </p:pic>
    </p:spTree>
    <p:extLst>
      <p:ext uri="{BB962C8B-B14F-4D97-AF65-F5344CB8AC3E}">
        <p14:creationId xmlns:p14="http://schemas.microsoft.com/office/powerpoint/2010/main" val="1531855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pPr algn="ctr"/>
            <a:r>
              <a:rPr lang="hu-HU" b="1" dirty="0" err="1" smtClean="0">
                <a:solidFill>
                  <a:srgbClr val="92D050"/>
                </a:solidFill>
              </a:rPr>
              <a:t>Working</a:t>
            </a:r>
            <a:r>
              <a:rPr lang="hu-HU" b="1" dirty="0" smtClean="0">
                <a:solidFill>
                  <a:srgbClr val="92D050"/>
                </a:solidFill>
              </a:rPr>
              <a:t> </a:t>
            </a:r>
            <a:r>
              <a:rPr lang="hu-HU" b="1" dirty="0" err="1" smtClean="0">
                <a:solidFill>
                  <a:srgbClr val="92D050"/>
                </a:solidFill>
              </a:rPr>
              <a:t>in</a:t>
            </a:r>
            <a:r>
              <a:rPr lang="hu-HU" b="1" dirty="0" smtClean="0">
                <a:solidFill>
                  <a:srgbClr val="92D050"/>
                </a:solidFill>
              </a:rPr>
              <a:t> </a:t>
            </a:r>
            <a:r>
              <a:rPr lang="hu-HU" b="1" dirty="0" err="1" smtClean="0">
                <a:solidFill>
                  <a:srgbClr val="92D050"/>
                </a:solidFill>
              </a:rPr>
              <a:t>agriculture</a:t>
            </a:r>
            <a:r>
              <a:rPr lang="hu-HU" b="1" dirty="0" smtClean="0">
                <a:solidFill>
                  <a:srgbClr val="92D050"/>
                </a:solidFill>
              </a:rPr>
              <a:t> szószedet</a:t>
            </a:r>
            <a:endParaRPr lang="hu-HU" b="1" dirty="0">
              <a:solidFill>
                <a:srgbClr val="92D050"/>
              </a:solidFill>
            </a:endParaRPr>
          </a:p>
        </p:txBody>
      </p:sp>
      <p:sp>
        <p:nvSpPr>
          <p:cNvPr id="8" name="Tartalom helye 7"/>
          <p:cNvSpPr>
            <a:spLocks noGrp="1"/>
          </p:cNvSpPr>
          <p:nvPr>
            <p:ph idx="1"/>
          </p:nvPr>
        </p:nvSpPr>
        <p:spPr>
          <a:xfrm>
            <a:off x="1451579" y="2015732"/>
            <a:ext cx="9603275" cy="3961987"/>
          </a:xfrm>
        </p:spPr>
        <p:txBody>
          <a:bodyPr>
            <a:normAutofit fontScale="85000" lnSpcReduction="20000"/>
          </a:bodyPr>
          <a:lstStyle/>
          <a:p>
            <a:r>
              <a:rPr lang="hu-HU" b="1" dirty="0" err="1" smtClean="0"/>
              <a:t>Advisory</a:t>
            </a:r>
            <a:r>
              <a:rPr lang="hu-HU" b="1" dirty="0" smtClean="0"/>
              <a:t> </a:t>
            </a:r>
            <a:r>
              <a:rPr lang="hu-HU" b="1" dirty="0" err="1" smtClean="0"/>
              <a:t>system</a:t>
            </a:r>
            <a:r>
              <a:rPr lang="hu-HU" b="1" dirty="0" smtClean="0"/>
              <a:t>: </a:t>
            </a:r>
            <a:r>
              <a:rPr lang="hu-HU" dirty="0" smtClean="0"/>
              <a:t>tanácsadói rendszer</a:t>
            </a:r>
          </a:p>
          <a:p>
            <a:r>
              <a:rPr lang="hu-HU" b="1" dirty="0" smtClean="0"/>
              <a:t>Grant </a:t>
            </a:r>
            <a:r>
              <a:rPr lang="hu-HU" b="1" dirty="0" err="1" smtClean="0"/>
              <a:t>system</a:t>
            </a:r>
            <a:r>
              <a:rPr lang="hu-HU" b="1" dirty="0" smtClean="0"/>
              <a:t>: </a:t>
            </a:r>
            <a:r>
              <a:rPr lang="hu-HU" dirty="0" smtClean="0"/>
              <a:t>támogatási rendszer </a:t>
            </a:r>
          </a:p>
          <a:p>
            <a:r>
              <a:rPr lang="hu-HU" b="1" dirty="0" err="1" smtClean="0"/>
              <a:t>To</a:t>
            </a:r>
            <a:r>
              <a:rPr lang="hu-HU" b="1" dirty="0" smtClean="0"/>
              <a:t> </a:t>
            </a:r>
            <a:r>
              <a:rPr lang="hu-HU" b="1" dirty="0" err="1" smtClean="0"/>
              <a:t>boost</a:t>
            </a:r>
            <a:r>
              <a:rPr lang="hu-HU" b="1" dirty="0" smtClean="0"/>
              <a:t> </a:t>
            </a:r>
            <a:r>
              <a:rPr lang="hu-HU" b="1" dirty="0" err="1" smtClean="0"/>
              <a:t>rural</a:t>
            </a:r>
            <a:r>
              <a:rPr lang="hu-HU" b="1" dirty="0" smtClean="0"/>
              <a:t> life:</a:t>
            </a:r>
            <a:r>
              <a:rPr lang="hu-HU" dirty="0" smtClean="0"/>
              <a:t> élénkíteni a vidéki életet</a:t>
            </a:r>
          </a:p>
          <a:p>
            <a:r>
              <a:rPr lang="hu-HU" b="1" dirty="0" err="1" smtClean="0"/>
              <a:t>Yield</a:t>
            </a:r>
            <a:r>
              <a:rPr lang="hu-HU" b="1" dirty="0" smtClean="0"/>
              <a:t> </a:t>
            </a:r>
            <a:r>
              <a:rPr lang="hu-HU" b="1" dirty="0" err="1" smtClean="0"/>
              <a:t>gained</a:t>
            </a:r>
            <a:r>
              <a:rPr lang="hu-HU" b="1" dirty="0" smtClean="0"/>
              <a:t>: </a:t>
            </a:r>
            <a:r>
              <a:rPr lang="hu-HU" dirty="0" smtClean="0"/>
              <a:t>hozam (nemcsak mg., hanem pénzügyben is)</a:t>
            </a:r>
          </a:p>
          <a:p>
            <a:r>
              <a:rPr lang="hu-HU" b="1" dirty="0" err="1" smtClean="0"/>
              <a:t>Precipitation</a:t>
            </a:r>
            <a:r>
              <a:rPr lang="hu-HU" b="1" dirty="0" smtClean="0"/>
              <a:t>: </a:t>
            </a:r>
            <a:r>
              <a:rPr lang="hu-HU" dirty="0" smtClean="0"/>
              <a:t>öntözés</a:t>
            </a:r>
          </a:p>
          <a:p>
            <a:r>
              <a:rPr lang="hu-HU" b="1" dirty="0" err="1" smtClean="0"/>
              <a:t>Harvesting</a:t>
            </a:r>
            <a:r>
              <a:rPr lang="hu-HU" b="1" dirty="0" smtClean="0"/>
              <a:t>: </a:t>
            </a:r>
            <a:r>
              <a:rPr lang="hu-HU" dirty="0" smtClean="0"/>
              <a:t>betakarítás, szüretelés, aratás</a:t>
            </a:r>
          </a:p>
          <a:p>
            <a:r>
              <a:rPr lang="hu-HU" b="1" dirty="0" err="1" smtClean="0"/>
              <a:t>Seed</a:t>
            </a:r>
            <a:r>
              <a:rPr lang="hu-HU" b="1" dirty="0" smtClean="0"/>
              <a:t> </a:t>
            </a:r>
            <a:r>
              <a:rPr lang="hu-HU" b="1" dirty="0" err="1" smtClean="0"/>
              <a:t>planting</a:t>
            </a:r>
            <a:r>
              <a:rPr lang="hu-HU" b="1" dirty="0" smtClean="0"/>
              <a:t>: </a:t>
            </a:r>
            <a:r>
              <a:rPr lang="hu-HU" dirty="0" smtClean="0"/>
              <a:t>veteményezés, ültetés, palántázás</a:t>
            </a:r>
          </a:p>
          <a:p>
            <a:r>
              <a:rPr lang="hu-HU" b="1" dirty="0" err="1" smtClean="0"/>
              <a:t>Soil</a:t>
            </a:r>
            <a:r>
              <a:rPr lang="hu-HU" b="1" dirty="0" smtClean="0"/>
              <a:t> </a:t>
            </a:r>
            <a:r>
              <a:rPr lang="hu-HU" b="1" dirty="0" err="1" smtClean="0"/>
              <a:t>conversion</a:t>
            </a:r>
            <a:r>
              <a:rPr lang="hu-HU" b="1" dirty="0" smtClean="0"/>
              <a:t>: </a:t>
            </a:r>
            <a:r>
              <a:rPr lang="hu-HU" dirty="0" smtClean="0"/>
              <a:t>talajművelés</a:t>
            </a:r>
          </a:p>
          <a:p>
            <a:r>
              <a:rPr lang="hu-HU" b="1" dirty="0" err="1" smtClean="0"/>
              <a:t>Pruning</a:t>
            </a:r>
            <a:r>
              <a:rPr lang="hu-HU" b="1" dirty="0" smtClean="0"/>
              <a:t>: </a:t>
            </a:r>
            <a:r>
              <a:rPr lang="hu-HU" dirty="0" smtClean="0"/>
              <a:t>metszés</a:t>
            </a:r>
          </a:p>
          <a:p>
            <a:r>
              <a:rPr lang="hu-HU" b="1" dirty="0" err="1" smtClean="0"/>
              <a:t>Fertilization</a:t>
            </a:r>
            <a:r>
              <a:rPr lang="hu-HU" b="1" dirty="0" smtClean="0"/>
              <a:t>: </a:t>
            </a:r>
            <a:r>
              <a:rPr lang="hu-HU" dirty="0" smtClean="0"/>
              <a:t>trágyázás</a:t>
            </a:r>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p:txBody>
      </p:sp>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841" y="2575020"/>
            <a:ext cx="3486706" cy="2297231"/>
          </a:xfrm>
          <a:prstGeom prst="rect">
            <a:avLst/>
          </a:prstGeom>
          <a:ln>
            <a:noFill/>
          </a:ln>
          <a:effectLst>
            <a:softEdge rad="112500"/>
          </a:effectLst>
        </p:spPr>
      </p:pic>
      <p:pic>
        <p:nvPicPr>
          <p:cNvPr id="12" name="Kép 11"/>
          <p:cNvPicPr>
            <a:picLocks noChangeAspect="1"/>
          </p:cNvPicPr>
          <p:nvPr/>
        </p:nvPicPr>
        <p:blipFill>
          <a:blip r:embed="rId3"/>
          <a:stretch>
            <a:fillRect/>
          </a:stretch>
        </p:blipFill>
        <p:spPr>
          <a:xfrm>
            <a:off x="3588615" y="6127845"/>
            <a:ext cx="2129517" cy="730154"/>
          </a:xfrm>
          <a:prstGeom prst="rect">
            <a:avLst/>
          </a:prstGeom>
        </p:spPr>
      </p:pic>
      <p:pic>
        <p:nvPicPr>
          <p:cNvPr id="13" name="Kép 12"/>
          <p:cNvPicPr>
            <a:picLocks noChangeAspect="1"/>
          </p:cNvPicPr>
          <p:nvPr/>
        </p:nvPicPr>
        <p:blipFill>
          <a:blip r:embed="rId4"/>
          <a:stretch>
            <a:fillRect/>
          </a:stretch>
        </p:blipFill>
        <p:spPr>
          <a:xfrm>
            <a:off x="5718132" y="6127844"/>
            <a:ext cx="3200638" cy="716683"/>
          </a:xfrm>
          <a:prstGeom prst="rect">
            <a:avLst/>
          </a:prstGeom>
        </p:spPr>
      </p:pic>
      <p:pic>
        <p:nvPicPr>
          <p:cNvPr id="14" name="Kép 13"/>
          <p:cNvPicPr>
            <a:picLocks noChangeAspect="1"/>
          </p:cNvPicPr>
          <p:nvPr/>
        </p:nvPicPr>
        <p:blipFill>
          <a:blip r:embed="rId5"/>
          <a:stretch>
            <a:fillRect/>
          </a:stretch>
        </p:blipFill>
        <p:spPr>
          <a:xfrm>
            <a:off x="8918770" y="6127844"/>
            <a:ext cx="2064032" cy="730155"/>
          </a:xfrm>
          <a:prstGeom prst="rect">
            <a:avLst/>
          </a:prstGeom>
        </p:spPr>
      </p:pic>
      <p:pic>
        <p:nvPicPr>
          <p:cNvPr id="15" name="Kép 14"/>
          <p:cNvPicPr>
            <a:picLocks noChangeAspect="1"/>
          </p:cNvPicPr>
          <p:nvPr/>
        </p:nvPicPr>
        <p:blipFill>
          <a:blip r:embed="rId6"/>
          <a:stretch>
            <a:fillRect/>
          </a:stretch>
        </p:blipFill>
        <p:spPr>
          <a:xfrm>
            <a:off x="1828778" y="6139697"/>
            <a:ext cx="1759837" cy="730155"/>
          </a:xfrm>
          <a:prstGeom prst="rect">
            <a:avLst/>
          </a:prstGeom>
        </p:spPr>
      </p:pic>
    </p:spTree>
    <p:extLst>
      <p:ext uri="{BB962C8B-B14F-4D97-AF65-F5344CB8AC3E}">
        <p14:creationId xmlns:p14="http://schemas.microsoft.com/office/powerpoint/2010/main" val="412207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1397977" y="804519"/>
            <a:ext cx="10509731" cy="1049235"/>
          </a:xfrm>
        </p:spPr>
        <p:txBody>
          <a:bodyPr/>
          <a:lstStyle/>
          <a:p>
            <a:r>
              <a:rPr lang="hu-HU" dirty="0" smtClean="0"/>
              <a:t>I/B. Fordítógyakorlat</a:t>
            </a:r>
            <a:endParaRPr lang="hu-HU" dirty="0"/>
          </a:p>
        </p:txBody>
      </p:sp>
      <p:sp>
        <p:nvSpPr>
          <p:cNvPr id="8" name="Tartalom helye 7"/>
          <p:cNvSpPr>
            <a:spLocks noGrp="1"/>
          </p:cNvSpPr>
          <p:nvPr>
            <p:ph idx="1"/>
          </p:nvPr>
        </p:nvSpPr>
        <p:spPr>
          <a:xfrm>
            <a:off x="1397977" y="2206869"/>
            <a:ext cx="9706708" cy="3259476"/>
          </a:xfrm>
        </p:spPr>
        <p:txBody>
          <a:bodyPr/>
          <a:lstStyle/>
          <a:p>
            <a:pPr algn="just"/>
            <a:r>
              <a:rPr lang="hu-HU" dirty="0" smtClean="0"/>
              <a:t>20 éve vagyok magyar gazda, búzatermesztéssel foglalkozom. Agrármérnöki végzettségemet a Debreceni Egyetemen szereztem. Jelenleg 20 ha földdel rendelkezem, aminek a 90 %-a Szabolcs-Szatmár-Bereg megyében található. Szeretem a szakmámat, mindig is a mezőgazdaságban szerettem volna dolgozni. Az év legnehezebb része a betakarítás, hiszen néha napi 20 órát is dolgozni kell, de megéri. A metszést, trágyázást és öntözést 4 alkalmazottam végzi el. A nettó árbevétel 400.000 Ft hektáronként, amely magába foglalja a támogatásokat is.</a:t>
            </a:r>
          </a:p>
          <a:p>
            <a:pPr algn="just"/>
            <a:r>
              <a:rPr lang="hu-HU" dirty="0" smtClean="0"/>
              <a:t>Forrás: saját feladatbank, 2015</a:t>
            </a:r>
            <a:endParaRPr lang="hu-HU" dirty="0"/>
          </a:p>
        </p:txBody>
      </p:sp>
      <p:pic>
        <p:nvPicPr>
          <p:cNvPr id="9" name="Kép 8"/>
          <p:cNvPicPr>
            <a:picLocks noChangeAspect="1"/>
          </p:cNvPicPr>
          <p:nvPr/>
        </p:nvPicPr>
        <p:blipFill>
          <a:blip r:embed="rId2"/>
          <a:stretch>
            <a:fillRect/>
          </a:stretch>
        </p:blipFill>
        <p:spPr>
          <a:xfrm>
            <a:off x="7846686" y="96476"/>
            <a:ext cx="3118787" cy="1670778"/>
          </a:xfrm>
          <a:prstGeom prst="rect">
            <a:avLst/>
          </a:prstGeom>
          <a:ln>
            <a:noFill/>
          </a:ln>
          <a:effectLst>
            <a:softEdge rad="112500"/>
          </a:effectLst>
        </p:spPr>
      </p:pic>
      <p:pic>
        <p:nvPicPr>
          <p:cNvPr id="12" name="Kép 11"/>
          <p:cNvPicPr>
            <a:picLocks noChangeAspect="1"/>
          </p:cNvPicPr>
          <p:nvPr/>
        </p:nvPicPr>
        <p:blipFill>
          <a:blip r:embed="rId3"/>
          <a:stretch>
            <a:fillRect/>
          </a:stretch>
        </p:blipFill>
        <p:spPr>
          <a:xfrm>
            <a:off x="3588615" y="6127845"/>
            <a:ext cx="2129517" cy="730154"/>
          </a:xfrm>
          <a:prstGeom prst="rect">
            <a:avLst/>
          </a:prstGeom>
        </p:spPr>
      </p:pic>
      <p:pic>
        <p:nvPicPr>
          <p:cNvPr id="13" name="Kép 12"/>
          <p:cNvPicPr>
            <a:picLocks noChangeAspect="1"/>
          </p:cNvPicPr>
          <p:nvPr/>
        </p:nvPicPr>
        <p:blipFill>
          <a:blip r:embed="rId4"/>
          <a:stretch>
            <a:fillRect/>
          </a:stretch>
        </p:blipFill>
        <p:spPr>
          <a:xfrm>
            <a:off x="5718132" y="6127844"/>
            <a:ext cx="3200638" cy="716683"/>
          </a:xfrm>
          <a:prstGeom prst="rect">
            <a:avLst/>
          </a:prstGeom>
        </p:spPr>
      </p:pic>
      <p:pic>
        <p:nvPicPr>
          <p:cNvPr id="14" name="Kép 13"/>
          <p:cNvPicPr>
            <a:picLocks noChangeAspect="1"/>
          </p:cNvPicPr>
          <p:nvPr/>
        </p:nvPicPr>
        <p:blipFill>
          <a:blip r:embed="rId5"/>
          <a:stretch>
            <a:fillRect/>
          </a:stretch>
        </p:blipFill>
        <p:spPr>
          <a:xfrm>
            <a:off x="8918770" y="6127844"/>
            <a:ext cx="2064032" cy="730155"/>
          </a:xfrm>
          <a:prstGeom prst="rect">
            <a:avLst/>
          </a:prstGeom>
        </p:spPr>
      </p:pic>
      <p:pic>
        <p:nvPicPr>
          <p:cNvPr id="15" name="Kép 14"/>
          <p:cNvPicPr>
            <a:picLocks noChangeAspect="1"/>
          </p:cNvPicPr>
          <p:nvPr/>
        </p:nvPicPr>
        <p:blipFill>
          <a:blip r:embed="rId6"/>
          <a:stretch>
            <a:fillRect/>
          </a:stretch>
        </p:blipFill>
        <p:spPr>
          <a:xfrm>
            <a:off x="1828778" y="6127845"/>
            <a:ext cx="1759837" cy="730155"/>
          </a:xfrm>
          <a:prstGeom prst="rect">
            <a:avLst/>
          </a:prstGeom>
        </p:spPr>
      </p:pic>
    </p:spTree>
    <p:extLst>
      <p:ext uri="{BB962C8B-B14F-4D97-AF65-F5344CB8AC3E}">
        <p14:creationId xmlns:p14="http://schemas.microsoft.com/office/powerpoint/2010/main" val="3800021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éria">
  <a:themeElements>
    <a:clrScheme name="Galé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é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é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1154</TotalTime>
  <Words>1559</Words>
  <Application>Microsoft Office PowerPoint</Application>
  <PresentationFormat>Szélesvásznú</PresentationFormat>
  <Paragraphs>153</Paragraphs>
  <Slides>20</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20</vt:i4>
      </vt:variant>
    </vt:vector>
  </HeadingPairs>
  <TitlesOfParts>
    <vt:vector size="25" baseType="lpstr">
      <vt:lpstr>Arial</vt:lpstr>
      <vt:lpstr>Calibri</vt:lpstr>
      <vt:lpstr>Gill Sans MT</vt:lpstr>
      <vt:lpstr>Wingdings</vt:lpstr>
      <vt:lpstr>Galéria</vt:lpstr>
      <vt:lpstr>Mezőgazdasági szaknyelvi kurzus „Programsorozat a szakmai fejlődésért„ NTP-SZKOLL-15-0057 </vt:lpstr>
      <vt:lpstr>Hasznos weboldalak  továbbiakban</vt:lpstr>
      <vt:lpstr>Saját bőrömön tapasztalt tanácsok nyelvtanuláshoz</vt:lpstr>
      <vt:lpstr>Az órák felépítése</vt:lpstr>
      <vt:lpstr>The sectors of the economy</vt:lpstr>
      <vt:lpstr>The sectors of the economy - szószedet</vt:lpstr>
      <vt:lpstr>1/A. Is it worth working in agriculture?</vt:lpstr>
      <vt:lpstr>Working in agriculture szószedet</vt:lpstr>
      <vt:lpstr>I/B. Fordítógyakorlat</vt:lpstr>
      <vt:lpstr>i/c. szövegértés:  The impact of agricultural activities </vt:lpstr>
      <vt:lpstr>The impact of agricultural activities - szószedet</vt:lpstr>
      <vt:lpstr>3-4. óra</vt:lpstr>
      <vt:lpstr>GMO Genetically modified organisms</vt:lpstr>
      <vt:lpstr>What are the advantages of GMOs?</vt:lpstr>
      <vt:lpstr>What are the disadvantages of GMOs?</vt:lpstr>
      <vt:lpstr>5. óra</vt:lpstr>
      <vt:lpstr>The hungarian agriculture</vt:lpstr>
      <vt:lpstr>fordítógyakorlat</vt:lpstr>
      <vt:lpstr>Development of Terms of Trade and Agricultural Product Prices</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Agrárszaknyelvi képzés</dc:title>
  <dc:creator>Fokuszban5</dc:creator>
  <cp:lastModifiedBy>Roni</cp:lastModifiedBy>
  <cp:revision>41</cp:revision>
  <cp:lastPrinted>2016-01-13T14:54:43Z</cp:lastPrinted>
  <dcterms:created xsi:type="dcterms:W3CDTF">2016-01-13T12:25:13Z</dcterms:created>
  <dcterms:modified xsi:type="dcterms:W3CDTF">2016-07-26T19:23:28Z</dcterms:modified>
</cp:coreProperties>
</file>