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B0C47-4F91-4D3A-9DD8-B1BF41A06AE1}" type="datetimeFigureOut">
              <a:rPr lang="hu-HU" smtClean="0"/>
              <a:pPr/>
              <a:t>2012.04.01.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69426-D9D7-4B71-B60D-FDE6B562D5F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D266-8824-4F11-B0A0-BFF3B3FFD466}" type="datetime1">
              <a:rPr lang="hu-HU" smtClean="0"/>
              <a:pPr/>
              <a:t>2012.04.01.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3D3B-70EE-4F0B-BD22-9128A7427279}" type="datetime1">
              <a:rPr lang="hu-HU" smtClean="0"/>
              <a:pPr/>
              <a:t>2012.04.01.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AE3B-9F2C-4E89-B70C-576AB719A562}" type="datetime1">
              <a:rPr lang="hu-HU" smtClean="0"/>
              <a:pPr/>
              <a:t>2012.04.01.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F17B-1F6D-4458-B2F4-DB1571AE6204}" type="datetime1">
              <a:rPr lang="hu-HU" smtClean="0"/>
              <a:pPr/>
              <a:t>2012.04.01.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902E-D416-46A3-A4A1-3097849A3D03}" type="datetime1">
              <a:rPr lang="hu-HU" smtClean="0"/>
              <a:pPr/>
              <a:t>2012.04.01.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DC01-AA82-4CB2-9B71-08F0D772FF90}" type="datetime1">
              <a:rPr lang="hu-HU" smtClean="0"/>
              <a:pPr/>
              <a:t>2012.04.01.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68BD-403C-4651-9C4C-33BDDECC8ECF}" type="datetime1">
              <a:rPr lang="hu-HU" smtClean="0"/>
              <a:pPr/>
              <a:t>2012.04.01.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6D87-5291-46AD-8FF9-38C723AB2DCA}" type="datetime1">
              <a:rPr lang="hu-HU" smtClean="0"/>
              <a:pPr/>
              <a:t>2012.04.01.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A19E-0446-4B02-8FEF-9BBE7C5AACC5}" type="datetime1">
              <a:rPr lang="hu-HU" smtClean="0"/>
              <a:pPr/>
              <a:t>2012.04.01.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ED46-8412-4C46-97E2-03A6AEB782B0}" type="datetime1">
              <a:rPr lang="hu-HU" smtClean="0"/>
              <a:pPr/>
              <a:t>2012.04.01.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9DBE-4DDC-4ECD-84D3-09C01914F2D5}" type="datetime1">
              <a:rPr lang="hu-HU" smtClean="0"/>
              <a:pPr/>
              <a:t>2012.04.01.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BA133-2601-4BAA-81D8-10C7B997347C}" type="datetime1">
              <a:rPr lang="hu-HU" smtClean="0"/>
              <a:pPr/>
              <a:t>2012.04.01.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2D050"/>
                </a:solidFill>
              </a:defRPr>
            </a:lvl1pPr>
          </a:lstStyle>
          <a:p>
            <a:fld id="{EF8E6BE7-93A3-42C5-981E-7C4CF51454E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rokokó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XVIII. sz.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Bizarr forma, rímjátékok: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i="1" dirty="0" smtClean="0"/>
              <a:t>Kit ő kíván, nálad az kincs,</a:t>
            </a:r>
          </a:p>
          <a:p>
            <a:pPr>
              <a:buNone/>
            </a:pPr>
            <a:r>
              <a:rPr lang="hu-HU" i="1" dirty="0"/>
              <a:t>	</a:t>
            </a:r>
            <a:r>
              <a:rPr lang="hu-HU" i="1" dirty="0" smtClean="0"/>
              <a:t>	Néki nincs,</a:t>
            </a:r>
          </a:p>
          <a:p>
            <a:pPr>
              <a:buNone/>
            </a:pPr>
            <a:r>
              <a:rPr lang="hu-HU" i="1" dirty="0"/>
              <a:t>	</a:t>
            </a:r>
            <a:r>
              <a:rPr lang="hu-HU" i="1" dirty="0" smtClean="0"/>
              <a:t>	Búja sincs;</a:t>
            </a:r>
          </a:p>
          <a:p>
            <a:pPr>
              <a:buNone/>
            </a:pPr>
            <a:r>
              <a:rPr lang="hu-HU" i="1" dirty="0"/>
              <a:t>	</a:t>
            </a:r>
            <a:r>
              <a:rPr lang="hu-HU" i="1" dirty="0" err="1" smtClean="0"/>
              <a:t>Mondá</a:t>
            </a:r>
            <a:r>
              <a:rPr lang="hu-HU" i="1" dirty="0" smtClean="0"/>
              <a:t> cinege: nincs, </a:t>
            </a:r>
            <a:r>
              <a:rPr lang="hu-HU" i="1" dirty="0" err="1" smtClean="0"/>
              <a:t>nincs</a:t>
            </a:r>
            <a:r>
              <a:rPr lang="hu-HU" i="1" dirty="0" smtClean="0"/>
              <a:t>, </a:t>
            </a:r>
            <a:r>
              <a:rPr lang="hu-HU" i="1" dirty="0" err="1" smtClean="0"/>
              <a:t>nincs</a:t>
            </a:r>
            <a:r>
              <a:rPr lang="hu-HU" i="1" dirty="0" smtClean="0"/>
              <a:t>.</a:t>
            </a:r>
          </a:p>
          <a:p>
            <a:pPr>
              <a:buNone/>
            </a:pPr>
            <a:r>
              <a:rPr lang="hu-HU" dirty="0"/>
              <a:t>	</a:t>
            </a:r>
            <a:r>
              <a:rPr lang="hu-HU" dirty="0" smtClean="0"/>
              <a:t>				</a:t>
            </a:r>
            <a:r>
              <a:rPr lang="hu-HU" sz="2000" dirty="0" smtClean="0"/>
              <a:t>(Amade László: Madárkák is vigasztalják)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Csokonai: A reményhez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miniatűrkultusz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hu-HU" dirty="0" smtClean="0"/>
              <a:t>Igehasználat: a barokk erőteljes dinamizmusa játékos és kecses mozgássá finomodott, könnyedség</a:t>
            </a:r>
          </a:p>
          <a:p>
            <a:pPr>
              <a:buNone/>
            </a:pPr>
            <a:r>
              <a:rPr lang="hu-HU" dirty="0" smtClean="0"/>
              <a:t>	„halkkal ringó lanyha pára! </a:t>
            </a:r>
          </a:p>
          <a:p>
            <a:pPr>
              <a:buNone/>
            </a:pPr>
            <a:r>
              <a:rPr lang="hu-HU" dirty="0" smtClean="0"/>
              <a:t>	szálldogáló harmatok”</a:t>
            </a:r>
          </a:p>
          <a:p>
            <a:r>
              <a:rPr lang="hu-HU" dirty="0" smtClean="0"/>
              <a:t>Gyakorító igék:</a:t>
            </a:r>
          </a:p>
          <a:p>
            <a:pPr>
              <a:buNone/>
            </a:pPr>
            <a:r>
              <a:rPr lang="hu-HU" dirty="0" smtClean="0"/>
              <a:t>	„Éneklésre </a:t>
            </a:r>
            <a:r>
              <a:rPr lang="hu-HU" dirty="0" err="1" smtClean="0"/>
              <a:t>készűlgetnek</a:t>
            </a:r>
            <a:r>
              <a:rPr lang="hu-HU" dirty="0" smtClean="0"/>
              <a:t> / Próbálgatják torkokat”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143536"/>
          </a:xfrm>
        </p:spPr>
        <p:txBody>
          <a:bodyPr/>
          <a:lstStyle/>
          <a:p>
            <a:r>
              <a:rPr lang="hu-HU" dirty="0" smtClean="0"/>
              <a:t>Finom, kecses mozdulatok táncként való megjelenítése (lebeg, leng, lengedez, kereng)</a:t>
            </a:r>
          </a:p>
          <a:p>
            <a:pPr>
              <a:buNone/>
            </a:pPr>
            <a:r>
              <a:rPr lang="hu-HU" dirty="0" smtClean="0"/>
              <a:t>	„Habozva lengedeznek</a:t>
            </a:r>
          </a:p>
          <a:p>
            <a:pPr>
              <a:buNone/>
            </a:pPr>
            <a:r>
              <a:rPr lang="hu-HU" dirty="0" smtClean="0"/>
              <a:t>	a gyöngyvirág-barázdák” (Csokonai: Álomlátás)</a:t>
            </a:r>
          </a:p>
          <a:p>
            <a:r>
              <a:rPr lang="hu-HU" dirty="0" smtClean="0"/>
              <a:t>Hasonló képzetet keltő szó érzékelteti a táncmozgás finomságát:</a:t>
            </a:r>
          </a:p>
          <a:p>
            <a:pPr lvl="1">
              <a:buNone/>
            </a:pPr>
            <a:r>
              <a:rPr lang="hu-HU" dirty="0" smtClean="0"/>
              <a:t>„A csendes berkeknek barna rajzolatja</a:t>
            </a:r>
          </a:p>
          <a:p>
            <a:pPr lvl="1">
              <a:buNone/>
            </a:pPr>
            <a:r>
              <a:rPr lang="hu-HU" dirty="0" smtClean="0"/>
              <a:t>Magát az hold rezgő fényénél ingatja”</a:t>
            </a:r>
          </a:p>
          <a:p>
            <a:pPr lvl="1">
              <a:buNone/>
            </a:pPr>
            <a:r>
              <a:rPr lang="hu-HU" dirty="0" smtClean="0"/>
              <a:t>						(Csokonai: Az </a:t>
            </a:r>
            <a:r>
              <a:rPr lang="hu-HU" dirty="0" err="1" smtClean="0"/>
              <a:t>estve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antik mitológia kecses, kis méretű elemei (Cupido, Amor, nimfák stb.)</a:t>
            </a:r>
          </a:p>
          <a:p>
            <a:r>
              <a:rPr lang="hu-HU" dirty="0" smtClean="0"/>
              <a:t>Madárkák (galamb, pintyőke, gerlice)</a:t>
            </a:r>
          </a:p>
          <a:p>
            <a:r>
              <a:rPr lang="hu-HU" dirty="0" smtClean="0"/>
              <a:t>Pillangó, méh</a:t>
            </a:r>
          </a:p>
          <a:p>
            <a:r>
              <a:rPr lang="hu-HU" dirty="0" smtClean="0"/>
              <a:t>Virágok (rózsa, tulipán, viola, jázmin, nárcisz)</a:t>
            </a:r>
          </a:p>
          <a:p>
            <a:r>
              <a:rPr lang="hu-HU" dirty="0" smtClean="0"/>
              <a:t>Kicsinytő képzők:</a:t>
            </a:r>
          </a:p>
          <a:p>
            <a:pPr>
              <a:buNone/>
            </a:pPr>
            <a:r>
              <a:rPr lang="hu-HU" dirty="0" smtClean="0"/>
              <a:t>	„Híves árnyékocska, Szállj lebegve rá”</a:t>
            </a:r>
          </a:p>
          <a:p>
            <a:pPr>
              <a:buNone/>
            </a:pPr>
            <a:r>
              <a:rPr lang="hu-HU" dirty="0" smtClean="0"/>
              <a:t>			(Csokonai: Az alvó Lilla felett)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Mondatforma és szövegszerkezet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Kerülik a hosszú, bonyolult, szerteágazó mondatformákat</a:t>
            </a:r>
          </a:p>
          <a:p>
            <a:r>
              <a:rPr lang="hu-HU" dirty="0" smtClean="0"/>
              <a:t>Kisebb, könnyedebb mondatszerkezetek</a:t>
            </a:r>
          </a:p>
          <a:p>
            <a:endParaRPr lang="hu-HU" dirty="0" smtClean="0"/>
          </a:p>
          <a:p>
            <a:r>
              <a:rPr lang="hu-HU" dirty="0" smtClean="0"/>
              <a:t>Apró részletekből felépített tájkép</a:t>
            </a:r>
          </a:p>
          <a:p>
            <a:r>
              <a:rPr lang="hu-HU" dirty="0" smtClean="0"/>
              <a:t>Tartalom és stílus </a:t>
            </a:r>
            <a:r>
              <a:rPr lang="hu-HU" dirty="0" err="1" smtClean="0"/>
              <a:t>elvilágiasodása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1. Keressünk minél több példát a rokokó szenzualizmusra </a:t>
            </a:r>
            <a:r>
              <a:rPr lang="hu-HU" sz="2400" i="1" dirty="0" smtClean="0"/>
              <a:t>A versengő érzékenységek </a:t>
            </a:r>
            <a:r>
              <a:rPr lang="hu-HU" sz="2400" dirty="0" smtClean="0"/>
              <a:t>c. versben!</a:t>
            </a:r>
          </a:p>
          <a:p>
            <a:r>
              <a:rPr lang="hu-HU" sz="2400" dirty="0" smtClean="0"/>
              <a:t>2. Hogyan érzékelteti </a:t>
            </a:r>
            <a:r>
              <a:rPr lang="hu-HU" sz="2400" i="1" dirty="0" smtClean="0"/>
              <a:t>A reményhez </a:t>
            </a:r>
            <a:r>
              <a:rPr lang="hu-HU" sz="2400" dirty="0" smtClean="0"/>
              <a:t>az elalvás melankolikus hangulatát, és hogyan jelenik meg a játékos könnyedség?</a:t>
            </a:r>
          </a:p>
          <a:p>
            <a:r>
              <a:rPr lang="hu-HU" sz="2400" dirty="0" smtClean="0"/>
              <a:t>3. A költői bravúr milyen szerkezeti-ritmikai eszközei figyelhetők meg </a:t>
            </a:r>
            <a:r>
              <a:rPr lang="hu-HU" sz="2400" i="1" dirty="0" smtClean="0"/>
              <a:t>A tihanyi ekhóhoz </a:t>
            </a:r>
            <a:r>
              <a:rPr lang="hu-HU" sz="2400" dirty="0" smtClean="0"/>
              <a:t>c. versben?</a:t>
            </a:r>
          </a:p>
          <a:p>
            <a:r>
              <a:rPr lang="hu-HU" sz="2400" dirty="0" smtClean="0"/>
              <a:t>4. Hogyan tükröződik a rokokó kecsessége, könnyedsége </a:t>
            </a:r>
            <a:r>
              <a:rPr lang="hu-HU" sz="2400" i="1" dirty="0" smtClean="0"/>
              <a:t>Az </a:t>
            </a:r>
            <a:r>
              <a:rPr lang="hu-HU" sz="2400" i="1" dirty="0" err="1" smtClean="0"/>
              <a:t>estve</a:t>
            </a:r>
            <a:r>
              <a:rPr lang="hu-HU" sz="2400" dirty="0" smtClean="0"/>
              <a:t> című versben?</a:t>
            </a:r>
          </a:p>
          <a:p>
            <a:r>
              <a:rPr lang="hu-HU" sz="2400" dirty="0" smtClean="0"/>
              <a:t>5.  Hogyan jelenik meg a miniatűrkultusz </a:t>
            </a:r>
            <a:r>
              <a:rPr lang="hu-HU" sz="2400" i="1" dirty="0" smtClean="0"/>
              <a:t>Az alvó Lillára, A boldogság</a:t>
            </a:r>
            <a:r>
              <a:rPr lang="hu-HU" sz="2400" dirty="0" smtClean="0"/>
              <a:t> és a </a:t>
            </a:r>
            <a:r>
              <a:rPr lang="hu-HU" sz="2400" i="1" dirty="0" smtClean="0"/>
              <a:t>Tartózkodó kérelem </a:t>
            </a:r>
            <a:r>
              <a:rPr lang="hu-HU" sz="2400" dirty="0" smtClean="0"/>
              <a:t>című versekben?</a:t>
            </a:r>
          </a:p>
          <a:p>
            <a:r>
              <a:rPr lang="hu-HU" sz="2400" dirty="0" smtClean="0"/>
              <a:t>6.  Milyen természeti képek jelennek meg </a:t>
            </a:r>
            <a:r>
              <a:rPr lang="hu-HU" sz="2400" i="1" dirty="0" smtClean="0"/>
              <a:t>A </a:t>
            </a:r>
            <a:r>
              <a:rPr lang="hu-HU" sz="2400" i="1" dirty="0" err="1" smtClean="0"/>
              <a:t>vídám</a:t>
            </a:r>
            <a:r>
              <a:rPr lang="hu-HU" sz="2400" i="1" dirty="0" smtClean="0"/>
              <a:t> természetű poéta</a:t>
            </a:r>
            <a:r>
              <a:rPr lang="hu-HU" sz="2400" dirty="0" smtClean="0"/>
              <a:t> című költeményben?</a:t>
            </a:r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Társadalmi, szellemi környezet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/>
          <a:lstStyle/>
          <a:p>
            <a:r>
              <a:rPr lang="hu-HU" dirty="0" smtClean="0"/>
              <a:t>A feudalizmus válsága</a:t>
            </a:r>
          </a:p>
          <a:p>
            <a:r>
              <a:rPr lang="hu-HU" dirty="0" smtClean="0"/>
              <a:t>Felvilágosodás, empirizmus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496"/>
            <a:ext cx="464116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Jellemzők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vallásos telítettség mellőzése</a:t>
            </a:r>
          </a:p>
          <a:p>
            <a:r>
              <a:rPr lang="hu-HU" dirty="0" smtClean="0"/>
              <a:t>Mesterkélt idill</a:t>
            </a:r>
          </a:p>
          <a:p>
            <a:r>
              <a:rPr lang="hu-HU" dirty="0" smtClean="0"/>
              <a:t>Kacér játékosság</a:t>
            </a:r>
          </a:p>
          <a:p>
            <a:r>
              <a:rPr lang="hu-HU" dirty="0" smtClean="0"/>
              <a:t>Túlfinomult erotika</a:t>
            </a:r>
          </a:p>
          <a:p>
            <a:r>
              <a:rPr lang="hu-HU" dirty="0" smtClean="0"/>
              <a:t>Életvidámság</a:t>
            </a:r>
          </a:p>
          <a:p>
            <a:r>
              <a:rPr lang="hu-HU" dirty="0" smtClean="0"/>
              <a:t>Báj, kecsesség, intimitás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Műfajok: dal, elégia, levélregény</a:t>
            </a:r>
          </a:p>
          <a:p>
            <a:r>
              <a:rPr lang="hu-HU" dirty="0" smtClean="0"/>
              <a:t>Formai virtuozitás, egyéni strófaszerkezetek</a:t>
            </a:r>
          </a:p>
          <a:p>
            <a:r>
              <a:rPr lang="hu-HU" dirty="0" smtClean="0"/>
              <a:t>Aprólékos díszítettség</a:t>
            </a:r>
          </a:p>
          <a:p>
            <a:r>
              <a:rPr lang="hu-HU" dirty="0" smtClean="0"/>
              <a:t>Virágszimbolika</a:t>
            </a:r>
          </a:p>
          <a:p>
            <a:r>
              <a:rPr lang="hu-HU" dirty="0" smtClean="0"/>
              <a:t>Természeti képek</a:t>
            </a:r>
          </a:p>
          <a:p>
            <a:r>
              <a:rPr lang="hu-HU" dirty="0" smtClean="0"/>
              <a:t>Könnyed, dallamos ritmika, zeneiség</a:t>
            </a:r>
          </a:p>
          <a:p>
            <a:r>
              <a:rPr lang="hu-HU" dirty="0" smtClean="0"/>
              <a:t>Szimultán verselés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Mikes leveleinek rokokó vonásai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hangnemet megszabó világias életfelfogás</a:t>
            </a:r>
          </a:p>
          <a:p>
            <a:r>
              <a:rPr lang="hu-HU" dirty="0" smtClean="0"/>
              <a:t>Gáláns, udvarló és kedélyes társalgás</a:t>
            </a:r>
          </a:p>
          <a:p>
            <a:r>
              <a:rPr lang="hu-HU" dirty="0" smtClean="0"/>
              <a:t>Apró részletek: történetek, elmélkedések, anekdoták, pletykák, szójátékok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díszítettség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barokk díszítőkedv és szabálytalanság-kultusz tovább él, sőt fokozódik</a:t>
            </a:r>
          </a:p>
          <a:p>
            <a:r>
              <a:rPr lang="hu-HU" dirty="0" smtClean="0"/>
              <a:t>Az akt (pl. Csokonainál az alvó vagy fürdő Lilla meglesése) mint díszítőmotívum</a:t>
            </a:r>
          </a:p>
          <a:p>
            <a:r>
              <a:rPr lang="hu-HU" dirty="0" smtClean="0"/>
              <a:t>A barokk érzetkultuszból kinövő rokokó szenzualizmus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vizuális díszítettség gyakran nem egyszerű színnevekben jelenik meg, hanem olyan jelenségeket megnevező szók, amelyeknek színtulajdonságai vannak („Esküszöm hószín kezedre / Rózsaszádra, tűzszemedre”)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mesterkéltség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természeti jelenségek társítása a rokokó szalonok jellegzetességeivel (piperés rét; a havak és a derek púderek)</a:t>
            </a:r>
          </a:p>
          <a:p>
            <a:r>
              <a:rPr lang="hu-HU" dirty="0" smtClean="0"/>
              <a:t>Választékos és modoros finomkodás</a:t>
            </a:r>
          </a:p>
          <a:p>
            <a:r>
              <a:rPr lang="hu-HU" dirty="0" smtClean="0"/>
              <a:t>Nyelvi elegancia, szellemes mondások</a:t>
            </a:r>
          </a:p>
          <a:p>
            <a:r>
              <a:rPr lang="hu-HU" dirty="0" smtClean="0"/>
              <a:t>A magyar irodalomban ez kevésbé jellemző, mivel a </a:t>
            </a:r>
            <a:r>
              <a:rPr lang="hu-HU" smtClean="0"/>
              <a:t>népiességgel </a:t>
            </a:r>
            <a:r>
              <a:rPr lang="hu-HU" smtClean="0"/>
              <a:t>keveredett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6BE7-93A3-42C5-981E-7C4CF51454EC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405</Words>
  <Application>Microsoft Office PowerPoint</Application>
  <PresentationFormat>Diavetítés a képernyőre (4:3 oldalarány)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A rokokó</vt:lpstr>
      <vt:lpstr>Társadalmi, szellemi környezet</vt:lpstr>
      <vt:lpstr>3. dia</vt:lpstr>
      <vt:lpstr>Jellemzők</vt:lpstr>
      <vt:lpstr>Irodalom</vt:lpstr>
      <vt:lpstr>Mikes leveleinek rokokó vonásai</vt:lpstr>
      <vt:lpstr>A díszítettség</vt:lpstr>
      <vt:lpstr>8. dia</vt:lpstr>
      <vt:lpstr>A mesterkéltség</vt:lpstr>
      <vt:lpstr>10. dia</vt:lpstr>
      <vt:lpstr>A miniatűrkultusz</vt:lpstr>
      <vt:lpstr>12. dia</vt:lpstr>
      <vt:lpstr>13. dia</vt:lpstr>
      <vt:lpstr>Mondatforma és szövegszerkezet</vt:lpstr>
      <vt:lpstr>Feladatok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rokokó</dc:title>
  <dc:creator>nagy</dc:creator>
  <cp:lastModifiedBy>nagy</cp:lastModifiedBy>
  <cp:revision>12</cp:revision>
  <dcterms:created xsi:type="dcterms:W3CDTF">2012-03-28T03:19:23Z</dcterms:created>
  <dcterms:modified xsi:type="dcterms:W3CDTF">2012-04-01T19:26:39Z</dcterms:modified>
</cp:coreProperties>
</file>