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57" r:id="rId4"/>
    <p:sldId id="261" r:id="rId5"/>
    <p:sldId id="271" r:id="rId6"/>
    <p:sldId id="259" r:id="rId7"/>
    <p:sldId id="265" r:id="rId8"/>
    <p:sldId id="260" r:id="rId9"/>
    <p:sldId id="272" r:id="rId10"/>
    <p:sldId id="273" r:id="rId11"/>
    <p:sldId id="262" r:id="rId12"/>
    <p:sldId id="258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0D"/>
    <a:srgbClr val="A64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3825C-927A-45C5-BEAA-A5451141F04E}" type="datetimeFigureOut">
              <a:rPr lang="hu-HU" smtClean="0"/>
              <a:t>2022. 01. 24.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5EBE8-7BE5-4BFD-8DBB-98ADCD31E1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109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5EBE8-7BE5-4BFD-8DBB-98ADCD31E108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4564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05A0-FCDC-429F-844C-2BC58DD65CE4}" type="datetimeFigureOut">
              <a:rPr lang="hu-HU" smtClean="0"/>
              <a:t>2022. 01. 24.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79A9-75FB-4176-A229-A08D07A998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4413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05A0-FCDC-429F-844C-2BC58DD65CE4}" type="datetimeFigureOut">
              <a:rPr lang="hu-HU" smtClean="0"/>
              <a:t>2022. 01. 24.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79A9-75FB-4176-A229-A08D07A998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152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05A0-FCDC-429F-844C-2BC58DD65CE4}" type="datetimeFigureOut">
              <a:rPr lang="hu-HU" smtClean="0"/>
              <a:t>2022. 01. 24.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79A9-75FB-4176-A229-A08D07A998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190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05A0-FCDC-429F-844C-2BC58DD65CE4}" type="datetimeFigureOut">
              <a:rPr lang="hu-HU" smtClean="0"/>
              <a:t>2022. 01. 24.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79A9-75FB-4176-A229-A08D07A998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923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05A0-FCDC-429F-844C-2BC58DD65CE4}" type="datetimeFigureOut">
              <a:rPr lang="hu-HU" smtClean="0"/>
              <a:t>2022. 01. 24.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79A9-75FB-4176-A229-A08D07A998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937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05A0-FCDC-429F-844C-2BC58DD65CE4}" type="datetimeFigureOut">
              <a:rPr lang="hu-HU" smtClean="0"/>
              <a:t>2022. 01. 24.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79A9-75FB-4176-A229-A08D07A998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390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05A0-FCDC-429F-844C-2BC58DD65CE4}" type="datetimeFigureOut">
              <a:rPr lang="hu-HU" smtClean="0"/>
              <a:t>2022. 01. 24.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79A9-75FB-4176-A229-A08D07A998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7287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05A0-FCDC-429F-844C-2BC58DD65CE4}" type="datetimeFigureOut">
              <a:rPr lang="hu-HU" smtClean="0"/>
              <a:t>2022. 01. 24.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79A9-75FB-4176-A229-A08D07A998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376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05A0-FCDC-429F-844C-2BC58DD65CE4}" type="datetimeFigureOut">
              <a:rPr lang="hu-HU" smtClean="0"/>
              <a:t>2022. 01. 24.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79A9-75FB-4176-A229-A08D07A998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688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05A0-FCDC-429F-844C-2BC58DD65CE4}" type="datetimeFigureOut">
              <a:rPr lang="hu-HU" smtClean="0"/>
              <a:t>2022. 01. 24.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79A9-75FB-4176-A229-A08D07A998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8694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05A0-FCDC-429F-844C-2BC58DD65CE4}" type="datetimeFigureOut">
              <a:rPr lang="hu-HU" smtClean="0"/>
              <a:t>2022. 01. 24.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79A9-75FB-4176-A229-A08D07A998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942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05A0-FCDC-429F-844C-2BC58DD65CE4}" type="datetimeFigureOut">
              <a:rPr lang="hu-HU" smtClean="0"/>
              <a:t>2022. 01. 24.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979A9-75FB-4176-A229-A08D07A998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786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32014" y="749154"/>
            <a:ext cx="11527972" cy="823749"/>
          </a:xfrm>
        </p:spPr>
        <p:txBody>
          <a:bodyPr>
            <a:noAutofit/>
          </a:bodyPr>
          <a:lstStyle/>
          <a:p>
            <a:r>
              <a:rPr lang="hu-HU" b="1" dirty="0">
                <a:solidFill>
                  <a:srgbClr val="FFAB0D"/>
                </a:solidFill>
              </a:rPr>
              <a:t>Gyógyszerszedés a hétköznapokban I.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67657" y="1806766"/>
            <a:ext cx="10856686" cy="823749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Tudatos gyógyszerszedési tanóra középiskolások számára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351741" y="6058874"/>
            <a:ext cx="4148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AB0D"/>
                </a:solidFill>
              </a:rPr>
              <a:t>Előadja: </a:t>
            </a:r>
            <a:endParaRPr lang="hu-HU" sz="2800" b="1" dirty="0">
              <a:solidFill>
                <a:srgbClr val="FFAB0D"/>
              </a:solidFill>
            </a:endParaRPr>
          </a:p>
          <a:p>
            <a:r>
              <a:rPr lang="hu-HU" b="1" dirty="0">
                <a:solidFill>
                  <a:srgbClr val="FFAB0D"/>
                </a:solidFill>
              </a:rPr>
              <a:t>gyógyszerészhallgató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9BEAF0B8-614E-4FD0-8639-CA059B2FD79B}"/>
              </a:ext>
            </a:extLst>
          </p:cNvPr>
          <p:cNvSpPr txBox="1"/>
          <p:nvPr/>
        </p:nvSpPr>
        <p:spPr>
          <a:xfrm>
            <a:off x="239710" y="6335873"/>
            <a:ext cx="5137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AB0D"/>
                </a:solidFill>
              </a:rPr>
              <a:t>Az előadást összeállította: Dr. </a:t>
            </a:r>
            <a:r>
              <a:rPr lang="hu-HU" dirty="0" err="1">
                <a:solidFill>
                  <a:srgbClr val="FFAB0D"/>
                </a:solidFill>
              </a:rPr>
              <a:t>Gyermán</a:t>
            </a:r>
            <a:r>
              <a:rPr lang="hu-HU" dirty="0">
                <a:solidFill>
                  <a:srgbClr val="FFAB0D"/>
                </a:solidFill>
              </a:rPr>
              <a:t> Anna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59C7F7E7-06A5-4242-B3FA-CA55340F8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721" y="2367406"/>
            <a:ext cx="2896965" cy="2896965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A3725DFB-325A-4EEA-8325-32688F276880}"/>
              </a:ext>
            </a:extLst>
          </p:cNvPr>
          <p:cNvSpPr txBox="1"/>
          <p:nvPr/>
        </p:nvSpPr>
        <p:spPr>
          <a:xfrm>
            <a:off x="3840259" y="5289912"/>
            <a:ext cx="4511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FFAB0D"/>
                </a:solidFill>
              </a:rPr>
              <a:t>Debreceni Egyetem</a:t>
            </a:r>
          </a:p>
          <a:p>
            <a:pPr algn="ctr"/>
            <a:r>
              <a:rPr lang="hu-HU" sz="2800" b="1" dirty="0">
                <a:solidFill>
                  <a:srgbClr val="FFAB0D"/>
                </a:solidFill>
              </a:rPr>
              <a:t>Gyógyszerésztudományi Kar</a:t>
            </a:r>
          </a:p>
        </p:txBody>
      </p:sp>
    </p:spTree>
    <p:extLst>
      <p:ext uri="{BB962C8B-B14F-4D97-AF65-F5344CB8AC3E}">
        <p14:creationId xmlns:p14="http://schemas.microsoft.com/office/powerpoint/2010/main" val="480288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Fájdalomcsökkentés – Gyulladáscsökkentés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(ilyeneket tanulunk az egyetemen)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05" y="1325563"/>
            <a:ext cx="10151906" cy="4820922"/>
          </a:xfrm>
        </p:spPr>
      </p:pic>
    </p:spTree>
    <p:extLst>
      <p:ext uri="{BB962C8B-B14F-4D97-AF65-F5344CB8AC3E}">
        <p14:creationId xmlns:p14="http://schemas.microsoft.com/office/powerpoint/2010/main" val="646700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831" y="61841"/>
            <a:ext cx="10515600" cy="1325563"/>
          </a:xfrm>
        </p:spPr>
        <p:txBody>
          <a:bodyPr/>
          <a:lstStyle/>
          <a:p>
            <a:r>
              <a:rPr lang="hu-HU" dirty="0" err="1">
                <a:solidFill>
                  <a:srgbClr val="FF0000"/>
                </a:solidFill>
              </a:rPr>
              <a:t>Stresszelek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06482" y="1181681"/>
            <a:ext cx="3798194" cy="4351338"/>
          </a:xfrm>
        </p:spPr>
        <p:txBody>
          <a:bodyPr/>
          <a:lstStyle/>
          <a:p>
            <a:r>
              <a:rPr lang="hu-HU" dirty="0"/>
              <a:t>Nem szégyen</a:t>
            </a:r>
          </a:p>
          <a:p>
            <a:r>
              <a:rPr lang="hu-HU" dirty="0"/>
              <a:t>Szánj időt a pihenésre!</a:t>
            </a:r>
          </a:p>
          <a:p>
            <a:r>
              <a:rPr lang="hu-HU" dirty="0" err="1"/>
              <a:t>Étrendkiegészítők</a:t>
            </a:r>
            <a:r>
              <a:rPr lang="hu-HU" dirty="0"/>
              <a:t>, ellenállóbbá válás</a:t>
            </a:r>
          </a:p>
          <a:p>
            <a:r>
              <a:rPr lang="hu-HU" dirty="0"/>
              <a:t>Vény nélkül kapható szorongásoldók</a:t>
            </a:r>
          </a:p>
          <a:p>
            <a:r>
              <a:rPr lang="hu-HU" dirty="0"/>
              <a:t>Csoki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76" y="3581328"/>
            <a:ext cx="4374524" cy="327667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636" y="185341"/>
            <a:ext cx="2603590" cy="339598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990" y="159910"/>
            <a:ext cx="2728492" cy="361252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63" y="4353067"/>
            <a:ext cx="6824127" cy="235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5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14028"/>
            <a:ext cx="10515600" cy="1325563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A gyógyszertárról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2912" y="985174"/>
            <a:ext cx="10515600" cy="4351338"/>
          </a:xfrm>
        </p:spPr>
        <p:txBody>
          <a:bodyPr/>
          <a:lstStyle/>
          <a:p>
            <a:r>
              <a:rPr lang="hu-HU" dirty="0"/>
              <a:t>Gyógyszerhez jutás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602318"/>
            <a:ext cx="1676400" cy="1255682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371393" y="1169588"/>
            <a:ext cx="702671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200" dirty="0"/>
              <a:t>Soha ne szedj másnak rendelt gyógyszert!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200" dirty="0"/>
              <a:t>Lejárt szavatosságú gyógyszert vidd vissza a gyógyszertárba!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200" dirty="0"/>
              <a:t>Mindig tartsd be az előírt dózist!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3200" dirty="0"/>
              <a:t>Figyelj az azonos hatóanyagú gyógyszerek együttes alkalmazására!!!</a:t>
            </a:r>
          </a:p>
          <a:p>
            <a:endParaRPr lang="hu-HU" dirty="0"/>
          </a:p>
        </p:txBody>
      </p:sp>
      <p:pic>
        <p:nvPicPr>
          <p:cNvPr id="1026" name="Picture 2" descr="Hogyan kell kiállítania a kezelőorvosnak a felírási igazolást? - Keresés -  EESZT Információs portál">
            <a:extLst>
              <a:ext uri="{FF2B5EF4-FFF2-40B4-BE49-F238E27FC236}">
                <a16:creationId xmlns:a16="http://schemas.microsoft.com/office/drawing/2014/main" id="{7C76B196-B869-4164-A268-F09A4A628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1" y="1650763"/>
            <a:ext cx="2756389" cy="452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gyan igényelhetünk TAJ kártyát újszülöttek számára? - Békés megyei járási  hivatalok">
            <a:extLst>
              <a:ext uri="{FF2B5EF4-FFF2-40B4-BE49-F238E27FC236}">
                <a16:creationId xmlns:a16="http://schemas.microsoft.com/office/drawing/2014/main" id="{65A9EDFF-666C-4AB2-8AF1-AC0220EE6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7" y="1957387"/>
            <a:ext cx="292417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492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A gyógyszertárról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4323008" cy="4351338"/>
          </a:xfrm>
        </p:spPr>
        <p:txBody>
          <a:bodyPr/>
          <a:lstStyle/>
          <a:p>
            <a:r>
              <a:rPr lang="hu-HU" dirty="0"/>
              <a:t>Gyógyszerkészítés</a:t>
            </a:r>
          </a:p>
          <a:p>
            <a:pPr marL="0" indent="0">
              <a:buNone/>
            </a:pPr>
            <a:r>
              <a:rPr lang="hu-HU" dirty="0"/>
              <a:t>	tiszta, rendezett 	körülmények között</a:t>
            </a:r>
          </a:p>
          <a:p>
            <a:pPr marL="0" indent="0">
              <a:buNone/>
            </a:pPr>
            <a:r>
              <a:rPr lang="hu-HU" dirty="0"/>
              <a:t>	</a:t>
            </a:r>
          </a:p>
          <a:p>
            <a:pPr marL="0" indent="0">
              <a:buNone/>
            </a:pPr>
            <a:r>
              <a:rPr lang="hu-HU" dirty="0"/>
              <a:t>	betegre szabva	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	dokumentálva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220" y="5433500"/>
            <a:ext cx="1901780" cy="142449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208" y="94669"/>
            <a:ext cx="6681989" cy="501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6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A gyógyszertárról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Gyógyszerészi gondozás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17" y="2382666"/>
            <a:ext cx="4847583" cy="323725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863" y="1887684"/>
            <a:ext cx="3719294" cy="380701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507" y="647500"/>
            <a:ext cx="4814006" cy="3008754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684" y="5619922"/>
            <a:ext cx="1596316" cy="11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15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Köszönöm a figyelmet!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825625"/>
            <a:ext cx="8705045" cy="4351338"/>
          </a:xfrm>
        </p:spPr>
        <p:txBody>
          <a:bodyPr/>
          <a:lstStyle/>
          <a:p>
            <a:r>
              <a:rPr lang="hu-HU" dirty="0"/>
              <a:t>Várom a kérdéseiteket!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	KÉRDEZZ A GYÓGYSZERTÁRBAN! </a:t>
            </a:r>
            <a:r>
              <a:rPr lang="hu-HU" dirty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46" y="365125"/>
            <a:ext cx="3284516" cy="406499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44" y="4836151"/>
            <a:ext cx="2229453" cy="184785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0CC12FB2-F9B8-4CAD-8159-0A02167775CD}"/>
              </a:ext>
            </a:extLst>
          </p:cNvPr>
          <p:cNvSpPr txBox="1"/>
          <p:nvPr/>
        </p:nvSpPr>
        <p:spPr>
          <a:xfrm>
            <a:off x="556590" y="5168348"/>
            <a:ext cx="85178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accent6">
                    <a:lumMod val="50000"/>
                  </a:schemeClr>
                </a:solidFill>
              </a:rPr>
              <a:t>Vár Téged is a Debreceni Egyetem Gyógyszerésztudományi Kara!</a:t>
            </a:r>
          </a:p>
          <a:p>
            <a:r>
              <a:rPr lang="hu-HU" sz="4400" dirty="0">
                <a:solidFill>
                  <a:schemeClr val="accent6">
                    <a:lumMod val="50000"/>
                  </a:schemeClr>
                </a:solidFill>
              </a:rPr>
              <a:t>https://pharm.unideb.hu/</a:t>
            </a:r>
          </a:p>
        </p:txBody>
      </p:sp>
    </p:spTree>
    <p:extLst>
      <p:ext uri="{BB962C8B-B14F-4D97-AF65-F5344CB8AC3E}">
        <p14:creationId xmlns:p14="http://schemas.microsoft.com/office/powerpoint/2010/main" val="272021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01337" y="515686"/>
            <a:ext cx="10856686" cy="1655762"/>
          </a:xfrm>
        </p:spPr>
        <p:txBody>
          <a:bodyPr>
            <a:normAutofit lnSpcReduction="10000"/>
          </a:bodyPr>
          <a:lstStyle/>
          <a:p>
            <a:r>
              <a:rPr lang="hu-HU" sz="6000" b="1" dirty="0">
                <a:solidFill>
                  <a:schemeClr val="bg1"/>
                </a:solidFill>
              </a:rPr>
              <a:t>Ne csak a kockázatokról és mellékhatásokról beszéljünk!</a:t>
            </a:r>
          </a:p>
        </p:txBody>
      </p:sp>
    </p:spTree>
    <p:extLst>
      <p:ext uri="{BB962C8B-B14F-4D97-AF65-F5344CB8AC3E}">
        <p14:creationId xmlns:p14="http://schemas.microsoft.com/office/powerpoint/2010/main" val="2808114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544" y="0"/>
            <a:ext cx="10515600" cy="1325563"/>
          </a:xfrm>
        </p:spPr>
        <p:txBody>
          <a:bodyPr>
            <a:normAutofit/>
          </a:bodyPr>
          <a:lstStyle/>
          <a:p>
            <a:r>
              <a:rPr lang="hu-HU" sz="5400" dirty="0">
                <a:solidFill>
                  <a:srgbClr val="FF0000"/>
                </a:solidFill>
              </a:rPr>
              <a:t>Mi a gyógyszer?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934" y="5293216"/>
            <a:ext cx="2089066" cy="1564783"/>
          </a:xfrm>
        </p:spPr>
      </p:pic>
      <p:sp>
        <p:nvSpPr>
          <p:cNvPr id="7" name="Szövegdoboz 6"/>
          <p:cNvSpPr txBox="1"/>
          <p:nvPr/>
        </p:nvSpPr>
        <p:spPr>
          <a:xfrm>
            <a:off x="1103085" y="1116527"/>
            <a:ext cx="10740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/>
              <a:t>Minden olyan anyag, amit az élő szervezet befolyásolására gyógyászati céllal alkalmazunk, vagy a betegség megállapítása céljából az élő szervezetbe juttatunk. Gyógyászati célnak tekintjük a betegség megelőzését is.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5" y="2583542"/>
            <a:ext cx="3623461" cy="257544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210614" y="5550794"/>
            <a:ext cx="8615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NE a gyógyszertárban keresd: hullámcsat, </a:t>
            </a:r>
            <a:r>
              <a:rPr lang="hu-HU" sz="2400" dirty="0" err="1"/>
              <a:t>szaunaolaj</a:t>
            </a:r>
            <a:r>
              <a:rPr lang="hu-HU" sz="2400" dirty="0"/>
              <a:t>, mosópor, befőzési tartósító…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877" y="2583542"/>
            <a:ext cx="3236113" cy="255392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2583542"/>
            <a:ext cx="3245476" cy="255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64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046" y="6535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Homeopátia </a:t>
            </a:r>
            <a:r>
              <a:rPr lang="hu-HU" dirty="0" err="1">
                <a:solidFill>
                  <a:srgbClr val="FF0000"/>
                </a:solidFill>
              </a:rPr>
              <a:t>vs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Fitoterápia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39"/>
            <a:ext cx="1734360" cy="1557384"/>
          </a:xfrm>
        </p:spPr>
      </p:pic>
      <p:sp>
        <p:nvSpPr>
          <p:cNvPr id="5" name="Szövegdoboz 4"/>
          <p:cNvSpPr txBox="1"/>
          <p:nvPr/>
        </p:nvSpPr>
        <p:spPr>
          <a:xfrm>
            <a:off x="451302" y="1571223"/>
            <a:ext cx="44936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1796-ban alkotta meg a három alapelvét </a:t>
            </a:r>
            <a:r>
              <a:rPr lang="hu-HU" sz="2400" i="1" dirty="0"/>
              <a:t>Samuel </a:t>
            </a:r>
            <a:r>
              <a:rPr lang="hu-HU" sz="2400" i="1" dirty="0" err="1"/>
              <a:t>Hahnemann</a:t>
            </a:r>
            <a:endParaRPr lang="hu-HU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Hasonlóság elve: a tünet okozója gyógyíthatja is azt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Hígítás elve: </a:t>
            </a:r>
            <a:br>
              <a:rPr lang="hu-HU" sz="2400" dirty="0"/>
            </a:br>
            <a:r>
              <a:rPr lang="hu-HU" sz="2400" dirty="0"/>
              <a:t>	1C: 1 csepp oldat 99 csepp vízben</a:t>
            </a:r>
          </a:p>
          <a:p>
            <a:r>
              <a:rPr lang="hu-HU" sz="2400" dirty="0"/>
              <a:t>	2C: 1C oldat egy cseppje hígítva további 99 csepp vízben = 0,01% az eredeti anyag</a:t>
            </a:r>
            <a:endParaRPr lang="hu-HU" sz="2000" dirty="0"/>
          </a:p>
          <a:p>
            <a:r>
              <a:rPr lang="hu-HU" sz="2400" dirty="0"/>
              <a:t>	Minél hígabb, annál erősebb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/>
              <a:t>Potenciálás</a:t>
            </a:r>
            <a:r>
              <a:rPr lang="hu-HU" sz="2400" dirty="0"/>
              <a:t> elve: a víz emlékszik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913" y="6175564"/>
            <a:ext cx="911087" cy="68243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0" y="4362303"/>
            <a:ext cx="3249378" cy="215447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207617" y="1596981"/>
            <a:ext cx="40568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Hagyományokon alapul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Hatását klinikailag igazolják- folyamatban…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Főzet, forrázat, kivonat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Kapszula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Kivonat további feldolgozása pl. krémek</a:t>
            </a:r>
          </a:p>
        </p:txBody>
      </p:sp>
    </p:spTree>
    <p:extLst>
      <p:ext uri="{BB962C8B-B14F-4D97-AF65-F5344CB8AC3E}">
        <p14:creationId xmlns:p14="http://schemas.microsoft.com/office/powerpoint/2010/main" val="65063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7884"/>
            <a:ext cx="10515600" cy="1325563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Alapfogalmak </a:t>
            </a:r>
            <a:r>
              <a:rPr lang="hu-HU" dirty="0" err="1">
                <a:solidFill>
                  <a:srgbClr val="FF0000"/>
                </a:solidFill>
              </a:rPr>
              <a:t>gyógyszeresdobozokról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4401" y="1063905"/>
            <a:ext cx="10515600" cy="4351338"/>
          </a:xfrm>
        </p:spPr>
        <p:txBody>
          <a:bodyPr/>
          <a:lstStyle/>
          <a:p>
            <a:r>
              <a:rPr lang="hu-HU" dirty="0" err="1"/>
              <a:t>Retard</a:t>
            </a:r>
            <a:endParaRPr lang="hu-HU" dirty="0"/>
          </a:p>
          <a:p>
            <a:r>
              <a:rPr lang="hu-HU" dirty="0"/>
              <a:t>Nyújtott hatású</a:t>
            </a:r>
          </a:p>
          <a:p>
            <a:r>
              <a:rPr lang="hu-HU" dirty="0"/>
              <a:t>Filmtabletta</a:t>
            </a:r>
          </a:p>
          <a:p>
            <a:r>
              <a:rPr lang="hu-HU" dirty="0" err="1"/>
              <a:t>Intesztinoszolvens</a:t>
            </a:r>
            <a:r>
              <a:rPr lang="hu-HU" dirty="0"/>
              <a:t> bevonat</a:t>
            </a:r>
          </a:p>
          <a:p>
            <a:endParaRPr lang="hu-HU" dirty="0"/>
          </a:p>
          <a:p>
            <a:r>
              <a:rPr lang="hu-HU" dirty="0"/>
              <a:t>Felezni, vagy nem felezni?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765" y="1114599"/>
            <a:ext cx="5851636" cy="377524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096000" y="5600873"/>
            <a:ext cx="4456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Dévay</a:t>
            </a:r>
            <a:r>
              <a:rPr lang="hu-HU" dirty="0"/>
              <a:t> A. –Antal I. : A gyógyszeres terápia </a:t>
            </a:r>
            <a:r>
              <a:rPr lang="hu-HU" dirty="0" err="1"/>
              <a:t>biofarmáciai</a:t>
            </a:r>
            <a:r>
              <a:rPr lang="hu-HU" dirty="0"/>
              <a:t> alapjai. Medicina Könyvkiadó Rt. 2009.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722" y="5743976"/>
            <a:ext cx="1487278" cy="111402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39" y="4167023"/>
            <a:ext cx="2132527" cy="213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87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68" y="5434884"/>
            <a:ext cx="1899932" cy="142311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Mikor elég vény nélkül kapható készítmény használata?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Kisebb fájdalmak</a:t>
            </a:r>
          </a:p>
          <a:p>
            <a:r>
              <a:rPr lang="hu-HU" dirty="0"/>
              <a:t>Enyhe allergiás tünetek</a:t>
            </a:r>
          </a:p>
          <a:p>
            <a:r>
              <a:rPr lang="hu-HU" dirty="0"/>
              <a:t>Hasmenés, hányinger</a:t>
            </a:r>
          </a:p>
          <a:p>
            <a:r>
              <a:rPr lang="hu-HU" dirty="0"/>
              <a:t>Álmatlanság, szorongás</a:t>
            </a:r>
          </a:p>
          <a:p>
            <a:r>
              <a:rPr lang="hu-HU" dirty="0"/>
              <a:t>Megfázás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Súlyos esetben, illetve krónikus tünetekkel mindenképp orvoshoz kell fordulni!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470" y="1408947"/>
            <a:ext cx="4977148" cy="324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26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50555"/>
            <a:ext cx="10515600" cy="1325563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Megfázás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75008"/>
            <a:ext cx="7056549" cy="4901955"/>
          </a:xfrm>
        </p:spPr>
        <p:txBody>
          <a:bodyPr>
            <a:normAutofit/>
          </a:bodyPr>
          <a:lstStyle/>
          <a:p>
            <a:r>
              <a:rPr lang="hu-HU" dirty="0"/>
              <a:t>Vírus okozza? Bakteriális?</a:t>
            </a:r>
          </a:p>
          <a:p>
            <a:r>
              <a:rPr lang="hu-HU" dirty="0"/>
              <a:t>Ne szedj a fiókban talált antibiotikumot!</a:t>
            </a:r>
          </a:p>
          <a:p>
            <a:r>
              <a:rPr lang="hu-HU" dirty="0"/>
              <a:t>Miért ad az orvos antibiotikumot, ha vírusfertőzésben szenvedek?</a:t>
            </a:r>
          </a:p>
          <a:p>
            <a:r>
              <a:rPr lang="hu-HU" dirty="0"/>
              <a:t>Lázcsillapítás: Mikor? Hogyan?</a:t>
            </a:r>
          </a:p>
          <a:p>
            <a:r>
              <a:rPr lang="hu-HU" dirty="0"/>
              <a:t>Mit tartalmaznak a megfázásos koktélok?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220" y="5323895"/>
            <a:ext cx="1901780" cy="14244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332" y="2457609"/>
            <a:ext cx="4136668" cy="214916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332" y="0"/>
            <a:ext cx="4136668" cy="223866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55" y="4067691"/>
            <a:ext cx="3035658" cy="251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98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862" y="118068"/>
            <a:ext cx="10515600" cy="1025793"/>
          </a:xfrm>
        </p:spPr>
        <p:txBody>
          <a:bodyPr/>
          <a:lstStyle/>
          <a:p>
            <a:r>
              <a:rPr lang="hu-HU" dirty="0" err="1">
                <a:solidFill>
                  <a:srgbClr val="FF0000"/>
                </a:solidFill>
              </a:rPr>
              <a:t>Étrendkiegészítők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5924" y="1066103"/>
            <a:ext cx="5987601" cy="4351338"/>
          </a:xfrm>
        </p:spPr>
        <p:txBody>
          <a:bodyPr/>
          <a:lstStyle/>
          <a:p>
            <a:r>
              <a:rPr lang="hu-HU" dirty="0"/>
              <a:t>Van-e szükség rá?</a:t>
            </a:r>
          </a:p>
          <a:p>
            <a:r>
              <a:rPr lang="hu-HU" dirty="0"/>
              <a:t>Melyiket válasszam?</a:t>
            </a:r>
          </a:p>
          <a:p>
            <a:r>
              <a:rPr lang="hu-HU" dirty="0"/>
              <a:t>Mennyit kell bevinni? </a:t>
            </a:r>
          </a:p>
          <a:p>
            <a:pPr lvl="1"/>
            <a:r>
              <a:rPr lang="hu-HU" dirty="0"/>
              <a:t>Felhalmozódhat: B, D, E, A + nyomelemek</a:t>
            </a:r>
          </a:p>
          <a:p>
            <a:pPr lvl="1"/>
            <a:r>
              <a:rPr lang="hu-HU" dirty="0"/>
              <a:t>C-vitamin: oké, hogy ürül, de figyelj a vesédre!</a:t>
            </a:r>
          </a:p>
          <a:p>
            <a:pPr lvl="1"/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70" y="3845103"/>
            <a:ext cx="2722003" cy="252037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5" y="5010150"/>
            <a:ext cx="2466975" cy="18478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87" y="0"/>
            <a:ext cx="5507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00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Sportsérülés, izomlazítás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19" y="913439"/>
            <a:ext cx="4198513" cy="2830247"/>
          </a:xfrm>
        </p:spPr>
      </p:pic>
      <p:sp>
        <p:nvSpPr>
          <p:cNvPr id="5" name="Szövegdoboz 4"/>
          <p:cNvSpPr txBox="1"/>
          <p:nvPr/>
        </p:nvSpPr>
        <p:spPr>
          <a:xfrm>
            <a:off x="528034" y="1725769"/>
            <a:ext cx="51901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Megelőzés! Megfelelő felszerelés!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Magnézium + B6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Nem szteroid gyulladáscsökkentők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Gyógyászati segédeszközök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Sportkrémek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err="1"/>
              <a:t>Fitoterápia</a:t>
            </a:r>
            <a:endParaRPr lang="hu-HU" sz="28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91" y="3743686"/>
            <a:ext cx="4234868" cy="282324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112" y="5615189"/>
            <a:ext cx="1512887" cy="113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1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TM03457444[[fn=Alap]]</Template>
  <TotalTime>736</TotalTime>
  <Words>360</Words>
  <Application>Microsoft Office PowerPoint</Application>
  <PresentationFormat>Szélesvásznú</PresentationFormat>
  <Paragraphs>88</Paragraphs>
  <Slides>15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Office-téma</vt:lpstr>
      <vt:lpstr>Gyógyszerszedés a hétköznapokban I.</vt:lpstr>
      <vt:lpstr>PowerPoint-bemutató</vt:lpstr>
      <vt:lpstr>Mi a gyógyszer?</vt:lpstr>
      <vt:lpstr>Homeopátia vs Fitoterápia</vt:lpstr>
      <vt:lpstr>Alapfogalmak gyógyszeresdobozokról</vt:lpstr>
      <vt:lpstr>Mikor elég vény nélkül kapható készítmény használata?</vt:lpstr>
      <vt:lpstr>Megfázás</vt:lpstr>
      <vt:lpstr>Étrendkiegészítők</vt:lpstr>
      <vt:lpstr>Sportsérülés, izomlazítás</vt:lpstr>
      <vt:lpstr>Fájdalomcsökkentés – Gyulladáscsökkentés (ilyeneket tanulunk az egyetemen)</vt:lpstr>
      <vt:lpstr>Stresszelek</vt:lpstr>
      <vt:lpstr>A gyógyszertárról</vt:lpstr>
      <vt:lpstr>A gyógyszertárról</vt:lpstr>
      <vt:lpstr>A gyógyszertárról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Gyógyszerszedés a hétköznapokban</dc:title>
  <dc:creator>User</dc:creator>
  <cp:lastModifiedBy>Szilvi</cp:lastModifiedBy>
  <cp:revision>54</cp:revision>
  <dcterms:created xsi:type="dcterms:W3CDTF">2016-01-24T16:43:49Z</dcterms:created>
  <dcterms:modified xsi:type="dcterms:W3CDTF">2022-01-24T08:58:46Z</dcterms:modified>
</cp:coreProperties>
</file>