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22"/>
  </p:notesMasterIdLst>
  <p:sldIdLst>
    <p:sldId id="274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3" roundtripDataSignature="AMtx7mjFSmkJ+I0fa6kannlU6u0RU4lJS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customschemas.google.com/relationships/presentationmetadata" Target="meta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55205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0RijCfdlGE&amp;t=56s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emmelweis.hu/koronavirus/mit-tehetunk/kezhigiene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0RijCfdlGE&amp;t=56s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03947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Forrás: https://www.cdc.gov/sleep/index.html</a:t>
            </a:r>
            <a:endParaRPr dirty="0"/>
          </a:p>
        </p:txBody>
      </p:sp>
      <p:sp>
        <p:nvSpPr>
          <p:cNvPr id="163" name="Google Shape;16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78362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94b67c0cf2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94b67c0cf2_0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-HU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https://www.youtube.com/watch?v=j0RijCfdlGE&amp;t=56s</a:t>
            </a:r>
            <a:endParaRPr/>
          </a:p>
        </p:txBody>
      </p:sp>
      <p:sp>
        <p:nvSpPr>
          <p:cNvPr id="175" name="Google Shape;175;g94b67c0cf2_0_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hu-HU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31738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90d6aa8d2b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90d6aa8d2b_0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-HU" sz="2800"/>
              <a:t>https://www.youtube.com/watch?v=DNeYfUTA11s</a:t>
            </a:r>
            <a:endParaRPr/>
          </a:p>
        </p:txBody>
      </p:sp>
      <p:sp>
        <p:nvSpPr>
          <p:cNvPr id="182" name="Google Shape;182;g90d6aa8d2b_0_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hu-HU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06947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90d6aa8d2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90d6aa8d2b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g90d6aa8d2b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hu-HU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30070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94b67c0cf2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94b67c0cf2_0_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g94b67c0cf2_0_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hu-HU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39924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90d6aa8d2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90d6aa8d2b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-HU" sz="2800" u="sng">
                <a:solidFill>
                  <a:schemeClr val="hlink"/>
                </a:solidFill>
                <a:hlinkClick r:id="rId3"/>
              </a:rPr>
              <a:t>https://semmelweis.hu/koronavirus/mit-tehetunk/kezhigiene/</a:t>
            </a:r>
            <a:endParaRPr/>
          </a:p>
        </p:txBody>
      </p:sp>
      <p:sp>
        <p:nvSpPr>
          <p:cNvPr id="211" name="Google Shape;211;g90d6aa8d2b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hu-HU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01043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63603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079346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4892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/>
              <a:t>Kép forrása: techworld.hu</a:t>
            </a:r>
            <a:endParaRPr/>
          </a:p>
        </p:txBody>
      </p:sp>
      <p:sp>
        <p:nvSpPr>
          <p:cNvPr id="95" name="Google Shape;95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8144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0311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94b67c0cf2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94b67c0cf2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-HU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https://www.youtube.com/watch?v=j0RijCfdlGE&amp;t=56s</a:t>
            </a:r>
            <a:endParaRPr/>
          </a:p>
        </p:txBody>
      </p:sp>
      <p:sp>
        <p:nvSpPr>
          <p:cNvPr id="113" name="Google Shape;113;g94b67c0cf2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hu-HU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5722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9539071424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9539071424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g9539071424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hu-HU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3803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94b67c0cf2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94b67c0cf2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g94b67c0cf2_0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hu-HU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8627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90d6aa8d2b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90d6aa8d2b_0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g90d6aa8d2b_0_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hu-HU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61989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96041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92b02b96e1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92b02b96e1_0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g92b02b96e1_0_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hu-HU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6302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905A0-FCDC-429F-844C-2BC58DD65CE4}" type="datetimeFigureOut">
              <a:rPr lang="hu-HU" smtClean="0"/>
              <a:t>2022. 01. 24.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979A9-75FB-4176-A229-A08D07A9984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80336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905A0-FCDC-429F-844C-2BC58DD65CE4}" type="datetimeFigureOut">
              <a:rPr lang="hu-HU" smtClean="0"/>
              <a:t>2022. 01. 24.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979A9-75FB-4176-A229-A08D07A9984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615159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905A0-FCDC-429F-844C-2BC58DD65CE4}" type="datetimeFigureOut">
              <a:rPr lang="hu-HU" smtClean="0"/>
              <a:t>2022. 01. 24.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979A9-75FB-4176-A229-A08D07A9984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393200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905A0-FCDC-429F-844C-2BC58DD65CE4}" type="datetimeFigureOut">
              <a:rPr lang="hu-HU" smtClean="0"/>
              <a:t>2022. 01. 24.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979A9-75FB-4176-A229-A08D07A9984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566481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905A0-FCDC-429F-844C-2BC58DD65CE4}" type="datetimeFigureOut">
              <a:rPr lang="hu-HU" smtClean="0"/>
              <a:t>2022. 01. 24.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979A9-75FB-4176-A229-A08D07A9984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52749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905A0-FCDC-429F-844C-2BC58DD65CE4}" type="datetimeFigureOut">
              <a:rPr lang="hu-HU" smtClean="0"/>
              <a:t>2022. 01. 24.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979A9-75FB-4176-A229-A08D07A9984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888109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905A0-FCDC-429F-844C-2BC58DD65CE4}" type="datetimeFigureOut">
              <a:rPr lang="hu-HU" smtClean="0"/>
              <a:t>2022. 01. 24.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979A9-75FB-4176-A229-A08D07A9984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50452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905A0-FCDC-429F-844C-2BC58DD65CE4}" type="datetimeFigureOut">
              <a:rPr lang="hu-HU" smtClean="0"/>
              <a:t>2022. 01. 24.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979A9-75FB-4176-A229-A08D07A9984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50237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905A0-FCDC-429F-844C-2BC58DD65CE4}" type="datetimeFigureOut">
              <a:rPr lang="hu-HU" smtClean="0"/>
              <a:t>2022. 01. 24.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979A9-75FB-4176-A229-A08D07A9984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318485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905A0-FCDC-429F-844C-2BC58DD65CE4}" type="datetimeFigureOut">
              <a:rPr lang="hu-HU" smtClean="0"/>
              <a:t>2022. 01. 24.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979A9-75FB-4176-A229-A08D07A9984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269507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905A0-FCDC-429F-844C-2BC58DD65CE4}" type="datetimeFigureOut">
              <a:rPr lang="hu-HU" smtClean="0"/>
              <a:t>2022. 01. 24.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979A9-75FB-4176-A229-A08D07A9984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73141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7905A0-FCDC-429F-844C-2BC58DD65CE4}" type="datetimeFigureOut">
              <a:rPr lang="hu-HU" smtClean="0"/>
              <a:t>2022. 01. 24.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B979A9-75FB-4176-A229-A08D07A9984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49451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.png"/><Relationship Id="rId5" Type="http://schemas.openxmlformats.org/officeDocument/2006/relationships/image" Target="../media/image19.jp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jp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5.jpg"/><Relationship Id="rId5" Type="http://schemas.openxmlformats.org/officeDocument/2006/relationships/hyperlink" Target="http://drive.google.com/file/d/1MWgzZBUOMW53BXNt9Q6BecXzhg-_SHYJ/view" TargetMode="External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jp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hyperlink" Target="http://www.youtube.com/watch?v=DNeYfUTA11s" TargetMode="External"/><Relationship Id="rId5" Type="http://schemas.openxmlformats.org/officeDocument/2006/relationships/image" Target="../media/image26.jp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jp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35.jpg"/><Relationship Id="rId5" Type="http://schemas.openxmlformats.org/officeDocument/2006/relationships/hyperlink" Target="http://www.youtube.com/watch?v=BtVBvvckSII" TargetMode="External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3.png"/><Relationship Id="rId5" Type="http://schemas.openxmlformats.org/officeDocument/2006/relationships/image" Target="../media/image39.jp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ofnjUSs6Tn6ZWA7LqRcr14bxhJE4gCZM/view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h5W1WYaC8Ad_r2VUVzFbzKw5ARWYyBYj/view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jpg"/><Relationship Id="rId5" Type="http://schemas.openxmlformats.org/officeDocument/2006/relationships/hyperlink" Target="http://www.youtube.com/watch?v=EHbTqMbHxwk" TargetMode="External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.pn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32014" y="749154"/>
            <a:ext cx="11859986" cy="823749"/>
          </a:xfrm>
        </p:spPr>
        <p:txBody>
          <a:bodyPr>
            <a:noAutofit/>
          </a:bodyPr>
          <a:lstStyle/>
          <a:p>
            <a:r>
              <a:rPr lang="hu-HU" b="1" dirty="0">
                <a:solidFill>
                  <a:srgbClr val="FFAB0D"/>
                </a:solidFill>
              </a:rPr>
              <a:t>Gyógyszerszedés a hétköznapokban IV.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67657" y="1806766"/>
            <a:ext cx="10856686" cy="823749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Tudatos gyógyszerszedési tanóra középiskolások számára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8351741" y="6058874"/>
            <a:ext cx="4148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FFAB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Előadja: 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srgbClr val="FFAB0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FFAB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gyógyszerészhallgató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9BEAF0B8-614E-4FD0-8639-CA059B2FD79B}"/>
              </a:ext>
            </a:extLst>
          </p:cNvPr>
          <p:cNvSpPr txBox="1"/>
          <p:nvPr/>
        </p:nvSpPr>
        <p:spPr>
          <a:xfrm>
            <a:off x="170136" y="6151447"/>
            <a:ext cx="5346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FFAB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Az előadást összeállította: Dr.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AB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Gyermán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FFAB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800" kern="1200" dirty="0">
                <a:solidFill>
                  <a:srgbClr val="FFAB0D"/>
                </a:solidFill>
                <a:latin typeface="Calibri" panose="020F0502020204030204"/>
                <a:ea typeface="+mn-ea"/>
                <a:cs typeface="+mn-cs"/>
              </a:rPr>
              <a:t>Közreműködött: </a:t>
            </a:r>
            <a:r>
              <a:rPr lang="hu-HU" sz="1800" kern="1200" dirty="0" err="1">
                <a:solidFill>
                  <a:srgbClr val="FFAB0D"/>
                </a:solidFill>
                <a:latin typeface="Calibri" panose="020F0502020204030204"/>
                <a:ea typeface="+mn-ea"/>
                <a:cs typeface="+mn-cs"/>
              </a:rPr>
              <a:t>Zállatorvos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FFAB0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59C7F7E7-06A5-4242-B3FA-CA55340F87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721" y="2367406"/>
            <a:ext cx="2896965" cy="2896965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A3725DFB-325A-4EEA-8325-32688F276880}"/>
              </a:ext>
            </a:extLst>
          </p:cNvPr>
          <p:cNvSpPr txBox="1"/>
          <p:nvPr/>
        </p:nvSpPr>
        <p:spPr>
          <a:xfrm>
            <a:off x="3840259" y="5289912"/>
            <a:ext cx="45114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FFAB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Debreceni Egyetem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FFAB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Gyógyszerésztudományi Kar</a:t>
            </a:r>
          </a:p>
        </p:txBody>
      </p:sp>
    </p:spTree>
    <p:extLst>
      <p:ext uri="{BB962C8B-B14F-4D97-AF65-F5344CB8AC3E}">
        <p14:creationId xmlns:p14="http://schemas.microsoft.com/office/powerpoint/2010/main" val="4802881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92b02b96e1_0_19"/>
          <p:cNvSpPr txBox="1">
            <a:spLocks noGrp="1"/>
          </p:cNvSpPr>
          <p:nvPr>
            <p:ph type="title"/>
          </p:nvPr>
        </p:nvSpPr>
        <p:spPr>
          <a:xfrm>
            <a:off x="838200" y="493600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/>
              <a:t>Hogyan védekez(z)ünk?</a:t>
            </a:r>
            <a:endParaRPr/>
          </a:p>
        </p:txBody>
      </p:sp>
      <p:pic>
        <p:nvPicPr>
          <p:cNvPr id="159" name="Google Shape;159;g92b02b96e1_0_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97334" y="1637273"/>
            <a:ext cx="4997325" cy="3324874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g92b02b96e1_0_19"/>
          <p:cNvSpPr txBox="1">
            <a:spLocks noGrp="1"/>
          </p:cNvSpPr>
          <p:nvPr>
            <p:ph type="body" idx="1"/>
          </p:nvPr>
        </p:nvSpPr>
        <p:spPr>
          <a:xfrm>
            <a:off x="2478288" y="5205225"/>
            <a:ext cx="7235400" cy="11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hu-HU"/>
              <a:t>Tanácsért fordulj bátran gyógyszerészhez!</a:t>
            </a:r>
            <a:endParaRPr/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07">
            <a:hlinkClick r:id="" action="ppaction://media"/>
            <a:extLst>
              <a:ext uri="{FF2B5EF4-FFF2-40B4-BE49-F238E27FC236}">
                <a16:creationId xmlns:a16="http://schemas.microsoft.com/office/drawing/2014/main" id="{44DC5E4D-4BF5-46DA-947A-D99DFCED89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0837" y="50759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6"/>
          <p:cNvSpPr txBox="1">
            <a:spLocks noGrp="1"/>
          </p:cNvSpPr>
          <p:nvPr>
            <p:ph type="title"/>
          </p:nvPr>
        </p:nvSpPr>
        <p:spPr>
          <a:xfrm>
            <a:off x="139474" y="42884"/>
            <a:ext cx="387375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dirty="0"/>
              <a:t>Immunerősítés</a:t>
            </a:r>
            <a:endParaRPr dirty="0"/>
          </a:p>
        </p:txBody>
      </p:sp>
      <p:pic>
        <p:nvPicPr>
          <p:cNvPr id="166" name="Google Shape;166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07005" y="950644"/>
            <a:ext cx="3011927" cy="2084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74511" y="3389847"/>
            <a:ext cx="2478014" cy="1450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6"/>
          <p:cNvPicPr preferRelativeResize="0"/>
          <p:nvPr/>
        </p:nvPicPr>
        <p:blipFill rotWithShape="1">
          <a:blip r:embed="rId7">
            <a:alphaModFix/>
          </a:blip>
          <a:srcRect b="11668"/>
          <a:stretch/>
        </p:blipFill>
        <p:spPr>
          <a:xfrm>
            <a:off x="6302275" y="474325"/>
            <a:ext cx="5507749" cy="6057551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6"/>
          <p:cNvSpPr txBox="1"/>
          <p:nvPr/>
        </p:nvSpPr>
        <p:spPr>
          <a:xfrm>
            <a:off x="634205" y="3452388"/>
            <a:ext cx="22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900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Bíborlevelű kasvirág (</a:t>
            </a:r>
            <a:r>
              <a:rPr lang="hu-HU" sz="1900" dirty="0" err="1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Echinacea</a:t>
            </a:r>
            <a:r>
              <a:rPr lang="hu-HU" sz="1900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900" dirty="0" err="1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purpurea</a:t>
            </a:r>
            <a:r>
              <a:rPr lang="hu-HU" sz="1900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900" dirty="0">
              <a:solidFill>
                <a:srgbClr val="FF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0" name="Google Shape;170;p6"/>
          <p:cNvCxnSpPr/>
          <p:nvPr/>
        </p:nvCxnSpPr>
        <p:spPr>
          <a:xfrm>
            <a:off x="6047700" y="19775"/>
            <a:ext cx="59400" cy="6867900"/>
          </a:xfrm>
          <a:prstGeom prst="straightConnector1">
            <a:avLst/>
          </a:prstGeom>
          <a:noFill/>
          <a:ln w="2286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1" name="Google Shape;171;p6"/>
          <p:cNvSpPr/>
          <p:nvPr/>
        </p:nvSpPr>
        <p:spPr>
          <a:xfrm>
            <a:off x="10237600" y="602800"/>
            <a:ext cx="810300" cy="54252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668A635F-A684-48CE-BF62-44E7C16401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2820" y="973223"/>
            <a:ext cx="1787336" cy="1906492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296A88D2-E015-445B-A845-36CC2BC8A01B}"/>
              </a:ext>
            </a:extLst>
          </p:cNvPr>
          <p:cNvSpPr txBox="1"/>
          <p:nvPr/>
        </p:nvSpPr>
        <p:spPr>
          <a:xfrm>
            <a:off x="381976" y="3099182"/>
            <a:ext cx="326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err="1">
                <a:solidFill>
                  <a:schemeClr val="accent4">
                    <a:lumMod val="75000"/>
                  </a:schemeClr>
                </a:solidFill>
              </a:rPr>
              <a:t>Kolekalciferol</a:t>
            </a:r>
            <a:r>
              <a:rPr lang="hu-HU" sz="1600" b="1" dirty="0">
                <a:solidFill>
                  <a:schemeClr val="accent4">
                    <a:lumMod val="75000"/>
                  </a:schemeClr>
                </a:solidFill>
              </a:rPr>
              <a:t> = D3 vitamin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AD90159B-C9EA-4EBD-8DF8-DD339BA6E5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252" y="4792891"/>
            <a:ext cx="3043859" cy="1873144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7FF788C7-9910-474F-8CA9-A2B678CB49F9}"/>
              </a:ext>
            </a:extLst>
          </p:cNvPr>
          <p:cNvSpPr txBox="1"/>
          <p:nvPr/>
        </p:nvSpPr>
        <p:spPr>
          <a:xfrm>
            <a:off x="3225297" y="5360131"/>
            <a:ext cx="2276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b="1" dirty="0">
                <a:solidFill>
                  <a:schemeClr val="accent6">
                    <a:lumMod val="75000"/>
                  </a:schemeClr>
                </a:solidFill>
              </a:rPr>
              <a:t>Napi 7-8 óra alvás!</a:t>
            </a:r>
          </a:p>
        </p:txBody>
      </p:sp>
      <p:pic>
        <p:nvPicPr>
          <p:cNvPr id="2" name="08">
            <a:hlinkClick r:id="" action="ppaction://media"/>
            <a:extLst>
              <a:ext uri="{FF2B5EF4-FFF2-40B4-BE49-F238E27FC236}">
                <a16:creationId xmlns:a16="http://schemas.microsoft.com/office/drawing/2014/main" id="{FA3976B7-2F8F-47F3-8A15-3AD4A6F605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4205" y="7399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001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94b67c0cf2_0_17"/>
          <p:cNvSpPr txBox="1"/>
          <p:nvPr/>
        </p:nvSpPr>
        <p:spPr>
          <a:xfrm>
            <a:off x="642950" y="428625"/>
            <a:ext cx="7358100" cy="5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4600">
                <a:latin typeface="Calibri"/>
                <a:ea typeface="Calibri"/>
                <a:cs typeface="Calibri"/>
                <a:sym typeface="Calibri"/>
              </a:rPr>
              <a:t>A cseppfertőzés kivédése</a:t>
            </a:r>
            <a:endParaRPr sz="46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8" name="Google Shape;178;g94b67c0cf2_0_17" title="04_maszk.mp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58675" y="1177725"/>
            <a:ext cx="9846533" cy="553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09">
            <a:hlinkClick r:id="" action="ppaction://media"/>
            <a:extLst>
              <a:ext uri="{FF2B5EF4-FFF2-40B4-BE49-F238E27FC236}">
                <a16:creationId xmlns:a16="http://schemas.microsoft.com/office/drawing/2014/main" id="{F6C259C4-B8D8-485E-BCF4-95B424F127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876" y="18494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90d6aa8d2b_0_13"/>
          <p:cNvSpPr txBox="1">
            <a:spLocks noGrp="1"/>
          </p:cNvSpPr>
          <p:nvPr>
            <p:ph type="title"/>
          </p:nvPr>
        </p:nvSpPr>
        <p:spPr>
          <a:xfrm>
            <a:off x="438150" y="65100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/>
              <a:t>Szájmaszk, gumikesztyű</a:t>
            </a:r>
            <a:endParaRPr/>
          </a:p>
        </p:txBody>
      </p:sp>
      <p:pic>
        <p:nvPicPr>
          <p:cNvPr id="185" name="Google Shape;185;g90d6aa8d2b_0_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31800" y="2927050"/>
            <a:ext cx="3622000" cy="337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g90d6aa8d2b_0_13" descr="Which mask works best? To visualise droplets and aerosols, UNSW researchers used LED lighting system &amp; a high-speed camera, filming people coughing and sneezing in different scenarios — using no mask, 2 different types of cloth masks, and a surgical mask. &#10;&#10;We confirmed that even speaking generates substantial droplets. Coughing and sneezing (in that order) generate even more.&#10;&#10;A three-ply surgical mask was significantly better than a one-layered cloth mask at reducing droplet emissions caused by speaking, coughing and sneezing, followed by a double-layer cloth face covering.&#10;&#10;A single-layer cloth face covering also reduced the droplet spread caused by speaking, coughing and sneezing but was not as good as a two-layered cloth mask or surgical mask.&#10;&#10;We do not know how this translates to infection risk, which will depend on how many asymptomatic or mildly symptomatic infected people are around. However, it shows a single layer is not as good a barrier as a double layer.&#10;&#10;Here's more on what we found: http://unsw.to/masks  &#10;&#10;VIDEO: UNSW/ Thorax&#10;AUTHORS:&#10;- C Raina MacIntyre, Professor of Global Biosecurity, NHMRC Principal Research Fellow, Head, Biosecurity Program, Kirby Institute, UNSW;&#10;- Abrar Ahmad Chughtai, Epidemiologist, UNSW; &#10;- Charitha de Silva, Lecturer, UNSW; &#10;- Con Doolan, Professor, School of Mechanical and Manufacturing Engineering, UNSW; &#10;- Prateek Bahl, PhD Candidate, School of Mechanical and Manufacturing Engineering, UNSW, and;&#10;- Shovon Bhattacharjee, PhD Candidate, The Kirby Institute, UNSW&#10;&#10;For more videos like this subscribe to our channel: http://www.youtube.com/user/unsw?sub_confirmation=1  &#10; &#10;We're the official channel of UNSW Sydney, a brilliantly located university between the coast and the city." title="High speed camera captures how different types of face masks work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96800" y="1547775"/>
            <a:ext cx="4572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g90d6aa8d2b_0_13"/>
          <p:cNvPicPr preferRelativeResize="0"/>
          <p:nvPr/>
        </p:nvPicPr>
        <p:blipFill rotWithShape="1">
          <a:blip r:embed="rId8">
            <a:alphaModFix/>
          </a:blip>
          <a:srcRect t="33426"/>
          <a:stretch/>
        </p:blipFill>
        <p:spPr>
          <a:xfrm>
            <a:off x="1192075" y="4976778"/>
            <a:ext cx="3981451" cy="159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g90d6aa8d2b_0_13"/>
          <p:cNvPicPr preferRelativeResize="0"/>
          <p:nvPr/>
        </p:nvPicPr>
        <p:blipFill rotWithShape="1">
          <a:blip r:embed="rId9">
            <a:alphaModFix/>
          </a:blip>
          <a:srcRect t="20217"/>
          <a:stretch/>
        </p:blipFill>
        <p:spPr>
          <a:xfrm>
            <a:off x="7731800" y="1547775"/>
            <a:ext cx="3622000" cy="137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10">
            <a:hlinkClick r:id="" action="ppaction://media"/>
            <a:extLst>
              <a:ext uri="{FF2B5EF4-FFF2-40B4-BE49-F238E27FC236}">
                <a16:creationId xmlns:a16="http://schemas.microsoft.com/office/drawing/2014/main" id="{66ED0FC2-4406-4964-B07C-1C6F2B8660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198" y="6510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86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90d6aa8d2b_0_1"/>
          <p:cNvSpPr txBox="1">
            <a:spLocks noGrp="1"/>
          </p:cNvSpPr>
          <p:nvPr>
            <p:ph type="title"/>
          </p:nvPr>
        </p:nvSpPr>
        <p:spPr>
          <a:xfrm>
            <a:off x="200925" y="1065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/>
              <a:t>A kézfertőtlenítőkről</a:t>
            </a:r>
            <a:endParaRPr/>
          </a:p>
        </p:txBody>
      </p:sp>
      <p:sp>
        <p:nvSpPr>
          <p:cNvPr id="195" name="Google Shape;195;g90d6aa8d2b_0_1"/>
          <p:cNvSpPr txBox="1">
            <a:spLocks noGrp="1"/>
          </p:cNvSpPr>
          <p:nvPr>
            <p:ph type="body" idx="1"/>
          </p:nvPr>
        </p:nvSpPr>
        <p:spPr>
          <a:xfrm>
            <a:off x="748050" y="1432225"/>
            <a:ext cx="5902500" cy="1374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hu-HU"/>
              <a:t>Hogyan ölik el a kórokozókat?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hu-HU"/>
              <a:t>Milyen kórokozók ellen használhatom?</a:t>
            </a:r>
            <a:endParaRPr/>
          </a:p>
        </p:txBody>
      </p:sp>
      <p:pic>
        <p:nvPicPr>
          <p:cNvPr id="196" name="Google Shape;196;g90d6aa8d2b_0_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8675" y="2806525"/>
            <a:ext cx="8115300" cy="264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g90d6aa8d2b_0_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68025" y="365125"/>
            <a:ext cx="3429250" cy="2160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g90d6aa8d2b_0_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503975" y="4330776"/>
            <a:ext cx="3429249" cy="214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11">
            <a:hlinkClick r:id="" action="ppaction://media"/>
            <a:extLst>
              <a:ext uri="{FF2B5EF4-FFF2-40B4-BE49-F238E27FC236}">
                <a16:creationId xmlns:a16="http://schemas.microsoft.com/office/drawing/2014/main" id="{E284A967-2289-4632-AEEE-9687773034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0925" y="106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9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94b67c0cf2_0_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/>
              <a:t>kézfertőtlenítő</a:t>
            </a:r>
            <a:endParaRPr/>
          </a:p>
        </p:txBody>
      </p:sp>
      <p:pic>
        <p:nvPicPr>
          <p:cNvPr id="205" name="Google Shape;205;g94b67c0cf2_0_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5975" y="1418325"/>
            <a:ext cx="2674307" cy="4862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g94b67c0cf2_0_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5389413" y="1523538"/>
            <a:ext cx="6771199" cy="3724125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g94b67c0cf2_0_25"/>
          <p:cNvSpPr/>
          <p:nvPr/>
        </p:nvSpPr>
        <p:spPr>
          <a:xfrm>
            <a:off x="3894950" y="3506550"/>
            <a:ext cx="679800" cy="269700"/>
          </a:xfrm>
          <a:prstGeom prst="ellipse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90d6aa8d2b_0_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/>
              <a:t>Helyes kézmosás</a:t>
            </a:r>
            <a:endParaRPr/>
          </a:p>
        </p:txBody>
      </p:sp>
      <p:pic>
        <p:nvPicPr>
          <p:cNvPr id="214" name="Google Shape;214;g90d6aa8d2b_0_7" descr="A Semmelweis Egyetem animációs filmsorozatának különkiadásában bemutatjuk a helyes kézmosás lépéseit, hiszen Semmelweis Ignác felfedezése óta tudjuk, hogy ez az egyik legjobb módja a fertőzések megelőzésének. Vigyázzunk egymásra!&#10;&#10;Köszönet a videóért a Kolibri Pictures csapatának és Kautzky Armandnak!" title="Showtime különkiadás - Semmelweis Ignác és a kézmosás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40229" y="1690825"/>
            <a:ext cx="5502029" cy="412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E1AF1E01-D5D9-47C6-9806-E5CC4AD379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952" y="1690825"/>
            <a:ext cx="5502029" cy="3917123"/>
          </a:xfrm>
          <a:prstGeom prst="rect">
            <a:avLst/>
          </a:prstGeom>
        </p:spPr>
      </p:pic>
      <p:pic>
        <p:nvPicPr>
          <p:cNvPr id="2" name="12">
            <a:hlinkClick r:id="" action="ppaction://media"/>
            <a:extLst>
              <a:ext uri="{FF2B5EF4-FFF2-40B4-BE49-F238E27FC236}">
                <a16:creationId xmlns:a16="http://schemas.microsoft.com/office/drawing/2014/main" id="{5AC70A32-A3FE-4A12-801C-1ABC53D016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0837" y="26427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/>
              <a:t>Mi köze a teheneknek a szurikhoz?</a:t>
            </a:r>
            <a:endParaRPr/>
          </a:p>
        </p:txBody>
      </p:sp>
      <p:sp>
        <p:nvSpPr>
          <p:cNvPr id="220" name="Google Shape;220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hu-HU" dirty="0"/>
              <a:t>Edward Jenner</a:t>
            </a:r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endParaRPr lang="hu-HU" dirty="0"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hu-HU" dirty="0"/>
              <a:t>védőoltás = ”mesterséges immunitás”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hu-HU" dirty="0"/>
              <a:t>egyéni és közösségi védekezés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hu-HU" dirty="0"/>
              <a:t>A vakcinák típusai: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hu-HU" dirty="0" err="1"/>
              <a:t>inaktivált</a:t>
            </a:r>
            <a:r>
              <a:rPr lang="hu-HU" dirty="0"/>
              <a:t>: </a:t>
            </a:r>
            <a:r>
              <a:rPr lang="hu-HU" dirty="0" err="1"/>
              <a:t>elölt</a:t>
            </a:r>
            <a:r>
              <a:rPr lang="hu-HU" dirty="0"/>
              <a:t> kórokozó (influenza)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hu-HU" dirty="0"/>
              <a:t>élő, </a:t>
            </a:r>
            <a:r>
              <a:rPr lang="hu-HU" dirty="0" err="1"/>
              <a:t>attenuált</a:t>
            </a:r>
            <a:r>
              <a:rPr lang="hu-HU" dirty="0"/>
              <a:t>: legyengített (MMR)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hu-HU" dirty="0"/>
              <a:t>alegység: immunreakcióért felelős kis részlet (HPV)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hu-HU" dirty="0"/>
              <a:t>ellenszérum: passzív immunizáció (TETIG)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221" name="Google Shape;221;p7"/>
          <p:cNvPicPr preferRelativeResize="0"/>
          <p:nvPr/>
        </p:nvPicPr>
        <p:blipFill rotWithShape="1">
          <a:blip r:embed="rId5">
            <a:alphaModFix/>
          </a:blip>
          <a:srcRect l="4177"/>
          <a:stretch/>
        </p:blipFill>
        <p:spPr>
          <a:xfrm>
            <a:off x="8298250" y="1539825"/>
            <a:ext cx="3219450" cy="205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38950" y="3959725"/>
            <a:ext cx="2378750" cy="237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13">
            <a:hlinkClick r:id="" action="ppaction://media"/>
            <a:extLst>
              <a:ext uri="{FF2B5EF4-FFF2-40B4-BE49-F238E27FC236}">
                <a16:creationId xmlns:a16="http://schemas.microsoft.com/office/drawing/2014/main" id="{B980407E-EF96-46CE-AC75-29E1716EE3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6937" y="12144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9"/>
          <p:cNvSpPr txBox="1">
            <a:spLocks noGrp="1"/>
          </p:cNvSpPr>
          <p:nvPr>
            <p:ph type="title"/>
          </p:nvPr>
        </p:nvSpPr>
        <p:spPr>
          <a:xfrm>
            <a:off x="838200" y="246995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dirty="0"/>
              <a:t>Kérdezz bátran!</a:t>
            </a:r>
            <a:endParaRPr dirty="0"/>
          </a:p>
        </p:txBody>
      </p:sp>
      <p:pic>
        <p:nvPicPr>
          <p:cNvPr id="2" name="14">
            <a:hlinkClick r:id="" action="ppaction://media"/>
            <a:extLst>
              <a:ext uri="{FF2B5EF4-FFF2-40B4-BE49-F238E27FC236}">
                <a16:creationId xmlns:a16="http://schemas.microsoft.com/office/drawing/2014/main" id="{E34FA673-6CB7-49B4-B81F-4E7881626F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8815" y="2820631"/>
            <a:ext cx="487363" cy="487363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2F52EFAA-923C-4ED2-B961-7ACBB4A75285}"/>
              </a:ext>
            </a:extLst>
          </p:cNvPr>
          <p:cNvSpPr txBox="1"/>
          <p:nvPr/>
        </p:nvSpPr>
        <p:spPr>
          <a:xfrm>
            <a:off x="2840934" y="3697356"/>
            <a:ext cx="65101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/>
              <a:t>Vár Téged is a Debreceni Egyetem Gyógyszerésztudományi Kara!</a:t>
            </a:r>
          </a:p>
          <a:p>
            <a:pPr algn="ctr"/>
            <a:r>
              <a:rPr lang="hu-HU" sz="3200" dirty="0"/>
              <a:t>www.pharm.unideb.hu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F0B5C951-C8A2-42D9-B2E1-AEE2CFC05E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2999" y="447984"/>
            <a:ext cx="2286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0"/>
          <p:cNvSpPr txBox="1">
            <a:spLocks noGrp="1"/>
          </p:cNvSpPr>
          <p:nvPr>
            <p:ph type="title"/>
          </p:nvPr>
        </p:nvSpPr>
        <p:spPr>
          <a:xfrm>
            <a:off x="966775" y="52447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/>
              <a:t>Köszönöm a figyelmet!</a:t>
            </a:r>
            <a:endParaRPr/>
          </a:p>
        </p:txBody>
      </p:sp>
      <p:pic>
        <p:nvPicPr>
          <p:cNvPr id="233" name="Google Shape;233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54372" y="1850175"/>
            <a:ext cx="4273402" cy="4331019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10"/>
          <p:cNvSpPr txBox="1"/>
          <p:nvPr/>
        </p:nvSpPr>
        <p:spPr>
          <a:xfrm>
            <a:off x="671525" y="2171700"/>
            <a:ext cx="3299100" cy="10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300">
                <a:latin typeface="Calibri"/>
                <a:ea typeface="Calibri"/>
                <a:cs typeface="Calibri"/>
                <a:sym typeface="Calibri"/>
              </a:rPr>
              <a:t>Köszönet a Zállatorvos közreműködéséért!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15">
            <a:hlinkClick r:id="" action="ppaction://media"/>
            <a:extLst>
              <a:ext uri="{FF2B5EF4-FFF2-40B4-BE49-F238E27FC236}">
                <a16:creationId xmlns:a16="http://schemas.microsoft.com/office/drawing/2014/main" id="{B64F643F-5E48-40C5-857D-9178A4A55F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19484" y="94364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/>
          <p:nvPr/>
        </p:nvSpPr>
        <p:spPr>
          <a:xfrm>
            <a:off x="622190" y="1122259"/>
            <a:ext cx="5967300" cy="28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88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COVID különkiadás</a:t>
            </a:r>
            <a:endParaRPr sz="8000" b="1" dirty="0">
              <a:solidFill>
                <a:srgbClr val="FFFFFF"/>
              </a:solidFill>
            </a:endParaRPr>
          </a:p>
        </p:txBody>
      </p:sp>
      <p:pic>
        <p:nvPicPr>
          <p:cNvPr id="2" name="01">
            <a:hlinkClick r:id="" action="ppaction://media"/>
            <a:extLst>
              <a:ext uri="{FF2B5EF4-FFF2-40B4-BE49-F238E27FC236}">
                <a16:creationId xmlns:a16="http://schemas.microsoft.com/office/drawing/2014/main" id="{74ABED89-97AE-4972-8E33-2FA8C6B3AD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79975" y="34801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/>
              <a:t>Mi történt a világban 2020. tavaszán?</a:t>
            </a:r>
            <a:endParaRPr/>
          </a:p>
        </p:txBody>
      </p:sp>
      <p:sp>
        <p:nvSpPr>
          <p:cNvPr id="98" name="Google Shape;98;p2"/>
          <p:cNvSpPr txBox="1">
            <a:spLocks noGrp="1"/>
          </p:cNvSpPr>
          <p:nvPr>
            <p:ph type="body" idx="1"/>
          </p:nvPr>
        </p:nvSpPr>
        <p:spPr>
          <a:xfrm>
            <a:off x="958800" y="1690700"/>
            <a:ext cx="37605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hu-HU"/>
              <a:t>Összeesküvés?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hu-HU"/>
              <a:t>Politikai húzások?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hu-HU"/>
              <a:t>Gyógyszermaffia?</a:t>
            </a:r>
            <a:endParaRPr/>
          </a:p>
        </p:txBody>
      </p:sp>
      <p:sp>
        <p:nvSpPr>
          <p:cNvPr id="99" name="Google Shape;99;p2"/>
          <p:cNvSpPr txBox="1"/>
          <p:nvPr/>
        </p:nvSpPr>
        <p:spPr>
          <a:xfrm>
            <a:off x="5894773" y="1784412"/>
            <a:ext cx="4687410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hu-HU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Világvége?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hu-HU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természet törvénye?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hu-HU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Büntetés?</a:t>
            </a:r>
            <a:endParaRPr/>
          </a:p>
        </p:txBody>
      </p:sp>
      <p:pic>
        <p:nvPicPr>
          <p:cNvPr id="100" name="Google Shape;10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2575" y="3788875"/>
            <a:ext cx="3552048" cy="199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19300" y="3728713"/>
            <a:ext cx="3414825" cy="211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715775" y="3788875"/>
            <a:ext cx="2903350" cy="205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720328" y="619125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02">
            <a:hlinkClick r:id="" action="ppaction://media"/>
            <a:extLst>
              <a:ext uri="{FF2B5EF4-FFF2-40B4-BE49-F238E27FC236}">
                <a16:creationId xmlns:a16="http://schemas.microsoft.com/office/drawing/2014/main" id="{C359AC74-544B-423D-BF13-C25AF091F0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8547" y="16441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>
            <a:spLocks noGrp="1"/>
          </p:cNvSpPr>
          <p:nvPr>
            <p:ph type="title"/>
          </p:nvPr>
        </p:nvSpPr>
        <p:spPr>
          <a:xfrm>
            <a:off x="551625" y="25717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/>
              <a:t>Mi is a COVID pontosan?</a:t>
            </a:r>
            <a:endParaRPr/>
          </a:p>
        </p:txBody>
      </p:sp>
      <p:pic>
        <p:nvPicPr>
          <p:cNvPr id="109" name="Google Shape;109;p3" title="01_COVID_jarvany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89525" y="1497450"/>
            <a:ext cx="8707531" cy="4897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g94b67c0cf2_0_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6125" y="474150"/>
            <a:ext cx="5542400" cy="3079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6" name="Google Shape;116;g94b67c0cf2_0_9"/>
          <p:cNvCxnSpPr/>
          <p:nvPr/>
        </p:nvCxnSpPr>
        <p:spPr>
          <a:xfrm>
            <a:off x="872125" y="567875"/>
            <a:ext cx="4179900" cy="2381400"/>
          </a:xfrm>
          <a:prstGeom prst="straightConnector1">
            <a:avLst/>
          </a:prstGeom>
          <a:noFill/>
          <a:ln w="2286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7" name="Google Shape;117;g94b67c0cf2_0_9"/>
          <p:cNvCxnSpPr/>
          <p:nvPr/>
        </p:nvCxnSpPr>
        <p:spPr>
          <a:xfrm flipH="1">
            <a:off x="1039475" y="686363"/>
            <a:ext cx="4535700" cy="2262900"/>
          </a:xfrm>
          <a:prstGeom prst="straightConnector1">
            <a:avLst/>
          </a:prstGeom>
          <a:noFill/>
          <a:ln w="2286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8" name="Google Shape;118;g94b67c0cf2_0_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61950" y="1422639"/>
            <a:ext cx="5459751" cy="5006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03">
            <a:hlinkClick r:id="" action="ppaction://media"/>
            <a:extLst>
              <a:ext uri="{FF2B5EF4-FFF2-40B4-BE49-F238E27FC236}">
                <a16:creationId xmlns:a16="http://schemas.microsoft.com/office/drawing/2014/main" id="{303017F6-876C-4F34-8E6A-72C6FEC39F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76193" y="44268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g9539071424_0_6" title="03_virus_2b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11650133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94b67c0cf2_0_2"/>
          <p:cNvSpPr txBox="1">
            <a:spLocks noGrp="1"/>
          </p:cNvSpPr>
          <p:nvPr>
            <p:ph type="title"/>
          </p:nvPr>
        </p:nvSpPr>
        <p:spPr>
          <a:xfrm>
            <a:off x="66675" y="-63500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/>
              <a:t>Video ajánló:</a:t>
            </a:r>
            <a:endParaRPr/>
          </a:p>
        </p:txBody>
      </p:sp>
      <p:pic>
        <p:nvPicPr>
          <p:cNvPr id="131" name="Google Shape;131;g94b67c0cf2_0_2" descr="Vírus? Baktérium? Egyre megy, ha beledöglesz is? (Tipp: Nem.)&#10;&#10;Iratkozz fel:&#10;http://www.youtube.com/user/zallatorvos?sub_confirmation=1&#10;Facebook:&#10;https://www.facebook.com/zallatorvos&#10;Zállatorvos Patreon-oldal (+további információ a Patreonról):&#10;https://www.patreon.com/zallatorvos&#10;&#10;További infó:&#10;&#10;Vírus:&#10;Wikipedia (magyar): https://hu.wikipedia.org/wiki/V%C3%ADrus&#10;Wikipedia (angol): https://en.wikipedia.org/wiki/Virus&#10;&#10;Baktérium:&#10;Wikipedia (magyar): https://hu.wikipedia.org/wiki/Bakt%C3%A9riumok&#10;Wikipedia (angol): https://en.wikipedia.org/wiki/Bacteria&#10;&#10;Antibiotikum&#10;Wikipedia (magyar): https://hu.wikipedia.org/wiki/Antibiotikum&#10;Wikipedia (angol): https://en.wikipedia.org/wiki/Antibiotics&#10;&#10;Antivirális szer:&#10;Wikipedia (angol): https://en.wikipedia.org/wiki/Antiviral_drug&#10;&#10;Védőoltás:&#10;Wikipedia (magyar): https://hu.wikipedia.org/wiki/V%C3%A9d%C5%91olt%C3%A1s&#10;Wikipedia (angol): https://en.wikipedia.org/wiki/Vaccine&#10;&#10;Köszönet dr. Bakonyi Tamásnak a lektorálásért!&#10;______________________________________________________&#10;&#10;Felhasznált nem-saját média:&#10;&#10;Zeneszámok Kevin Macleodtól (incompetech.com) Creative Commons: By Attribution 3.0 licenc alatt:&#10;&quot;Thief in the Night&quot;, &quot;Open Those Bright Eyes&quot;, &quot;Breakdown&quot;&#10;&#10;Egyéb zene és hangeffektusok a freesound.org-ról Creative Commons: Zero licenc alatt:&#10;http://freesound.org/people/zolopher/sounds/44203/&#10;http://freesound.org/people/tc630/sounds/47835/&#10;http://freesound.org/people/qubodup/sounds/50941/&#10;http://freesound.org/people/Woodingp/sounds/116642/&#10;http://freesound.org/people/thefsoundman/sounds/118515/&#10;http://freesound.org/people/kbnevel/sounds/119838/&#10;http://freesound.org/people/elliottmoo/sounds/162759/&#10;http://freesound.org/people/firecamel/sounds/169349/&#10;http://freesound.org/people/ibm5155/sounds/174913/#&#10;http://freesound.org/people/x86cam/sounds/177769/&#10;http://freesound.org/people/soundstack/sounds/179534/&#10;http://freesound.org/people/Kleeb/sounds/180960/&#10;http://freesound.org/people/mmleys/sounds/185996/&#10;http://freesound.org/people/BlenderDiplom/sounds/201094/#&#10;http://freesound.org/people/Willlewis/sounds/244345/&#10;http://freesound.org/people/pepingrillin/sounds/252082/&#10;http://freesound.org/people/cormi/sounds/256914/&#10;http://freesound.org/people/Kodack/sounds/258194/&#10;http://freesound.org/people/Marregheriti/sounds/266105/&#10;http://freesound.org/people/Marregheriti/sounds/266106/&#10;http://freesound.org/people/rodincoil/sounds/271945/&#10;http://freesound.org/people/PaulMorek/sounds/330046/" title="Vírus és baktérium: Mi a különbség, és kit érdekel egyáltalán? - csak egyszerűen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05799" y="890725"/>
            <a:ext cx="7685100" cy="576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04">
            <a:hlinkClick r:id="" action="ppaction://media"/>
            <a:extLst>
              <a:ext uri="{FF2B5EF4-FFF2-40B4-BE49-F238E27FC236}">
                <a16:creationId xmlns:a16="http://schemas.microsoft.com/office/drawing/2014/main" id="{9A01C7E8-CFB6-40AB-8B65-6347AB485B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58007" y="40336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90d6aa8d2b_0_19"/>
          <p:cNvSpPr txBox="1">
            <a:spLocks noGrp="1"/>
          </p:cNvSpPr>
          <p:nvPr>
            <p:ph type="title"/>
          </p:nvPr>
        </p:nvSpPr>
        <p:spPr>
          <a:xfrm>
            <a:off x="838200" y="152400"/>
            <a:ext cx="6029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/>
              <a:t>Honnan tájékozódjak?</a:t>
            </a:r>
            <a:endParaRPr/>
          </a:p>
        </p:txBody>
      </p:sp>
      <p:sp>
        <p:nvSpPr>
          <p:cNvPr id="138" name="Google Shape;138;g90d6aa8d2b_0_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62175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9" name="Google Shape;139;g90d6aa8d2b_0_19"/>
          <p:cNvPicPr preferRelativeResize="0"/>
          <p:nvPr/>
        </p:nvPicPr>
        <p:blipFill rotWithShape="1">
          <a:blip r:embed="rId5">
            <a:alphaModFix/>
          </a:blip>
          <a:srcRect l="18575" r="18543" b="51874"/>
          <a:stretch/>
        </p:blipFill>
        <p:spPr>
          <a:xfrm>
            <a:off x="638175" y="1205575"/>
            <a:ext cx="6079099" cy="3300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g90d6aa8d2b_0_19"/>
          <p:cNvPicPr preferRelativeResize="0"/>
          <p:nvPr/>
        </p:nvPicPr>
        <p:blipFill rotWithShape="1">
          <a:blip r:embed="rId6">
            <a:alphaModFix/>
          </a:blip>
          <a:srcRect l="18156" t="71471" r="51286" b="4752"/>
          <a:stretch/>
        </p:blipFill>
        <p:spPr>
          <a:xfrm>
            <a:off x="0" y="2596025"/>
            <a:ext cx="4919798" cy="21531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1" name="Google Shape;141;g90d6aa8d2b_0_19"/>
          <p:cNvGrpSpPr/>
          <p:nvPr/>
        </p:nvGrpSpPr>
        <p:grpSpPr>
          <a:xfrm>
            <a:off x="7208100" y="152400"/>
            <a:ext cx="4831500" cy="1932600"/>
            <a:chOff x="7208100" y="152400"/>
            <a:chExt cx="4831500" cy="1932600"/>
          </a:xfrm>
        </p:grpSpPr>
        <p:pic>
          <p:nvPicPr>
            <p:cNvPr id="142" name="Google Shape;142;g90d6aa8d2b_0_1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208100" y="152400"/>
              <a:ext cx="4831500" cy="1932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" name="Google Shape;143;g90d6aa8d2b_0_19"/>
            <p:cNvSpPr txBox="1"/>
            <p:nvPr/>
          </p:nvSpPr>
          <p:spPr>
            <a:xfrm>
              <a:off x="8893675" y="1513975"/>
              <a:ext cx="2401200" cy="35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-HU">
                  <a:latin typeface="Calibri"/>
                  <a:ea typeface="Calibri"/>
                  <a:cs typeface="Calibri"/>
                  <a:sym typeface="Calibri"/>
                </a:rPr>
                <a:t>https://www.who.int/</a:t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44" name="Google Shape;144;g90d6aa8d2b_0_19"/>
          <p:cNvPicPr preferRelativeResize="0"/>
          <p:nvPr/>
        </p:nvPicPr>
        <p:blipFill rotWithShape="1">
          <a:blip r:embed="rId8">
            <a:alphaModFix/>
          </a:blip>
          <a:srcRect l="16664" r="13581" b="20942"/>
          <a:stretch/>
        </p:blipFill>
        <p:spPr>
          <a:xfrm>
            <a:off x="4638100" y="2184900"/>
            <a:ext cx="7401502" cy="3507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g90d6aa8d2b_0_19"/>
          <p:cNvPicPr preferRelativeResize="0"/>
          <p:nvPr/>
        </p:nvPicPr>
        <p:blipFill rotWithShape="1">
          <a:blip r:embed="rId9">
            <a:alphaModFix/>
          </a:blip>
          <a:srcRect l="15904" t="5450" r="22092" b="47768"/>
          <a:stretch/>
        </p:blipFill>
        <p:spPr>
          <a:xfrm>
            <a:off x="177875" y="3786200"/>
            <a:ext cx="6354024" cy="2834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05">
            <a:hlinkClick r:id="" action="ppaction://media"/>
            <a:extLst>
              <a:ext uri="{FF2B5EF4-FFF2-40B4-BE49-F238E27FC236}">
                <a16:creationId xmlns:a16="http://schemas.microsoft.com/office/drawing/2014/main" id="{1D0D76A5-A9A6-4C1B-B53E-E17837AF2C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74332" y="48071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17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/>
              <a:t>Mennyire veszélyes a fiatalkorúakra nézve?</a:t>
            </a:r>
            <a:endParaRPr/>
          </a:p>
        </p:txBody>
      </p:sp>
      <p:sp>
        <p:nvSpPr>
          <p:cNvPr id="151" name="Google Shape;151;p4"/>
          <p:cNvSpPr txBox="1">
            <a:spLocks noGrp="1"/>
          </p:cNvSpPr>
          <p:nvPr>
            <p:ph type="body" idx="1"/>
          </p:nvPr>
        </p:nvSpPr>
        <p:spPr>
          <a:xfrm>
            <a:off x="838200" y="158847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hu-HU"/>
              <a:t>-Kevésbé fogékonyak, de ugyanolyan komoly szövődmények lehetnek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hu-HU"/>
              <a:t>- “Tünetmentes terjesztés”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hu-HU"/>
              <a:t>- Vakcinák beadatását érdemes halasztani</a:t>
            </a:r>
            <a:endParaRPr/>
          </a:p>
          <a:p>
            <a:pPr marL="177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hu-HU"/>
              <a:t>- WHO: </a:t>
            </a:r>
            <a:r>
              <a:rPr lang="hu-HU" sz="2300" b="1">
                <a:latin typeface="Arial"/>
                <a:ea typeface="Arial"/>
                <a:cs typeface="Arial"/>
                <a:sym typeface="Arial"/>
              </a:rPr>
              <a:t>Q&amp;A: Adolescents, youth and COVID-19</a:t>
            </a:r>
            <a:endParaRPr sz="2300" b="1">
              <a:latin typeface="Arial"/>
              <a:ea typeface="Arial"/>
              <a:cs typeface="Arial"/>
              <a:sym typeface="Arial"/>
            </a:endParaRPr>
          </a:p>
          <a:p>
            <a:pPr marL="177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52" name="Google Shape;152;p4"/>
          <p:cNvPicPr preferRelativeResize="0"/>
          <p:nvPr/>
        </p:nvPicPr>
        <p:blipFill rotWithShape="1">
          <a:blip r:embed="rId5">
            <a:alphaModFix/>
          </a:blip>
          <a:srcRect t="13111" r="12633" b="6792"/>
          <a:stretch/>
        </p:blipFill>
        <p:spPr>
          <a:xfrm>
            <a:off x="1312325" y="3444875"/>
            <a:ext cx="9038174" cy="3127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06">
            <a:hlinkClick r:id="" action="ppaction://media"/>
            <a:extLst>
              <a:ext uri="{FF2B5EF4-FFF2-40B4-BE49-F238E27FC236}">
                <a16:creationId xmlns:a16="http://schemas.microsoft.com/office/drawing/2014/main" id="{A24043B0-61EB-428D-9285-6B20E160A3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0837" y="43096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259</Words>
  <Application>Microsoft Office PowerPoint</Application>
  <PresentationFormat>Szélesvásznú</PresentationFormat>
  <Paragraphs>71</Paragraphs>
  <Slides>19</Slides>
  <Notes>18</Notes>
  <HiddenSlides>0</HiddenSlides>
  <MMClips>15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2</vt:i4>
      </vt:variant>
      <vt:variant>
        <vt:lpstr>Diacímek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Office-téma</vt:lpstr>
      <vt:lpstr>1_Office-téma</vt:lpstr>
      <vt:lpstr>Gyógyszerszedés a hétköznapokban IV.</vt:lpstr>
      <vt:lpstr>PowerPoint-bemutató</vt:lpstr>
      <vt:lpstr>Mi történt a világban 2020. tavaszán?</vt:lpstr>
      <vt:lpstr>Mi is a COVID pontosan?</vt:lpstr>
      <vt:lpstr>PowerPoint-bemutató</vt:lpstr>
      <vt:lpstr>PowerPoint-bemutató</vt:lpstr>
      <vt:lpstr>Video ajánló:</vt:lpstr>
      <vt:lpstr>Honnan tájékozódjak?</vt:lpstr>
      <vt:lpstr>Mennyire veszélyes a fiatalkorúakra nézve?</vt:lpstr>
      <vt:lpstr>Hogyan védekez(z)ünk?</vt:lpstr>
      <vt:lpstr>Immunerősítés</vt:lpstr>
      <vt:lpstr>PowerPoint-bemutató</vt:lpstr>
      <vt:lpstr>Szájmaszk, gumikesztyű</vt:lpstr>
      <vt:lpstr>A kézfertőtlenítőkről</vt:lpstr>
      <vt:lpstr>kézfertőtlenítő</vt:lpstr>
      <vt:lpstr>Helyes kézmosás</vt:lpstr>
      <vt:lpstr>Mi köze a teheneknek a szurikhoz?</vt:lpstr>
      <vt:lpstr>Kérdezz bátran!</vt:lpstr>
      <vt:lpstr>Köszönöm a figyelmet!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Gyógyszerszedés a hétköznapokban IV.</dc:title>
  <dc:creator>Anna</dc:creator>
  <cp:lastModifiedBy>Szilvi</cp:lastModifiedBy>
  <cp:revision>10</cp:revision>
  <dcterms:created xsi:type="dcterms:W3CDTF">2020-08-02T14:46:59Z</dcterms:created>
  <dcterms:modified xsi:type="dcterms:W3CDTF">2022-01-24T09:03:34Z</dcterms:modified>
</cp:coreProperties>
</file>