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0" r:id="rId31"/>
    <p:sldId id="291" r:id="rId32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FF9933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44" d="100"/>
          <a:sy n="144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Surgeries, non-dental surgeric procedures, current medical treatments, general medical conditions, allergies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Only clinically relevant periapical x-rays are needed. e.g.: final x-ray of root canal filling.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457201" y="227541"/>
            <a:ext cx="3008315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750" cy="4877597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57200" y="1195915"/>
            <a:ext cx="3008316" cy="39092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2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8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2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2" cy="670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27087" y="96572"/>
            <a:ext cx="6626227" cy="48683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050" y="775228"/>
            <a:ext cx="4256088" cy="230716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ier Inhal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27087" y="96572"/>
            <a:ext cx="6626227" cy="48683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050" y="775228"/>
            <a:ext cx="4256088" cy="230716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1" cy="113506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79259"/>
            <a:ext cx="4040188" cy="53313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45026" y="1279259"/>
            <a:ext cx="4041777" cy="533138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1" y="5314474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33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64592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Box 5"/>
          <p:cNvSpPr txBox="1"/>
          <p:nvPr/>
        </p:nvSpPr>
        <p:spPr>
          <a:xfrm>
            <a:off x="109537" y="2143124"/>
            <a:ext cx="8924926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spcBef>
                <a:spcPts val="1900"/>
              </a:spcBef>
              <a:defRPr sz="3200" b="1">
                <a:solidFill>
                  <a:srgbClr val="047284"/>
                </a:solidFill>
              </a:defRPr>
            </a:pPr>
            <a:r>
              <a:t>Case presentation</a:t>
            </a:r>
          </a:p>
        </p:txBody>
      </p:sp>
      <p:sp>
        <p:nvSpPr>
          <p:cNvPr id="156" name="Text Box 8"/>
          <p:cNvSpPr txBox="1"/>
          <p:nvPr/>
        </p:nvSpPr>
        <p:spPr>
          <a:xfrm>
            <a:off x="99217" y="5320822"/>
            <a:ext cx="8945566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600"/>
              </a:spcBef>
              <a:defRPr sz="1100"/>
            </a:lvl1pPr>
          </a:lstStyle>
          <a:p>
            <a:r>
              <a:t>University Of Debrecen - Faculty of Dentistry</a:t>
            </a:r>
          </a:p>
        </p:txBody>
      </p:sp>
      <p:sp>
        <p:nvSpPr>
          <p:cNvPr id="157" name="Text Box 7"/>
          <p:cNvSpPr txBox="1"/>
          <p:nvPr/>
        </p:nvSpPr>
        <p:spPr>
          <a:xfrm>
            <a:off x="99217" y="3898900"/>
            <a:ext cx="8945566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spcBef>
                <a:spcPts val="900"/>
              </a:spcBef>
              <a:defRPr sz="1600"/>
            </a:pPr>
            <a:r>
              <a:t>Name</a:t>
            </a:r>
          </a:p>
        </p:txBody>
      </p:sp>
      <p:sp>
        <p:nvSpPr>
          <p:cNvPr id="158" name="Text Box 7"/>
          <p:cNvSpPr txBox="1"/>
          <p:nvPr/>
        </p:nvSpPr>
        <p:spPr>
          <a:xfrm>
            <a:off x="99217" y="4437119"/>
            <a:ext cx="8945566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spcBef>
                <a:spcPts val="900"/>
              </a:spcBef>
              <a:defRPr sz="1600"/>
            </a:pPr>
            <a:r>
              <a:t>Insurance number (TAJ):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251" y="942877"/>
            <a:ext cx="2747556" cy="382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951" y="942877"/>
            <a:ext cx="2747556" cy="382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651" y="942877"/>
            <a:ext cx="2747556" cy="382924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14"/>
          <p:cNvSpPr txBox="1"/>
          <p:nvPr/>
        </p:nvSpPr>
        <p:spPr>
          <a:xfrm>
            <a:off x="1489185" y="4876800"/>
            <a:ext cx="491687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14</a:t>
            </a:r>
          </a:p>
        </p:txBody>
      </p:sp>
      <p:sp>
        <p:nvSpPr>
          <p:cNvPr id="449" name="14"/>
          <p:cNvSpPr txBox="1"/>
          <p:nvPr/>
        </p:nvSpPr>
        <p:spPr>
          <a:xfrm>
            <a:off x="4326156" y="4876800"/>
            <a:ext cx="491688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14</a:t>
            </a:r>
          </a:p>
        </p:txBody>
      </p:sp>
      <p:sp>
        <p:nvSpPr>
          <p:cNvPr id="450" name="14"/>
          <p:cNvSpPr txBox="1"/>
          <p:nvPr/>
        </p:nvSpPr>
        <p:spPr>
          <a:xfrm>
            <a:off x="7356585" y="4876800"/>
            <a:ext cx="491688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14</a:t>
            </a:r>
          </a:p>
        </p:txBody>
      </p:sp>
      <p:sp>
        <p:nvSpPr>
          <p:cNvPr id="451" name="Title 1"/>
          <p:cNvSpPr txBox="1">
            <a:spLocks noGrp="1"/>
          </p:cNvSpPr>
          <p:nvPr>
            <p:ph type="title"/>
          </p:nvPr>
        </p:nvSpPr>
        <p:spPr>
          <a:xfrm>
            <a:off x="0" y="-114300"/>
            <a:ext cx="9144000" cy="95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Periapical X-ray - upper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G_9557.jpeg" descr="IMG_955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349" y="-46338"/>
            <a:ext cx="9280698" cy="6187132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Title 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972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Photograph - ICP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le 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972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Clinical Examination</a:t>
            </a:r>
          </a:p>
        </p:txBody>
      </p:sp>
      <p:sp>
        <p:nvSpPr>
          <p:cNvPr id="457" name="TextBox 2"/>
          <p:cNvSpPr txBox="1"/>
          <p:nvPr/>
        </p:nvSpPr>
        <p:spPr>
          <a:xfrm>
            <a:off x="281502" y="1185559"/>
            <a:ext cx="8580996" cy="426656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Upper and lower study models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G_9560.jpeg" descr="IMG_956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637" y="0"/>
            <a:ext cx="7374456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Upper Arch"/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9144000" cy="6972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Upper 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G_9561.jpeg" descr="IMG_956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796" y="-1"/>
            <a:ext cx="8396408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Lower arch"/>
          <p:cNvSpPr txBox="1"/>
          <p:nvPr/>
        </p:nvSpPr>
        <p:spPr>
          <a:xfrm>
            <a:off x="3289308" y="5019864"/>
            <a:ext cx="2565384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Lower arch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 2"/>
          <p:cNvSpPr txBox="1"/>
          <p:nvPr/>
        </p:nvSpPr>
        <p:spPr>
          <a:xfrm>
            <a:off x="143445" y="136900"/>
            <a:ext cx="8857110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300"/>
            </a:lvl1pPr>
          </a:lstStyle>
          <a:p>
            <a:r>
              <a:t>Diagnosis</a:t>
            </a:r>
          </a:p>
        </p:txBody>
      </p:sp>
      <p:grpSp>
        <p:nvGrpSpPr>
          <p:cNvPr id="477" name="Text Box 5"/>
          <p:cNvGrpSpPr/>
          <p:nvPr/>
        </p:nvGrpSpPr>
        <p:grpSpPr>
          <a:xfrm>
            <a:off x="418094" y="2437296"/>
            <a:ext cx="2238955" cy="251525"/>
            <a:chOff x="0" y="0"/>
            <a:chExt cx="2238953" cy="251523"/>
          </a:xfrm>
        </p:grpSpPr>
        <p:sp>
          <p:nvSpPr>
            <p:cNvPr id="475" name="Rectangle"/>
            <p:cNvSpPr/>
            <p:nvPr/>
          </p:nvSpPr>
          <p:spPr>
            <a:xfrm>
              <a:off x="0" y="0"/>
              <a:ext cx="2238954" cy="242954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6" name="Chief complaint"/>
            <p:cNvSpPr txBox="1"/>
            <p:nvPr/>
          </p:nvSpPr>
          <p:spPr>
            <a:xfrm>
              <a:off x="0" y="0"/>
              <a:ext cx="2238954" cy="251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384047">
                <a:spcBef>
                  <a:spcPts val="600"/>
                </a:spcBef>
                <a:defRPr sz="1175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Periodontal</a:t>
              </a:r>
            </a:p>
          </p:txBody>
        </p:sp>
      </p:grpSp>
      <p:sp>
        <p:nvSpPr>
          <p:cNvPr id="478" name="Tijdelijke aanduiding voor inhoud 5"/>
          <p:cNvSpPr txBox="1"/>
          <p:nvPr/>
        </p:nvSpPr>
        <p:spPr>
          <a:xfrm>
            <a:off x="411883" y="1413355"/>
            <a:ext cx="8320234" cy="589914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  <p:grpSp>
        <p:nvGrpSpPr>
          <p:cNvPr id="481" name="Text Box 5"/>
          <p:cNvGrpSpPr/>
          <p:nvPr/>
        </p:nvGrpSpPr>
        <p:grpSpPr>
          <a:xfrm>
            <a:off x="416404" y="3577641"/>
            <a:ext cx="2219077" cy="234608"/>
            <a:chOff x="0" y="0"/>
            <a:chExt cx="2219075" cy="234607"/>
          </a:xfrm>
        </p:grpSpPr>
        <p:sp>
          <p:nvSpPr>
            <p:cNvPr id="479" name="Rectangle"/>
            <p:cNvSpPr/>
            <p:nvPr/>
          </p:nvSpPr>
          <p:spPr>
            <a:xfrm>
              <a:off x="-1" y="-1"/>
              <a:ext cx="2219077" cy="22661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0" name="Chief complaint"/>
            <p:cNvSpPr txBox="1"/>
            <p:nvPr/>
          </p:nvSpPr>
          <p:spPr>
            <a:xfrm>
              <a:off x="-1" y="-1"/>
              <a:ext cx="2219077" cy="234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365760">
                <a:spcBef>
                  <a:spcPts val="600"/>
                </a:spcBef>
                <a:defRPr sz="112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Restaurative</a:t>
              </a:r>
            </a:p>
          </p:txBody>
        </p:sp>
      </p:grpSp>
      <p:grpSp>
        <p:nvGrpSpPr>
          <p:cNvPr id="484" name="Text Box 5"/>
          <p:cNvGrpSpPr/>
          <p:nvPr/>
        </p:nvGrpSpPr>
        <p:grpSpPr>
          <a:xfrm>
            <a:off x="406465" y="4742214"/>
            <a:ext cx="2238955" cy="251525"/>
            <a:chOff x="0" y="0"/>
            <a:chExt cx="2238953" cy="251523"/>
          </a:xfrm>
        </p:grpSpPr>
        <p:sp>
          <p:nvSpPr>
            <p:cNvPr id="482" name="Rectangle"/>
            <p:cNvSpPr/>
            <p:nvPr/>
          </p:nvSpPr>
          <p:spPr>
            <a:xfrm>
              <a:off x="-1" y="-1"/>
              <a:ext cx="2238955" cy="24295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3" name="Chief complaint"/>
            <p:cNvSpPr txBox="1"/>
            <p:nvPr/>
          </p:nvSpPr>
          <p:spPr>
            <a:xfrm>
              <a:off x="-1" y="-1"/>
              <a:ext cx="2238955" cy="251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384047">
                <a:spcBef>
                  <a:spcPts val="600"/>
                </a:spcBef>
                <a:defRPr sz="1175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Prosthetic</a:t>
              </a:r>
            </a:p>
          </p:txBody>
        </p:sp>
      </p:grpSp>
      <p:grpSp>
        <p:nvGrpSpPr>
          <p:cNvPr id="487" name="Text Box 5"/>
          <p:cNvGrpSpPr/>
          <p:nvPr/>
        </p:nvGrpSpPr>
        <p:grpSpPr>
          <a:xfrm>
            <a:off x="414520" y="1162887"/>
            <a:ext cx="2238955" cy="251525"/>
            <a:chOff x="0" y="0"/>
            <a:chExt cx="2238953" cy="251523"/>
          </a:xfrm>
        </p:grpSpPr>
        <p:sp>
          <p:nvSpPr>
            <p:cNvPr id="485" name="Rectangle"/>
            <p:cNvSpPr/>
            <p:nvPr/>
          </p:nvSpPr>
          <p:spPr>
            <a:xfrm>
              <a:off x="-1" y="0"/>
              <a:ext cx="2238955" cy="242954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6" name="Chief complaint"/>
            <p:cNvSpPr txBox="1"/>
            <p:nvPr/>
          </p:nvSpPr>
          <p:spPr>
            <a:xfrm>
              <a:off x="-1" y="0"/>
              <a:ext cx="2238955" cy="251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384047">
                <a:spcBef>
                  <a:spcPts val="600"/>
                </a:spcBef>
                <a:defRPr sz="1175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Surgical</a:t>
              </a:r>
            </a:p>
          </p:txBody>
        </p:sp>
      </p:grpSp>
      <p:sp>
        <p:nvSpPr>
          <p:cNvPr id="488" name="Tijdelijke aanduiding voor inhoud 5"/>
          <p:cNvSpPr txBox="1"/>
          <p:nvPr/>
        </p:nvSpPr>
        <p:spPr>
          <a:xfrm>
            <a:off x="411883" y="4983424"/>
            <a:ext cx="8320234" cy="589914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  <p:sp>
        <p:nvSpPr>
          <p:cNvPr id="489" name="Tijdelijke aanduiding voor inhoud 5"/>
          <p:cNvSpPr txBox="1"/>
          <p:nvPr/>
        </p:nvSpPr>
        <p:spPr>
          <a:xfrm>
            <a:off x="411883" y="3810064"/>
            <a:ext cx="8320234" cy="589914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  <p:sp>
        <p:nvSpPr>
          <p:cNvPr id="490" name="Tijdelijke aanduiding voor inhoud 5"/>
          <p:cNvSpPr txBox="1"/>
          <p:nvPr/>
        </p:nvSpPr>
        <p:spPr>
          <a:xfrm>
            <a:off x="411883" y="2683028"/>
            <a:ext cx="8320234" cy="589914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Rectangle 2"/>
          <p:cNvSpPr txBox="1"/>
          <p:nvPr/>
        </p:nvSpPr>
        <p:spPr>
          <a:xfrm>
            <a:off x="143445" y="54349"/>
            <a:ext cx="8857110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400"/>
            </a:lvl1pPr>
          </a:lstStyle>
          <a:p>
            <a:r>
              <a:t>Treatment plan</a:t>
            </a:r>
          </a:p>
        </p:txBody>
      </p:sp>
      <p:sp>
        <p:nvSpPr>
          <p:cNvPr id="493" name="Tijdelijke aanduiding voor inhoud 5"/>
          <p:cNvSpPr txBox="1"/>
          <p:nvPr/>
        </p:nvSpPr>
        <p:spPr>
          <a:xfrm>
            <a:off x="283268" y="1472792"/>
            <a:ext cx="4041778" cy="1759698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 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496" name="Text Box 5"/>
          <p:cNvGrpSpPr/>
          <p:nvPr/>
        </p:nvGrpSpPr>
        <p:grpSpPr>
          <a:xfrm>
            <a:off x="278506" y="903554"/>
            <a:ext cx="4051302" cy="479813"/>
            <a:chOff x="0" y="0"/>
            <a:chExt cx="4051301" cy="479812"/>
          </a:xfrm>
        </p:grpSpPr>
        <p:sp>
          <p:nvSpPr>
            <p:cNvPr id="494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5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Treatment plan</a:t>
              </a:r>
            </a:p>
          </p:txBody>
        </p:sp>
      </p:grpSp>
      <p:sp>
        <p:nvSpPr>
          <p:cNvPr id="497" name="Tijdelijke aanduiding voor inhoud 5"/>
          <p:cNvSpPr txBox="1"/>
          <p:nvPr/>
        </p:nvSpPr>
        <p:spPr>
          <a:xfrm>
            <a:off x="4639368" y="1472792"/>
            <a:ext cx="4041777" cy="1759698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 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500" name="Text Box 5"/>
          <p:cNvGrpSpPr/>
          <p:nvPr/>
        </p:nvGrpSpPr>
        <p:grpSpPr>
          <a:xfrm>
            <a:off x="4634606" y="903554"/>
            <a:ext cx="4051302" cy="479813"/>
            <a:chOff x="0" y="0"/>
            <a:chExt cx="4051301" cy="479812"/>
          </a:xfrm>
        </p:grpSpPr>
        <p:sp>
          <p:nvSpPr>
            <p:cNvPr id="498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9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Prognosis</a:t>
              </a:r>
            </a:p>
          </p:txBody>
        </p:sp>
      </p:grpSp>
      <p:sp>
        <p:nvSpPr>
          <p:cNvPr id="501" name="Tijdelijke aanduiding voor inhoud 5"/>
          <p:cNvSpPr txBox="1"/>
          <p:nvPr/>
        </p:nvSpPr>
        <p:spPr>
          <a:xfrm>
            <a:off x="283268" y="3891154"/>
            <a:ext cx="4041778" cy="1759698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 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504" name="Text Box 5"/>
          <p:cNvGrpSpPr/>
          <p:nvPr/>
        </p:nvGrpSpPr>
        <p:grpSpPr>
          <a:xfrm>
            <a:off x="278506" y="3321916"/>
            <a:ext cx="4051302" cy="479813"/>
            <a:chOff x="0" y="0"/>
            <a:chExt cx="4051301" cy="479812"/>
          </a:xfrm>
        </p:grpSpPr>
        <p:sp>
          <p:nvSpPr>
            <p:cNvPr id="502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3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Alternatives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hotographs of working steps"/>
          <p:cNvSpPr txBox="1"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  <a:prstGeom prst="rect">
            <a:avLst/>
          </a:prstGeom>
        </p:spPr>
        <p:txBody>
          <a:bodyPr/>
          <a:lstStyle>
            <a:lvl1pPr defTabSz="886968">
              <a:defRPr sz="4268"/>
            </a:lvl1pPr>
          </a:lstStyle>
          <a:p>
            <a:r>
              <a:t>Photographs of working steps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amera set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Camera settings</a:t>
            </a:r>
          </a:p>
        </p:txBody>
      </p:sp>
      <p:sp>
        <p:nvSpPr>
          <p:cNvPr id="509" name="M mode. (NOT macro!)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138716" cy="3771637"/>
          </a:xfrm>
          <a:prstGeom prst="rect">
            <a:avLst/>
          </a:prstGeom>
        </p:spPr>
        <p:txBody>
          <a:bodyPr/>
          <a:lstStyle/>
          <a:p>
            <a:r>
              <a:t>M mode. (</a:t>
            </a:r>
            <a:r>
              <a:rPr b="1" u="sng"/>
              <a:t>NOT</a:t>
            </a:r>
            <a:r>
              <a:t> macro!)</a:t>
            </a:r>
          </a:p>
          <a:p>
            <a:r>
              <a:t>f: 22</a:t>
            </a:r>
          </a:p>
          <a:p>
            <a:r>
              <a:t>shutter speed: 125</a:t>
            </a:r>
          </a:p>
          <a:p>
            <a:r>
              <a:t>iso: 200</a:t>
            </a:r>
          </a:p>
          <a:p>
            <a:r>
              <a:t>White ballance: flash</a:t>
            </a:r>
          </a:p>
          <a:p>
            <a:r>
              <a:t>flash: TTL</a:t>
            </a:r>
          </a:p>
          <a:p>
            <a:r>
              <a:t>Focus: auto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List of photographs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70431"/>
          </a:xfrm>
          <a:prstGeom prst="rect">
            <a:avLst/>
          </a:prstGeom>
        </p:spPr>
        <p:txBody>
          <a:bodyPr/>
          <a:lstStyle>
            <a:lvl1pPr defTabSz="649223">
              <a:defRPr sz="3124"/>
            </a:lvl1pPr>
          </a:lstStyle>
          <a:p>
            <a:r>
              <a:t>List of photographs</a:t>
            </a:r>
          </a:p>
        </p:txBody>
      </p:sp>
      <p:sp>
        <p:nvSpPr>
          <p:cNvPr id="512" name="Prepared teeth.…"/>
          <p:cNvSpPr txBox="1">
            <a:spLocks noGrp="1"/>
          </p:cNvSpPr>
          <p:nvPr>
            <p:ph type="body" sz="half" idx="1"/>
          </p:nvPr>
        </p:nvSpPr>
        <p:spPr>
          <a:xfrm>
            <a:off x="457200" y="1333500"/>
            <a:ext cx="3424898" cy="3902924"/>
          </a:xfrm>
          <a:prstGeom prst="rect">
            <a:avLst/>
          </a:prstGeom>
        </p:spPr>
        <p:txBody>
          <a:bodyPr/>
          <a:lstStyle/>
          <a:p>
            <a:pPr marL="212597" indent="-212597" defTabSz="566927">
              <a:spcBef>
                <a:spcPts val="300"/>
              </a:spcBef>
              <a:defRPr sz="1736"/>
            </a:pPr>
            <a:r>
              <a:t>Prepared teeth.</a:t>
            </a:r>
          </a:p>
          <a:p>
            <a:pPr marL="212597" indent="-212597" defTabSz="566927">
              <a:spcBef>
                <a:spcPts val="300"/>
              </a:spcBef>
              <a:defRPr sz="1736"/>
            </a:pPr>
            <a:r>
              <a:t>Bite registration or occlusal rim after registration.</a:t>
            </a:r>
          </a:p>
          <a:p>
            <a:pPr marL="212597" indent="-212597" defTabSz="566927">
              <a:spcBef>
                <a:spcPts val="300"/>
              </a:spcBef>
              <a:defRPr sz="1736"/>
            </a:pPr>
            <a:r>
              <a:t>Impression</a:t>
            </a:r>
          </a:p>
          <a:p>
            <a:pPr marL="779526" lvl="2" indent="-212597" defTabSz="566927">
              <a:spcBef>
                <a:spcPts val="300"/>
              </a:spcBef>
              <a:defRPr sz="1736"/>
            </a:pPr>
            <a:r>
              <a:t>Entire impression</a:t>
            </a:r>
          </a:p>
          <a:p>
            <a:pPr marL="779526" lvl="2" indent="-212597" defTabSz="566927">
              <a:spcBef>
                <a:spcPts val="300"/>
              </a:spcBef>
              <a:defRPr sz="1736"/>
            </a:pPr>
            <a:r>
              <a:t>Close-up of the prepared teeth.</a:t>
            </a:r>
          </a:p>
          <a:p>
            <a:pPr marL="212597" indent="-212597" defTabSz="566927">
              <a:spcBef>
                <a:spcPts val="300"/>
              </a:spcBef>
              <a:defRPr sz="1736"/>
            </a:pPr>
            <a:r>
              <a:t>Restoration on the model( frame, bisquit try-in, final)</a:t>
            </a:r>
          </a:p>
          <a:p>
            <a:pPr marL="212597" indent="-212597" defTabSz="566927">
              <a:spcBef>
                <a:spcPts val="300"/>
              </a:spcBef>
              <a:defRPr sz="1736"/>
            </a:pPr>
            <a:r>
              <a:t>Restoration intraorally( frame, bisquit try-in, final)</a:t>
            </a:r>
          </a:p>
        </p:txBody>
      </p:sp>
      <p:sp>
        <p:nvSpPr>
          <p:cNvPr id="513" name="All images of the fixed restoration. (see left)…"/>
          <p:cNvSpPr txBox="1"/>
          <p:nvPr/>
        </p:nvSpPr>
        <p:spPr>
          <a:xfrm>
            <a:off x="4892882" y="1333500"/>
            <a:ext cx="3424899" cy="229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1177" indent="-281177" algn="l" defTabSz="749808">
              <a:spcBef>
                <a:spcPts val="400"/>
              </a:spcBef>
              <a:buSzPct val="100000"/>
              <a:buFont typeface="Arial"/>
              <a:buChar char="•"/>
              <a:defRPr sz="1230">
                <a:solidFill>
                  <a:srgbClr val="000000"/>
                </a:solidFill>
              </a:defRPr>
            </a:pPr>
            <a:r>
              <a:t>All images of the fixed restoration. (see left)</a:t>
            </a:r>
          </a:p>
          <a:p>
            <a:pPr marL="281177" indent="-281177" algn="l" defTabSz="749808">
              <a:spcBef>
                <a:spcPts val="400"/>
              </a:spcBef>
              <a:buSzPct val="100000"/>
              <a:buFont typeface="Arial"/>
              <a:buChar char="•"/>
              <a:defRPr sz="1230">
                <a:solidFill>
                  <a:srgbClr val="000000"/>
                </a:solidFill>
              </a:defRPr>
            </a:pPr>
            <a:r>
              <a:t>Study casts in an articulator (after inserted with occlusal rim)</a:t>
            </a:r>
          </a:p>
          <a:p>
            <a:pPr marL="281177" indent="-281177" algn="l" defTabSz="749808">
              <a:spcBef>
                <a:spcPts val="400"/>
              </a:spcBef>
              <a:buSzPct val="100000"/>
              <a:buFont typeface="Arial"/>
              <a:buChar char="•"/>
              <a:defRPr sz="1230">
                <a:solidFill>
                  <a:srgbClr val="000000"/>
                </a:solidFill>
              </a:defRPr>
            </a:pPr>
            <a:r>
              <a:t>Final impressions</a:t>
            </a:r>
          </a:p>
          <a:p>
            <a:pPr marL="281177" indent="-281177" algn="l" defTabSz="749808">
              <a:spcBef>
                <a:spcPts val="400"/>
              </a:spcBef>
              <a:buSzPct val="100000"/>
              <a:buFont typeface="Arial"/>
              <a:buChar char="•"/>
              <a:defRPr sz="1230">
                <a:solidFill>
                  <a:srgbClr val="000000"/>
                </a:solidFill>
              </a:defRPr>
            </a:pPr>
            <a:r>
              <a:t>Framework (RPD) (on model, intraoral</a:t>
            </a:r>
          </a:p>
          <a:p>
            <a:pPr marL="281177" indent="-281177" algn="l" defTabSz="749808">
              <a:spcBef>
                <a:spcPts val="400"/>
              </a:spcBef>
              <a:buSzPct val="100000"/>
              <a:buFont typeface="Arial"/>
              <a:buChar char="•"/>
              <a:defRPr sz="1230">
                <a:solidFill>
                  <a:srgbClr val="000000"/>
                </a:solidFill>
              </a:defRPr>
            </a:pPr>
            <a:r>
              <a:t>Framework (RPD) (on model, intraoral) </a:t>
            </a:r>
          </a:p>
          <a:p>
            <a:pPr marL="281177" indent="-281177" algn="l" defTabSz="749808">
              <a:spcBef>
                <a:spcPts val="400"/>
              </a:spcBef>
              <a:buSzPct val="100000"/>
              <a:buFont typeface="Arial"/>
              <a:buChar char="•"/>
              <a:defRPr sz="1230">
                <a:solidFill>
                  <a:srgbClr val="000000"/>
                </a:solidFill>
              </a:defRPr>
            </a:pPr>
            <a:r>
              <a:t>Delivered prosthesis</a:t>
            </a:r>
          </a:p>
        </p:txBody>
      </p:sp>
      <p:grpSp>
        <p:nvGrpSpPr>
          <p:cNvPr id="516" name="Text Box 5"/>
          <p:cNvGrpSpPr/>
          <p:nvPr/>
        </p:nvGrpSpPr>
        <p:grpSpPr>
          <a:xfrm>
            <a:off x="389942" y="903554"/>
            <a:ext cx="3559414" cy="325423"/>
            <a:chOff x="0" y="0"/>
            <a:chExt cx="3559413" cy="325422"/>
          </a:xfrm>
        </p:grpSpPr>
        <p:sp>
          <p:nvSpPr>
            <p:cNvPr id="514" name="Rectangle"/>
            <p:cNvSpPr/>
            <p:nvPr/>
          </p:nvSpPr>
          <p:spPr>
            <a:xfrm>
              <a:off x="0" y="-1"/>
              <a:ext cx="3559414" cy="314336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5" name="Chief complaint"/>
            <p:cNvSpPr txBox="1"/>
            <p:nvPr/>
          </p:nvSpPr>
          <p:spPr>
            <a:xfrm>
              <a:off x="0" y="-1"/>
              <a:ext cx="3559414" cy="325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530351">
                <a:spcBef>
                  <a:spcPts val="900"/>
                </a:spcBef>
                <a:defRPr sz="1624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Crown-bridge-post-inlay</a:t>
              </a:r>
            </a:p>
          </p:txBody>
        </p:sp>
      </p:grpSp>
      <p:grpSp>
        <p:nvGrpSpPr>
          <p:cNvPr id="519" name="Text Box 5"/>
          <p:cNvGrpSpPr/>
          <p:nvPr/>
        </p:nvGrpSpPr>
        <p:grpSpPr>
          <a:xfrm>
            <a:off x="4825624" y="903554"/>
            <a:ext cx="3559415" cy="325423"/>
            <a:chOff x="0" y="0"/>
            <a:chExt cx="3559413" cy="325422"/>
          </a:xfrm>
        </p:grpSpPr>
        <p:sp>
          <p:nvSpPr>
            <p:cNvPr id="517" name="Rectangle"/>
            <p:cNvSpPr/>
            <p:nvPr/>
          </p:nvSpPr>
          <p:spPr>
            <a:xfrm>
              <a:off x="0" y="-1"/>
              <a:ext cx="3559414" cy="314336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8" name="Chief complaint"/>
            <p:cNvSpPr txBox="1"/>
            <p:nvPr/>
          </p:nvSpPr>
          <p:spPr>
            <a:xfrm>
              <a:off x="0" y="-1"/>
              <a:ext cx="3559414" cy="325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defTabSz="530351">
                <a:spcBef>
                  <a:spcPts val="900"/>
                </a:spcBef>
                <a:defRPr sz="1624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Removable + fixed 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hotograps (dia)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70431"/>
          </a:xfrm>
          <a:prstGeom prst="rect">
            <a:avLst/>
          </a:prstGeom>
        </p:spPr>
        <p:txBody>
          <a:bodyPr/>
          <a:lstStyle>
            <a:lvl1pPr defTabSz="649223">
              <a:defRPr sz="3124"/>
            </a:lvl1pPr>
          </a:lstStyle>
          <a:p>
            <a:r>
              <a:t>Photograps (dia)</a:t>
            </a:r>
          </a:p>
        </p:txBody>
      </p:sp>
      <p:sp>
        <p:nvSpPr>
          <p:cNvPr id="161" name="Professional pictures are not needed, but all photos must be sharp and have all the relevant information of the step.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451200" cy="4160674"/>
          </a:xfrm>
          <a:prstGeom prst="rect">
            <a:avLst/>
          </a:prstGeom>
        </p:spPr>
        <p:txBody>
          <a:bodyPr/>
          <a:lstStyle/>
          <a:p>
            <a:r>
              <a:t>Professional pictures are not needed, but all photos must be sharp and have all the relevant information of the step.</a:t>
            </a:r>
          </a:p>
          <a:p>
            <a:r>
              <a:t>One photo/slide which fills the entire slide.</a:t>
            </a:r>
          </a:p>
          <a:p>
            <a:r>
              <a:t>Irrelevant areas of the image must be cropped.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xamples"/>
          <p:cNvSpPr txBox="1"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OT_0857.jpeg" descr="POT_085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8237" y="-1546285"/>
            <a:ext cx="10936274" cy="7290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POT_0853.jpeg" descr="POT_08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1306"/>
            <a:ext cx="9144001" cy="357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OT_5778.jpeg" descr="POT_5778.jpeg"/>
          <p:cNvPicPr>
            <a:picLocks noChangeAspect="1"/>
          </p:cNvPicPr>
          <p:nvPr/>
        </p:nvPicPr>
        <p:blipFill>
          <a:blip r:embed="rId2">
            <a:extLst/>
          </a:blip>
          <a:srcRect b="19451"/>
          <a:stretch>
            <a:fillRect/>
          </a:stretch>
        </p:blipFill>
        <p:spPr>
          <a:xfrm>
            <a:off x="89" y="16607"/>
            <a:ext cx="9143942" cy="2598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11" extrusionOk="0">
                <a:moveTo>
                  <a:pt x="0" y="0"/>
                </a:moveTo>
                <a:lnTo>
                  <a:pt x="0" y="7428"/>
                </a:lnTo>
                <a:cubicBezTo>
                  <a:pt x="0" y="15726"/>
                  <a:pt x="-15" y="15378"/>
                  <a:pt x="267" y="13575"/>
                </a:cubicBezTo>
                <a:cubicBezTo>
                  <a:pt x="434" y="12513"/>
                  <a:pt x="495" y="12304"/>
                  <a:pt x="637" y="12310"/>
                </a:cubicBezTo>
                <a:cubicBezTo>
                  <a:pt x="782" y="12317"/>
                  <a:pt x="1174" y="12809"/>
                  <a:pt x="1209" y="13030"/>
                </a:cubicBezTo>
                <a:cubicBezTo>
                  <a:pt x="1225" y="13131"/>
                  <a:pt x="1294" y="13904"/>
                  <a:pt x="1362" y="14748"/>
                </a:cubicBezTo>
                <a:cubicBezTo>
                  <a:pt x="1526" y="16765"/>
                  <a:pt x="1604" y="17283"/>
                  <a:pt x="1785" y="17547"/>
                </a:cubicBezTo>
                <a:cubicBezTo>
                  <a:pt x="2075" y="17971"/>
                  <a:pt x="2347" y="17799"/>
                  <a:pt x="2654" y="16995"/>
                </a:cubicBezTo>
                <a:cubicBezTo>
                  <a:pt x="3223" y="15508"/>
                  <a:pt x="3617" y="13843"/>
                  <a:pt x="3718" y="12514"/>
                </a:cubicBezTo>
                <a:cubicBezTo>
                  <a:pt x="3747" y="12129"/>
                  <a:pt x="3786" y="11747"/>
                  <a:pt x="3804" y="11663"/>
                </a:cubicBezTo>
                <a:cubicBezTo>
                  <a:pt x="3851" y="11447"/>
                  <a:pt x="4299" y="10992"/>
                  <a:pt x="4371" y="11088"/>
                </a:cubicBezTo>
                <a:cubicBezTo>
                  <a:pt x="4422" y="11156"/>
                  <a:pt x="4426" y="11671"/>
                  <a:pt x="4407" y="14807"/>
                </a:cubicBezTo>
                <a:cubicBezTo>
                  <a:pt x="4375" y="19996"/>
                  <a:pt x="4386" y="20059"/>
                  <a:pt x="5269" y="20221"/>
                </a:cubicBezTo>
                <a:cubicBezTo>
                  <a:pt x="5849" y="20327"/>
                  <a:pt x="6016" y="20189"/>
                  <a:pt x="6209" y="19443"/>
                </a:cubicBezTo>
                <a:cubicBezTo>
                  <a:pt x="6406" y="18680"/>
                  <a:pt x="6533" y="17213"/>
                  <a:pt x="6725" y="13493"/>
                </a:cubicBezTo>
                <a:cubicBezTo>
                  <a:pt x="6772" y="12571"/>
                  <a:pt x="6782" y="12511"/>
                  <a:pt x="6889" y="12468"/>
                </a:cubicBezTo>
                <a:cubicBezTo>
                  <a:pt x="6961" y="12439"/>
                  <a:pt x="7056" y="12549"/>
                  <a:pt x="7149" y="12773"/>
                </a:cubicBezTo>
                <a:cubicBezTo>
                  <a:pt x="7310" y="13160"/>
                  <a:pt x="7578" y="13409"/>
                  <a:pt x="7795" y="13375"/>
                </a:cubicBezTo>
                <a:lnTo>
                  <a:pt x="7934" y="13352"/>
                </a:lnTo>
                <a:lnTo>
                  <a:pt x="7980" y="14751"/>
                </a:lnTo>
                <a:cubicBezTo>
                  <a:pt x="8005" y="15520"/>
                  <a:pt x="8047" y="16804"/>
                  <a:pt x="8073" y="17603"/>
                </a:cubicBezTo>
                <a:cubicBezTo>
                  <a:pt x="8149" y="19935"/>
                  <a:pt x="8322" y="21100"/>
                  <a:pt x="8628" y="21335"/>
                </a:cubicBezTo>
                <a:cubicBezTo>
                  <a:pt x="8686" y="21380"/>
                  <a:pt x="8752" y="21442"/>
                  <a:pt x="8774" y="21473"/>
                </a:cubicBezTo>
                <a:cubicBezTo>
                  <a:pt x="8863" y="21600"/>
                  <a:pt x="9629" y="21381"/>
                  <a:pt x="9833" y="21171"/>
                </a:cubicBezTo>
                <a:cubicBezTo>
                  <a:pt x="10270" y="20721"/>
                  <a:pt x="10329" y="20262"/>
                  <a:pt x="10395" y="16778"/>
                </a:cubicBezTo>
                <a:cubicBezTo>
                  <a:pt x="10423" y="15355"/>
                  <a:pt x="10460" y="14047"/>
                  <a:pt x="10479" y="13871"/>
                </a:cubicBezTo>
                <a:lnTo>
                  <a:pt x="10513" y="13552"/>
                </a:lnTo>
                <a:lnTo>
                  <a:pt x="10744" y="14101"/>
                </a:lnTo>
                <a:cubicBezTo>
                  <a:pt x="11057" y="14843"/>
                  <a:pt x="11264" y="15055"/>
                  <a:pt x="11470" y="14840"/>
                </a:cubicBezTo>
                <a:cubicBezTo>
                  <a:pt x="11639" y="14663"/>
                  <a:pt x="11860" y="13880"/>
                  <a:pt x="11970" y="13066"/>
                </a:cubicBezTo>
                <a:cubicBezTo>
                  <a:pt x="12005" y="12808"/>
                  <a:pt x="12049" y="12564"/>
                  <a:pt x="12068" y="12524"/>
                </a:cubicBezTo>
                <a:cubicBezTo>
                  <a:pt x="12145" y="12356"/>
                  <a:pt x="12223" y="12985"/>
                  <a:pt x="12248" y="13982"/>
                </a:cubicBezTo>
                <a:cubicBezTo>
                  <a:pt x="12288" y="15610"/>
                  <a:pt x="12431" y="18424"/>
                  <a:pt x="12527" y="19495"/>
                </a:cubicBezTo>
                <a:cubicBezTo>
                  <a:pt x="12606" y="20380"/>
                  <a:pt x="12628" y="20493"/>
                  <a:pt x="12785" y="20783"/>
                </a:cubicBezTo>
                <a:cubicBezTo>
                  <a:pt x="12947" y="21083"/>
                  <a:pt x="12988" y="21093"/>
                  <a:pt x="13504" y="21016"/>
                </a:cubicBezTo>
                <a:cubicBezTo>
                  <a:pt x="13805" y="20971"/>
                  <a:pt x="14107" y="20856"/>
                  <a:pt x="14177" y="20757"/>
                </a:cubicBezTo>
                <a:cubicBezTo>
                  <a:pt x="14429" y="20400"/>
                  <a:pt x="14462" y="19849"/>
                  <a:pt x="14504" y="15241"/>
                </a:cubicBezTo>
                <a:lnTo>
                  <a:pt x="14530" y="12373"/>
                </a:lnTo>
                <a:lnTo>
                  <a:pt x="14896" y="12304"/>
                </a:lnTo>
                <a:cubicBezTo>
                  <a:pt x="15231" y="12239"/>
                  <a:pt x="15271" y="12203"/>
                  <a:pt x="15364" y="11850"/>
                </a:cubicBezTo>
                <a:cubicBezTo>
                  <a:pt x="15583" y="11022"/>
                  <a:pt x="15693" y="11412"/>
                  <a:pt x="15810" y="13437"/>
                </a:cubicBezTo>
                <a:cubicBezTo>
                  <a:pt x="15930" y="15498"/>
                  <a:pt x="16168" y="18076"/>
                  <a:pt x="16281" y="18532"/>
                </a:cubicBezTo>
                <a:cubicBezTo>
                  <a:pt x="16348" y="18805"/>
                  <a:pt x="16427" y="18918"/>
                  <a:pt x="16619" y="19012"/>
                </a:cubicBezTo>
                <a:cubicBezTo>
                  <a:pt x="17242" y="19318"/>
                  <a:pt x="17465" y="18428"/>
                  <a:pt x="17499" y="15484"/>
                </a:cubicBezTo>
                <a:cubicBezTo>
                  <a:pt x="17510" y="14577"/>
                  <a:pt x="17537" y="13798"/>
                  <a:pt x="17558" y="13752"/>
                </a:cubicBezTo>
                <a:cubicBezTo>
                  <a:pt x="17579" y="13707"/>
                  <a:pt x="17673" y="13935"/>
                  <a:pt x="17768" y="14262"/>
                </a:cubicBezTo>
                <a:cubicBezTo>
                  <a:pt x="17921" y="14787"/>
                  <a:pt x="17945" y="14951"/>
                  <a:pt x="17969" y="15681"/>
                </a:cubicBezTo>
                <a:cubicBezTo>
                  <a:pt x="17987" y="16235"/>
                  <a:pt x="18018" y="16543"/>
                  <a:pt x="18062" y="16627"/>
                </a:cubicBezTo>
                <a:cubicBezTo>
                  <a:pt x="18099" y="16696"/>
                  <a:pt x="18282" y="16794"/>
                  <a:pt x="18468" y="16844"/>
                </a:cubicBezTo>
                <a:cubicBezTo>
                  <a:pt x="18807" y="16935"/>
                  <a:pt x="19133" y="17131"/>
                  <a:pt x="19289" y="17337"/>
                </a:cubicBezTo>
                <a:cubicBezTo>
                  <a:pt x="19335" y="17398"/>
                  <a:pt x="19496" y="18181"/>
                  <a:pt x="19660" y="19137"/>
                </a:cubicBezTo>
                <a:cubicBezTo>
                  <a:pt x="19819" y="20067"/>
                  <a:pt x="19983" y="20892"/>
                  <a:pt x="20025" y="20970"/>
                </a:cubicBezTo>
                <a:cubicBezTo>
                  <a:pt x="20067" y="21048"/>
                  <a:pt x="20172" y="21111"/>
                  <a:pt x="20258" y="21111"/>
                </a:cubicBezTo>
                <a:cubicBezTo>
                  <a:pt x="20433" y="21111"/>
                  <a:pt x="20525" y="20910"/>
                  <a:pt x="20866" y="19778"/>
                </a:cubicBezTo>
                <a:cubicBezTo>
                  <a:pt x="21074" y="19084"/>
                  <a:pt x="21425" y="18316"/>
                  <a:pt x="21534" y="18316"/>
                </a:cubicBezTo>
                <a:cubicBezTo>
                  <a:pt x="21574" y="18316"/>
                  <a:pt x="21585" y="16424"/>
                  <a:pt x="21585" y="9159"/>
                </a:cubicBezTo>
                <a:lnTo>
                  <a:pt x="21585" y="0"/>
                </a:lnTo>
                <a:lnTo>
                  <a:pt x="10793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IMG_2480.jpeg" descr="IMG_2480.jpeg"/>
          <p:cNvPicPr>
            <a:picLocks noChangeAspect="1"/>
          </p:cNvPicPr>
          <p:nvPr/>
        </p:nvPicPr>
        <p:blipFill>
          <a:blip r:embed="rId2">
            <a:extLst/>
          </a:blip>
          <a:srcRect t="29351"/>
          <a:stretch>
            <a:fillRect/>
          </a:stretch>
        </p:blipFill>
        <p:spPr>
          <a:xfrm>
            <a:off x="-147323" y="2744194"/>
            <a:ext cx="9144001" cy="2977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20799" y="3"/>
                </a:moveTo>
                <a:cubicBezTo>
                  <a:pt x="20709" y="22"/>
                  <a:pt x="20602" y="136"/>
                  <a:pt x="20466" y="348"/>
                </a:cubicBezTo>
                <a:cubicBezTo>
                  <a:pt x="20241" y="697"/>
                  <a:pt x="20227" y="745"/>
                  <a:pt x="20122" y="1496"/>
                </a:cubicBezTo>
                <a:cubicBezTo>
                  <a:pt x="20061" y="1927"/>
                  <a:pt x="19999" y="2341"/>
                  <a:pt x="19984" y="2414"/>
                </a:cubicBezTo>
                <a:cubicBezTo>
                  <a:pt x="19940" y="2627"/>
                  <a:pt x="19741" y="2367"/>
                  <a:pt x="19575" y="1879"/>
                </a:cubicBezTo>
                <a:cubicBezTo>
                  <a:pt x="19184" y="733"/>
                  <a:pt x="18717" y="886"/>
                  <a:pt x="18331" y="2288"/>
                </a:cubicBezTo>
                <a:cubicBezTo>
                  <a:pt x="17924" y="3766"/>
                  <a:pt x="17833" y="4026"/>
                  <a:pt x="17735" y="3991"/>
                </a:cubicBezTo>
                <a:cubicBezTo>
                  <a:pt x="17653" y="3962"/>
                  <a:pt x="17628" y="3843"/>
                  <a:pt x="17542" y="3070"/>
                </a:cubicBezTo>
                <a:cubicBezTo>
                  <a:pt x="17487" y="2582"/>
                  <a:pt x="17426" y="2134"/>
                  <a:pt x="17407" y="2075"/>
                </a:cubicBezTo>
                <a:cubicBezTo>
                  <a:pt x="17366" y="1949"/>
                  <a:pt x="16644" y="1555"/>
                  <a:pt x="16453" y="1554"/>
                </a:cubicBezTo>
                <a:cubicBezTo>
                  <a:pt x="16286" y="1553"/>
                  <a:pt x="15937" y="1868"/>
                  <a:pt x="15963" y="1997"/>
                </a:cubicBezTo>
                <a:cubicBezTo>
                  <a:pt x="15974" y="2051"/>
                  <a:pt x="15965" y="2128"/>
                  <a:pt x="15945" y="2167"/>
                </a:cubicBezTo>
                <a:cubicBezTo>
                  <a:pt x="15925" y="2205"/>
                  <a:pt x="15865" y="2510"/>
                  <a:pt x="15814" y="2846"/>
                </a:cubicBezTo>
                <a:cubicBezTo>
                  <a:pt x="15699" y="3590"/>
                  <a:pt x="15526" y="4023"/>
                  <a:pt x="15310" y="4097"/>
                </a:cubicBezTo>
                <a:cubicBezTo>
                  <a:pt x="15089" y="4174"/>
                  <a:pt x="15022" y="3944"/>
                  <a:pt x="14962" y="2889"/>
                </a:cubicBezTo>
                <a:cubicBezTo>
                  <a:pt x="14873" y="1314"/>
                  <a:pt x="14842" y="1272"/>
                  <a:pt x="13719" y="1272"/>
                </a:cubicBezTo>
                <a:cubicBezTo>
                  <a:pt x="12594" y="1272"/>
                  <a:pt x="12437" y="1430"/>
                  <a:pt x="12274" y="2716"/>
                </a:cubicBezTo>
                <a:cubicBezTo>
                  <a:pt x="12191" y="3372"/>
                  <a:pt x="12018" y="3970"/>
                  <a:pt x="11883" y="4074"/>
                </a:cubicBezTo>
                <a:cubicBezTo>
                  <a:pt x="11635" y="4265"/>
                  <a:pt x="11468" y="3953"/>
                  <a:pt x="11191" y="2788"/>
                </a:cubicBezTo>
                <a:cubicBezTo>
                  <a:pt x="11012" y="2035"/>
                  <a:pt x="10884" y="1954"/>
                  <a:pt x="10198" y="2170"/>
                </a:cubicBezTo>
                <a:cubicBezTo>
                  <a:pt x="9160" y="2496"/>
                  <a:pt x="8868" y="2767"/>
                  <a:pt x="8695" y="3553"/>
                </a:cubicBezTo>
                <a:cubicBezTo>
                  <a:pt x="8650" y="3761"/>
                  <a:pt x="8601" y="4175"/>
                  <a:pt x="8588" y="4474"/>
                </a:cubicBezTo>
                <a:cubicBezTo>
                  <a:pt x="8575" y="4773"/>
                  <a:pt x="8544" y="5072"/>
                  <a:pt x="8518" y="5139"/>
                </a:cubicBezTo>
                <a:cubicBezTo>
                  <a:pt x="8448" y="5318"/>
                  <a:pt x="8235" y="4945"/>
                  <a:pt x="7949" y="4140"/>
                </a:cubicBezTo>
                <a:cubicBezTo>
                  <a:pt x="7670" y="3355"/>
                  <a:pt x="7584" y="3231"/>
                  <a:pt x="7317" y="3231"/>
                </a:cubicBezTo>
                <a:cubicBezTo>
                  <a:pt x="7136" y="3231"/>
                  <a:pt x="6723" y="3550"/>
                  <a:pt x="6608" y="3778"/>
                </a:cubicBezTo>
                <a:cubicBezTo>
                  <a:pt x="6577" y="3841"/>
                  <a:pt x="6552" y="4175"/>
                  <a:pt x="6540" y="4681"/>
                </a:cubicBezTo>
                <a:cubicBezTo>
                  <a:pt x="6528" y="5215"/>
                  <a:pt x="6504" y="5509"/>
                  <a:pt x="6472" y="5547"/>
                </a:cubicBezTo>
                <a:cubicBezTo>
                  <a:pt x="6395" y="5637"/>
                  <a:pt x="6137" y="5287"/>
                  <a:pt x="5870" y="4733"/>
                </a:cubicBezTo>
                <a:cubicBezTo>
                  <a:pt x="5602" y="4178"/>
                  <a:pt x="5257" y="3712"/>
                  <a:pt x="5090" y="3677"/>
                </a:cubicBezTo>
                <a:cubicBezTo>
                  <a:pt x="4849" y="3627"/>
                  <a:pt x="4802" y="3681"/>
                  <a:pt x="4649" y="4186"/>
                </a:cubicBezTo>
                <a:cubicBezTo>
                  <a:pt x="4564" y="4466"/>
                  <a:pt x="4487" y="4655"/>
                  <a:pt x="4477" y="4606"/>
                </a:cubicBezTo>
                <a:cubicBezTo>
                  <a:pt x="4468" y="4558"/>
                  <a:pt x="4424" y="4174"/>
                  <a:pt x="4379" y="3755"/>
                </a:cubicBezTo>
                <a:cubicBezTo>
                  <a:pt x="4275" y="2781"/>
                  <a:pt x="4199" y="2531"/>
                  <a:pt x="3890" y="2161"/>
                </a:cubicBezTo>
                <a:lnTo>
                  <a:pt x="3637" y="1859"/>
                </a:lnTo>
                <a:lnTo>
                  <a:pt x="3480" y="2095"/>
                </a:lnTo>
                <a:cubicBezTo>
                  <a:pt x="3371" y="2257"/>
                  <a:pt x="3281" y="2523"/>
                  <a:pt x="3188" y="2949"/>
                </a:cubicBezTo>
                <a:cubicBezTo>
                  <a:pt x="3115" y="3289"/>
                  <a:pt x="3053" y="3566"/>
                  <a:pt x="3051" y="3565"/>
                </a:cubicBezTo>
                <a:cubicBezTo>
                  <a:pt x="3048" y="3564"/>
                  <a:pt x="2966" y="3490"/>
                  <a:pt x="2868" y="3398"/>
                </a:cubicBezTo>
                <a:cubicBezTo>
                  <a:pt x="2615" y="3163"/>
                  <a:pt x="2437" y="3187"/>
                  <a:pt x="2319" y="3470"/>
                </a:cubicBezTo>
                <a:cubicBezTo>
                  <a:pt x="2160" y="3855"/>
                  <a:pt x="1941" y="5396"/>
                  <a:pt x="1920" y="6281"/>
                </a:cubicBezTo>
                <a:cubicBezTo>
                  <a:pt x="1910" y="6693"/>
                  <a:pt x="1892" y="7081"/>
                  <a:pt x="1880" y="7144"/>
                </a:cubicBezTo>
                <a:cubicBezTo>
                  <a:pt x="1865" y="7215"/>
                  <a:pt x="1781" y="7233"/>
                  <a:pt x="1661" y="7190"/>
                </a:cubicBezTo>
                <a:cubicBezTo>
                  <a:pt x="1388" y="7091"/>
                  <a:pt x="1322" y="7167"/>
                  <a:pt x="1093" y="7858"/>
                </a:cubicBezTo>
                <a:cubicBezTo>
                  <a:pt x="798" y="8749"/>
                  <a:pt x="506" y="8922"/>
                  <a:pt x="458" y="8234"/>
                </a:cubicBezTo>
                <a:cubicBezTo>
                  <a:pt x="449" y="8098"/>
                  <a:pt x="418" y="7025"/>
                  <a:pt x="389" y="5849"/>
                </a:cubicBezTo>
                <a:cubicBezTo>
                  <a:pt x="337" y="3708"/>
                  <a:pt x="307" y="3317"/>
                  <a:pt x="138" y="2506"/>
                </a:cubicBezTo>
                <a:cubicBezTo>
                  <a:pt x="112" y="2384"/>
                  <a:pt x="71" y="2182"/>
                  <a:pt x="46" y="2060"/>
                </a:cubicBezTo>
                <a:cubicBezTo>
                  <a:pt x="9" y="1882"/>
                  <a:pt x="0" y="3768"/>
                  <a:pt x="0" y="11710"/>
                </a:cubicBezTo>
                <a:lnTo>
                  <a:pt x="0" y="21584"/>
                </a:lnTo>
                <a:lnTo>
                  <a:pt x="10800" y="21584"/>
                </a:lnTo>
                <a:lnTo>
                  <a:pt x="21600" y="21584"/>
                </a:lnTo>
                <a:lnTo>
                  <a:pt x="21600" y="10896"/>
                </a:lnTo>
                <a:cubicBezTo>
                  <a:pt x="21600" y="309"/>
                  <a:pt x="21600" y="210"/>
                  <a:pt x="21528" y="210"/>
                </a:cubicBezTo>
                <a:cubicBezTo>
                  <a:pt x="21488" y="210"/>
                  <a:pt x="21383" y="268"/>
                  <a:pt x="21295" y="340"/>
                </a:cubicBezTo>
                <a:cubicBezTo>
                  <a:pt x="21150" y="459"/>
                  <a:pt x="21125" y="448"/>
                  <a:pt x="21034" y="228"/>
                </a:cubicBezTo>
                <a:cubicBezTo>
                  <a:pt x="20964" y="59"/>
                  <a:pt x="20890" y="-16"/>
                  <a:pt x="20799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DSC_1923-small.jpeg" descr="DSC_1923-small.jpe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0565" y="-243824"/>
            <a:ext cx="8982826" cy="5970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OT_2954.jpeg" descr="POT_295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4514" y="8797"/>
            <a:ext cx="9902902" cy="6601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DSC_2089-small.jpeg" descr="DSC_2089-small.jpeg"/>
          <p:cNvPicPr>
            <a:picLocks noChangeAspect="1"/>
          </p:cNvPicPr>
          <p:nvPr/>
        </p:nvPicPr>
        <p:blipFill>
          <a:blip r:embed="rId2">
            <a:extLst/>
          </a:blip>
          <a:srcRect l="23859" t="10055" r="18478" b="21690"/>
          <a:stretch>
            <a:fillRect/>
          </a:stretch>
        </p:blipFill>
        <p:spPr>
          <a:xfrm rot="5400000">
            <a:off x="2348531" y="-2240447"/>
            <a:ext cx="5828507" cy="10385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Delivery"/>
          <p:cNvSpPr txBox="1">
            <a:spLocks noGrp="1"/>
          </p:cNvSpPr>
          <p:nvPr>
            <p:ph type="title"/>
          </p:nvPr>
        </p:nvSpPr>
        <p:spPr>
          <a:xfrm>
            <a:off x="457200" y="238125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t>Delivery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thumb_DSC_2145_1024.jpg" descr="thumb_DSC_2145_1024.jpg"/>
          <p:cNvPicPr>
            <a:picLocks noChangeAspect="1"/>
          </p:cNvPicPr>
          <p:nvPr/>
        </p:nvPicPr>
        <p:blipFill>
          <a:blip r:embed="rId2">
            <a:extLst/>
          </a:blip>
          <a:srcRect l="6855" t="21407" b="14204"/>
          <a:stretch>
            <a:fillRect/>
          </a:stretch>
        </p:blipFill>
        <p:spPr>
          <a:xfrm>
            <a:off x="-168871" y="682823"/>
            <a:ext cx="9481704" cy="4349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2"/>
          <p:cNvSpPr txBox="1"/>
          <p:nvPr/>
        </p:nvSpPr>
        <p:spPr>
          <a:xfrm>
            <a:off x="143445" y="54349"/>
            <a:ext cx="8857110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400"/>
            </a:lvl1pPr>
          </a:lstStyle>
          <a:p>
            <a:r>
              <a:t>Reason of referral</a:t>
            </a:r>
          </a:p>
        </p:txBody>
      </p:sp>
      <p:sp>
        <p:nvSpPr>
          <p:cNvPr id="164" name="Tijdelijke aanduiding voor inhoud 5"/>
          <p:cNvSpPr txBox="1"/>
          <p:nvPr/>
        </p:nvSpPr>
        <p:spPr>
          <a:xfrm>
            <a:off x="283268" y="1472792"/>
            <a:ext cx="4041778" cy="388410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67" name="Text Box 5"/>
          <p:cNvGrpSpPr/>
          <p:nvPr/>
        </p:nvGrpSpPr>
        <p:grpSpPr>
          <a:xfrm>
            <a:off x="278506" y="903554"/>
            <a:ext cx="4051302" cy="479813"/>
            <a:chOff x="0" y="0"/>
            <a:chExt cx="4051301" cy="479812"/>
          </a:xfrm>
        </p:grpSpPr>
        <p:sp>
          <p:nvSpPr>
            <p:cNvPr id="165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Chief complaint</a:t>
              </a:r>
            </a:p>
          </p:txBody>
        </p:sp>
      </p:grpSp>
      <p:sp>
        <p:nvSpPr>
          <p:cNvPr id="168" name="Tijdelijke aanduiding voor inhoud 5"/>
          <p:cNvSpPr txBox="1"/>
          <p:nvPr/>
        </p:nvSpPr>
        <p:spPr>
          <a:xfrm>
            <a:off x="4639368" y="1472792"/>
            <a:ext cx="4041777" cy="388410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71" name="Text Box 5"/>
          <p:cNvGrpSpPr/>
          <p:nvPr/>
        </p:nvGrpSpPr>
        <p:grpSpPr>
          <a:xfrm>
            <a:off x="4634606" y="903554"/>
            <a:ext cx="4051302" cy="479813"/>
            <a:chOff x="0" y="0"/>
            <a:chExt cx="4051301" cy="479812"/>
          </a:xfrm>
        </p:grpSpPr>
        <p:sp>
          <p:nvSpPr>
            <p:cNvPr id="169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Reason of referal</a:t>
              </a:r>
            </a:p>
          </p:txBody>
        </p:sp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DSC_2148.jpeg" descr="DSC_21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25" y="782739"/>
            <a:ext cx="9005150" cy="414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ijdelijke aanduiding voor inhoud 5"/>
          <p:cNvSpPr txBox="1">
            <a:spLocks noGrp="1"/>
          </p:cNvSpPr>
          <p:nvPr>
            <p:ph type="body" idx="1"/>
          </p:nvPr>
        </p:nvSpPr>
        <p:spPr>
          <a:xfrm>
            <a:off x="467542" y="1417338"/>
            <a:ext cx="7560844" cy="3292744"/>
          </a:xfrm>
          <a:prstGeom prst="rect">
            <a:avLst/>
          </a:prstGeom>
          <a:ln w="9525">
            <a:solidFill>
              <a:srgbClr val="036C77"/>
            </a:solidFill>
            <a:round/>
          </a:ln>
        </p:spPr>
        <p:txBody>
          <a:bodyPr/>
          <a:lstStyle>
            <a:lvl1pPr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  <p:sp>
        <p:nvSpPr>
          <p:cNvPr id="550" name="Rectangle 2"/>
          <p:cNvSpPr txBox="1"/>
          <p:nvPr/>
        </p:nvSpPr>
        <p:spPr>
          <a:xfrm>
            <a:off x="107504" y="104798"/>
            <a:ext cx="9036496" cy="612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400"/>
            </a:lvl1pPr>
          </a:lstStyle>
          <a:p>
            <a:r>
              <a:t>Evaluation, reflection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2"/>
          <p:cNvSpPr txBox="1"/>
          <p:nvPr/>
        </p:nvSpPr>
        <p:spPr>
          <a:xfrm>
            <a:off x="143445" y="143250"/>
            <a:ext cx="885711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3200"/>
            </a:lvl1pPr>
          </a:lstStyle>
          <a:p>
            <a:r>
              <a:t>General and dental anamnesis</a:t>
            </a:r>
          </a:p>
        </p:txBody>
      </p:sp>
      <p:sp>
        <p:nvSpPr>
          <p:cNvPr id="174" name="Tijdelijke aanduiding voor inhoud 5"/>
          <p:cNvSpPr txBox="1"/>
          <p:nvPr/>
        </p:nvSpPr>
        <p:spPr>
          <a:xfrm>
            <a:off x="283268" y="1472792"/>
            <a:ext cx="4041778" cy="175384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77" name="Text Box 5"/>
          <p:cNvGrpSpPr/>
          <p:nvPr/>
        </p:nvGrpSpPr>
        <p:grpSpPr>
          <a:xfrm>
            <a:off x="278506" y="903554"/>
            <a:ext cx="4051302" cy="479813"/>
            <a:chOff x="0" y="0"/>
            <a:chExt cx="4051301" cy="479812"/>
          </a:xfrm>
        </p:grpSpPr>
        <p:sp>
          <p:nvSpPr>
            <p:cNvPr id="175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History</a:t>
              </a:r>
            </a:p>
          </p:txBody>
        </p:sp>
      </p:grpSp>
      <p:sp>
        <p:nvSpPr>
          <p:cNvPr id="178" name="Tijdelijke aanduiding voor inhoud 5"/>
          <p:cNvSpPr txBox="1"/>
          <p:nvPr/>
        </p:nvSpPr>
        <p:spPr>
          <a:xfrm>
            <a:off x="4639368" y="1472792"/>
            <a:ext cx="4041778" cy="175384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81" name="Text Box 5"/>
          <p:cNvGrpSpPr/>
          <p:nvPr/>
        </p:nvGrpSpPr>
        <p:grpSpPr>
          <a:xfrm>
            <a:off x="4634606" y="903554"/>
            <a:ext cx="4051302" cy="479813"/>
            <a:chOff x="0" y="0"/>
            <a:chExt cx="4051301" cy="479812"/>
          </a:xfrm>
        </p:grpSpPr>
        <p:sp>
          <p:nvSpPr>
            <p:cNvPr id="179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0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Medication</a:t>
              </a:r>
            </a:p>
          </p:txBody>
        </p:sp>
      </p:grpSp>
      <p:sp>
        <p:nvSpPr>
          <p:cNvPr id="182" name="Tijdelijke aanduiding voor inhoud 5"/>
          <p:cNvSpPr txBox="1"/>
          <p:nvPr/>
        </p:nvSpPr>
        <p:spPr>
          <a:xfrm>
            <a:off x="283268" y="3885300"/>
            <a:ext cx="4041778" cy="175384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85" name="Text Box 5"/>
          <p:cNvGrpSpPr/>
          <p:nvPr/>
        </p:nvGrpSpPr>
        <p:grpSpPr>
          <a:xfrm>
            <a:off x="278506" y="3316061"/>
            <a:ext cx="4051302" cy="479813"/>
            <a:chOff x="0" y="0"/>
            <a:chExt cx="4051301" cy="479812"/>
          </a:xfrm>
        </p:grpSpPr>
        <p:sp>
          <p:nvSpPr>
            <p:cNvPr id="183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Surgeries</a:t>
              </a:r>
            </a:p>
          </p:txBody>
        </p:sp>
      </p:grpSp>
      <p:sp>
        <p:nvSpPr>
          <p:cNvPr id="186" name="Tijdelijke aanduiding voor inhoud 5"/>
          <p:cNvSpPr txBox="1"/>
          <p:nvPr/>
        </p:nvSpPr>
        <p:spPr>
          <a:xfrm>
            <a:off x="4639368" y="3885300"/>
            <a:ext cx="4041778" cy="175384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89" name="Text Box 5"/>
          <p:cNvGrpSpPr/>
          <p:nvPr/>
        </p:nvGrpSpPr>
        <p:grpSpPr>
          <a:xfrm>
            <a:off x="4634606" y="3316061"/>
            <a:ext cx="4051302" cy="479813"/>
            <a:chOff x="0" y="0"/>
            <a:chExt cx="4051301" cy="479812"/>
          </a:xfrm>
        </p:grpSpPr>
        <p:sp>
          <p:nvSpPr>
            <p:cNvPr id="187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Allergies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2"/>
          <p:cNvSpPr txBox="1"/>
          <p:nvPr/>
        </p:nvSpPr>
        <p:spPr>
          <a:xfrm>
            <a:off x="143445" y="54349"/>
            <a:ext cx="8857110" cy="47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>
              <a:defRPr sz="2000" b="1"/>
            </a:lvl1pPr>
          </a:lstStyle>
          <a:p>
            <a:r>
              <a:t>Clinical examinations</a:t>
            </a:r>
          </a:p>
        </p:txBody>
      </p:sp>
      <p:sp>
        <p:nvSpPr>
          <p:cNvPr id="194" name="Tijdelijke aanduiding voor inhoud 5"/>
          <p:cNvSpPr txBox="1"/>
          <p:nvPr/>
        </p:nvSpPr>
        <p:spPr>
          <a:xfrm>
            <a:off x="283268" y="1211421"/>
            <a:ext cx="4041778" cy="905506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01752" indent="-301752" algn="l" defTabSz="804672">
              <a:spcBef>
                <a:spcPts val="400"/>
              </a:spcBef>
              <a:buSzPct val="100000"/>
              <a:buFont typeface="Arial"/>
              <a:buChar char="•"/>
              <a:defRPr sz="1584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01752" indent="-301752" algn="l" defTabSz="804672">
              <a:spcBef>
                <a:spcPts val="400"/>
              </a:spcBef>
              <a:buSzPct val="100000"/>
              <a:buFont typeface="Arial"/>
              <a:buChar char="•"/>
              <a:defRPr sz="1584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01752" indent="-301752" algn="l" defTabSz="804672">
              <a:spcBef>
                <a:spcPts val="400"/>
              </a:spcBef>
              <a:buSzPct val="100000"/>
              <a:buFont typeface="Arial"/>
              <a:buChar char="•"/>
              <a:defRPr sz="1584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197" name="Text Box 5"/>
          <p:cNvGrpSpPr/>
          <p:nvPr/>
        </p:nvGrpSpPr>
        <p:grpSpPr>
          <a:xfrm>
            <a:off x="278506" y="547954"/>
            <a:ext cx="4051302" cy="479813"/>
            <a:chOff x="0" y="0"/>
            <a:chExt cx="4051301" cy="479812"/>
          </a:xfrm>
        </p:grpSpPr>
        <p:sp>
          <p:nvSpPr>
            <p:cNvPr id="195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Extraoral</a:t>
              </a:r>
            </a:p>
          </p:txBody>
        </p:sp>
      </p:grpSp>
      <p:sp>
        <p:nvSpPr>
          <p:cNvPr id="198" name="Tijdelijke aanduiding voor inhoud 5"/>
          <p:cNvSpPr txBox="1"/>
          <p:nvPr/>
        </p:nvSpPr>
        <p:spPr>
          <a:xfrm>
            <a:off x="4639368" y="1211421"/>
            <a:ext cx="4041778" cy="905506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01752" indent="-301752" algn="l" defTabSz="804672">
              <a:spcBef>
                <a:spcPts val="400"/>
              </a:spcBef>
              <a:buSzPct val="100000"/>
              <a:buFont typeface="Arial"/>
              <a:buChar char="•"/>
              <a:defRPr sz="1584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01752" indent="-301752" algn="l" defTabSz="804672">
              <a:spcBef>
                <a:spcPts val="400"/>
              </a:spcBef>
              <a:buSzPct val="100000"/>
              <a:buFont typeface="Arial"/>
              <a:buChar char="•"/>
              <a:defRPr sz="1584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01752" indent="-301752" algn="l" defTabSz="804672">
              <a:spcBef>
                <a:spcPts val="400"/>
              </a:spcBef>
              <a:buSzPct val="100000"/>
              <a:buFont typeface="Arial"/>
              <a:buChar char="•"/>
              <a:defRPr sz="1584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201" name="Text Box 5"/>
          <p:cNvGrpSpPr/>
          <p:nvPr/>
        </p:nvGrpSpPr>
        <p:grpSpPr>
          <a:xfrm>
            <a:off x="4634606" y="547954"/>
            <a:ext cx="4051302" cy="479813"/>
            <a:chOff x="0" y="0"/>
            <a:chExt cx="4051301" cy="479812"/>
          </a:xfrm>
        </p:grpSpPr>
        <p:sp>
          <p:nvSpPr>
            <p:cNvPr id="199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Intraoral</a:t>
              </a:r>
            </a:p>
          </p:txBody>
        </p:sp>
      </p:grpSp>
      <p:sp>
        <p:nvSpPr>
          <p:cNvPr id="202" name="Rectangle 2"/>
          <p:cNvSpPr txBox="1"/>
          <p:nvPr/>
        </p:nvSpPr>
        <p:spPr>
          <a:xfrm>
            <a:off x="41845" y="2082973"/>
            <a:ext cx="8857110" cy="47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>
              <a:defRPr sz="2000" b="1"/>
            </a:lvl1pPr>
          </a:lstStyle>
          <a:p>
            <a:r>
              <a:t>Prosthodontics</a:t>
            </a:r>
          </a:p>
        </p:txBody>
      </p:sp>
      <p:sp>
        <p:nvSpPr>
          <p:cNvPr id="203" name="Tijdelijke aanduiding voor inhoud 5"/>
          <p:cNvSpPr txBox="1"/>
          <p:nvPr/>
        </p:nvSpPr>
        <p:spPr>
          <a:xfrm>
            <a:off x="271461" y="3311837"/>
            <a:ext cx="4041777" cy="1356842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206" name="Text Box 5"/>
          <p:cNvGrpSpPr/>
          <p:nvPr/>
        </p:nvGrpSpPr>
        <p:grpSpPr>
          <a:xfrm>
            <a:off x="266699" y="2617593"/>
            <a:ext cx="4051302" cy="479814"/>
            <a:chOff x="0" y="0"/>
            <a:chExt cx="4051301" cy="479812"/>
          </a:xfrm>
        </p:grpSpPr>
        <p:sp>
          <p:nvSpPr>
            <p:cNvPr id="204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Upper arch</a:t>
              </a:r>
            </a:p>
          </p:txBody>
        </p:sp>
      </p:grpSp>
      <p:sp>
        <p:nvSpPr>
          <p:cNvPr id="207" name="Tijdelijke aanduiding voor inhoud 5"/>
          <p:cNvSpPr txBox="1"/>
          <p:nvPr/>
        </p:nvSpPr>
        <p:spPr>
          <a:xfrm>
            <a:off x="4627561" y="3311837"/>
            <a:ext cx="4041778" cy="1356842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  <a:p>
            <a:pPr marL="342900" indent="-342900" algn="l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Edit</a:t>
            </a:r>
          </a:p>
        </p:txBody>
      </p:sp>
      <p:grpSp>
        <p:nvGrpSpPr>
          <p:cNvPr id="210" name="Text Box 5"/>
          <p:cNvGrpSpPr/>
          <p:nvPr/>
        </p:nvGrpSpPr>
        <p:grpSpPr>
          <a:xfrm>
            <a:off x="4622799" y="2617593"/>
            <a:ext cx="4051302" cy="479814"/>
            <a:chOff x="0" y="0"/>
            <a:chExt cx="4051301" cy="479812"/>
          </a:xfrm>
        </p:grpSpPr>
        <p:sp>
          <p:nvSpPr>
            <p:cNvPr id="208" name="Rectangle"/>
            <p:cNvSpPr/>
            <p:nvPr/>
          </p:nvSpPr>
          <p:spPr>
            <a:xfrm>
              <a:off x="-1" y="-1"/>
              <a:ext cx="4051303" cy="463465"/>
            </a:xfrm>
            <a:prstGeom prst="rect">
              <a:avLst/>
            </a:prstGeom>
            <a:noFill/>
            <a:ln w="9525" cap="flat">
              <a:solidFill>
                <a:srgbClr val="036C7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Chief complaint"/>
            <p:cNvSpPr txBox="1"/>
            <p:nvPr/>
          </p:nvSpPr>
          <p:spPr>
            <a:xfrm>
              <a:off x="-1" y="-1"/>
              <a:ext cx="4051303" cy="479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4728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Lower arch</a:t>
              </a:r>
            </a:p>
          </p:txBody>
        </p:sp>
      </p:grpSp>
      <p:sp>
        <p:nvSpPr>
          <p:cNvPr id="211" name="Rectangle 2"/>
          <p:cNvSpPr txBox="1"/>
          <p:nvPr/>
        </p:nvSpPr>
        <p:spPr>
          <a:xfrm>
            <a:off x="143445" y="4687233"/>
            <a:ext cx="8857110" cy="47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>
              <a:defRPr sz="2000" b="1"/>
            </a:lvl1pPr>
          </a:lstStyle>
          <a:p>
            <a:r>
              <a:t>Kennedy classification</a:t>
            </a:r>
          </a:p>
        </p:txBody>
      </p:sp>
      <p:sp>
        <p:nvSpPr>
          <p:cNvPr id="212" name="Tijdelijke aanduiding voor inhoud 5"/>
          <p:cNvSpPr txBox="1"/>
          <p:nvPr/>
        </p:nvSpPr>
        <p:spPr>
          <a:xfrm>
            <a:off x="373061" y="5185601"/>
            <a:ext cx="4041777" cy="31888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899" indent="-342899" algn="l">
              <a:spcBef>
                <a:spcPts val="500"/>
              </a:spcBef>
              <a:buSzPct val="100000"/>
              <a:buFont typeface="Arial"/>
              <a:buChar char="•"/>
              <a:defRPr sz="14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  <p:sp>
        <p:nvSpPr>
          <p:cNvPr id="213" name="Tijdelijke aanduiding voor inhoud 5"/>
          <p:cNvSpPr txBox="1"/>
          <p:nvPr/>
        </p:nvSpPr>
        <p:spPr>
          <a:xfrm>
            <a:off x="4639368" y="5185601"/>
            <a:ext cx="4041778" cy="318883"/>
          </a:xfrm>
          <a:prstGeom prst="rect">
            <a:avLst/>
          </a:prstGeom>
          <a:ln>
            <a:solidFill>
              <a:srgbClr val="036C7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899" indent="-342899" algn="l">
              <a:spcBef>
                <a:spcPts val="500"/>
              </a:spcBef>
              <a:buSzPct val="100000"/>
              <a:buFont typeface="Arial"/>
              <a:buChar char="•"/>
              <a:defRPr sz="1400">
                <a:solidFill>
                  <a:srgbClr val="0472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Edit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xfrm>
            <a:off x="641929" y="146264"/>
            <a:ext cx="7860142" cy="457234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Dental Status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159274" y="1927445"/>
            <a:ext cx="505862" cy="469934"/>
            <a:chOff x="0" y="0"/>
            <a:chExt cx="505861" cy="469933"/>
          </a:xfrm>
        </p:grpSpPr>
        <p:sp>
          <p:nvSpPr>
            <p:cNvPr id="216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7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8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9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0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aphicFrame>
        <p:nvGraphicFramePr>
          <p:cNvPr id="222" name="Table"/>
          <p:cNvGraphicFramePr/>
          <p:nvPr/>
        </p:nvGraphicFramePr>
        <p:xfrm>
          <a:off x="157422" y="2628883"/>
          <a:ext cx="8841856" cy="4699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5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723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9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8" name="Group"/>
          <p:cNvGrpSpPr/>
          <p:nvPr/>
        </p:nvGrpSpPr>
        <p:grpSpPr>
          <a:xfrm>
            <a:off x="711122" y="1927445"/>
            <a:ext cx="505863" cy="469934"/>
            <a:chOff x="0" y="0"/>
            <a:chExt cx="505861" cy="469933"/>
          </a:xfrm>
        </p:grpSpPr>
        <p:sp>
          <p:nvSpPr>
            <p:cNvPr id="22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34" name="Group"/>
          <p:cNvGrpSpPr/>
          <p:nvPr/>
        </p:nvGrpSpPr>
        <p:grpSpPr>
          <a:xfrm>
            <a:off x="1262970" y="1927445"/>
            <a:ext cx="505863" cy="469934"/>
            <a:chOff x="0" y="0"/>
            <a:chExt cx="505861" cy="469933"/>
          </a:xfrm>
        </p:grpSpPr>
        <p:sp>
          <p:nvSpPr>
            <p:cNvPr id="229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0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1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2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3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1814819" y="1927445"/>
            <a:ext cx="505862" cy="469934"/>
            <a:chOff x="0" y="0"/>
            <a:chExt cx="505861" cy="469933"/>
          </a:xfrm>
        </p:grpSpPr>
        <p:sp>
          <p:nvSpPr>
            <p:cNvPr id="235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6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7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8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9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2366667" y="1927445"/>
            <a:ext cx="505862" cy="469934"/>
            <a:chOff x="0" y="0"/>
            <a:chExt cx="505861" cy="469933"/>
          </a:xfrm>
        </p:grpSpPr>
        <p:sp>
          <p:nvSpPr>
            <p:cNvPr id="241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2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3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4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5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2918515" y="1927445"/>
            <a:ext cx="505863" cy="469934"/>
            <a:chOff x="0" y="0"/>
            <a:chExt cx="505861" cy="469933"/>
          </a:xfrm>
        </p:grpSpPr>
        <p:sp>
          <p:nvSpPr>
            <p:cNvPr id="247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8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9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0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1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58" name="Group"/>
          <p:cNvGrpSpPr/>
          <p:nvPr/>
        </p:nvGrpSpPr>
        <p:grpSpPr>
          <a:xfrm>
            <a:off x="3470364" y="1927445"/>
            <a:ext cx="505862" cy="469934"/>
            <a:chOff x="0" y="0"/>
            <a:chExt cx="505861" cy="469933"/>
          </a:xfrm>
        </p:grpSpPr>
        <p:sp>
          <p:nvSpPr>
            <p:cNvPr id="25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4022212" y="1927445"/>
            <a:ext cx="505862" cy="469934"/>
            <a:chOff x="0" y="0"/>
            <a:chExt cx="505861" cy="469933"/>
          </a:xfrm>
        </p:grpSpPr>
        <p:sp>
          <p:nvSpPr>
            <p:cNvPr id="259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0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1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2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70" name="Group"/>
          <p:cNvGrpSpPr/>
          <p:nvPr/>
        </p:nvGrpSpPr>
        <p:grpSpPr>
          <a:xfrm>
            <a:off x="4572000" y="1927445"/>
            <a:ext cx="505862" cy="469934"/>
            <a:chOff x="0" y="0"/>
            <a:chExt cx="505861" cy="469933"/>
          </a:xfrm>
        </p:grpSpPr>
        <p:sp>
          <p:nvSpPr>
            <p:cNvPr id="265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6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7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8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9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5123848" y="1927445"/>
            <a:ext cx="505862" cy="469934"/>
            <a:chOff x="0" y="0"/>
            <a:chExt cx="505861" cy="469933"/>
          </a:xfrm>
        </p:grpSpPr>
        <p:sp>
          <p:nvSpPr>
            <p:cNvPr id="271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2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3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4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5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5675696" y="1927445"/>
            <a:ext cx="505863" cy="469934"/>
            <a:chOff x="0" y="0"/>
            <a:chExt cx="505861" cy="469933"/>
          </a:xfrm>
        </p:grpSpPr>
        <p:sp>
          <p:nvSpPr>
            <p:cNvPr id="277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9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0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1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6227545" y="1927445"/>
            <a:ext cx="505862" cy="469934"/>
            <a:chOff x="0" y="0"/>
            <a:chExt cx="505861" cy="469933"/>
          </a:xfrm>
        </p:grpSpPr>
        <p:sp>
          <p:nvSpPr>
            <p:cNvPr id="28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6779393" y="1927445"/>
            <a:ext cx="505862" cy="469934"/>
            <a:chOff x="0" y="0"/>
            <a:chExt cx="505861" cy="469933"/>
          </a:xfrm>
        </p:grpSpPr>
        <p:sp>
          <p:nvSpPr>
            <p:cNvPr id="289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0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1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2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3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00" name="Group"/>
          <p:cNvGrpSpPr/>
          <p:nvPr/>
        </p:nvGrpSpPr>
        <p:grpSpPr>
          <a:xfrm>
            <a:off x="7331241" y="1927445"/>
            <a:ext cx="505863" cy="469934"/>
            <a:chOff x="0" y="0"/>
            <a:chExt cx="505861" cy="469933"/>
          </a:xfrm>
        </p:grpSpPr>
        <p:sp>
          <p:nvSpPr>
            <p:cNvPr id="295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6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7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8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9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06" name="Group"/>
          <p:cNvGrpSpPr/>
          <p:nvPr/>
        </p:nvGrpSpPr>
        <p:grpSpPr>
          <a:xfrm>
            <a:off x="7883090" y="1927445"/>
            <a:ext cx="505862" cy="469934"/>
            <a:chOff x="0" y="0"/>
            <a:chExt cx="505861" cy="469933"/>
          </a:xfrm>
        </p:grpSpPr>
        <p:sp>
          <p:nvSpPr>
            <p:cNvPr id="301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2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3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5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12" name="Group"/>
          <p:cNvGrpSpPr/>
          <p:nvPr/>
        </p:nvGrpSpPr>
        <p:grpSpPr>
          <a:xfrm>
            <a:off x="8434937" y="1927445"/>
            <a:ext cx="505863" cy="469934"/>
            <a:chOff x="0" y="0"/>
            <a:chExt cx="505861" cy="469933"/>
          </a:xfrm>
        </p:grpSpPr>
        <p:sp>
          <p:nvSpPr>
            <p:cNvPr id="307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8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9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0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1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18" name="Group"/>
          <p:cNvGrpSpPr/>
          <p:nvPr/>
        </p:nvGrpSpPr>
        <p:grpSpPr>
          <a:xfrm>
            <a:off x="181237" y="3317621"/>
            <a:ext cx="505862" cy="469934"/>
            <a:chOff x="0" y="0"/>
            <a:chExt cx="505861" cy="469933"/>
          </a:xfrm>
        </p:grpSpPr>
        <p:sp>
          <p:nvSpPr>
            <p:cNvPr id="31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24" name="Group"/>
          <p:cNvGrpSpPr/>
          <p:nvPr/>
        </p:nvGrpSpPr>
        <p:grpSpPr>
          <a:xfrm>
            <a:off x="733085" y="3317621"/>
            <a:ext cx="505863" cy="469934"/>
            <a:chOff x="0" y="0"/>
            <a:chExt cx="505861" cy="469933"/>
          </a:xfrm>
        </p:grpSpPr>
        <p:sp>
          <p:nvSpPr>
            <p:cNvPr id="319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0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1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2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3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1284934" y="3317621"/>
            <a:ext cx="505862" cy="469934"/>
            <a:chOff x="0" y="0"/>
            <a:chExt cx="505861" cy="469933"/>
          </a:xfrm>
        </p:grpSpPr>
        <p:sp>
          <p:nvSpPr>
            <p:cNvPr id="325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6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7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8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9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1836782" y="3317621"/>
            <a:ext cx="505862" cy="469934"/>
            <a:chOff x="0" y="0"/>
            <a:chExt cx="505861" cy="469933"/>
          </a:xfrm>
        </p:grpSpPr>
        <p:sp>
          <p:nvSpPr>
            <p:cNvPr id="331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2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3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5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42" name="Group"/>
          <p:cNvGrpSpPr/>
          <p:nvPr/>
        </p:nvGrpSpPr>
        <p:grpSpPr>
          <a:xfrm>
            <a:off x="2388630" y="3317621"/>
            <a:ext cx="505863" cy="469934"/>
            <a:chOff x="0" y="0"/>
            <a:chExt cx="505861" cy="469933"/>
          </a:xfrm>
        </p:grpSpPr>
        <p:sp>
          <p:nvSpPr>
            <p:cNvPr id="337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8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39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0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1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48" name="Group"/>
          <p:cNvGrpSpPr/>
          <p:nvPr/>
        </p:nvGrpSpPr>
        <p:grpSpPr>
          <a:xfrm>
            <a:off x="2940479" y="3317621"/>
            <a:ext cx="505862" cy="469934"/>
            <a:chOff x="0" y="0"/>
            <a:chExt cx="505861" cy="469933"/>
          </a:xfrm>
        </p:grpSpPr>
        <p:sp>
          <p:nvSpPr>
            <p:cNvPr id="34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4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54" name="Group"/>
          <p:cNvGrpSpPr/>
          <p:nvPr/>
        </p:nvGrpSpPr>
        <p:grpSpPr>
          <a:xfrm>
            <a:off x="3492327" y="3317621"/>
            <a:ext cx="505862" cy="469934"/>
            <a:chOff x="0" y="0"/>
            <a:chExt cx="505861" cy="469933"/>
          </a:xfrm>
        </p:grpSpPr>
        <p:sp>
          <p:nvSpPr>
            <p:cNvPr id="349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0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1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3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60" name="Group"/>
          <p:cNvGrpSpPr/>
          <p:nvPr/>
        </p:nvGrpSpPr>
        <p:grpSpPr>
          <a:xfrm>
            <a:off x="4044175" y="3317621"/>
            <a:ext cx="505863" cy="469934"/>
            <a:chOff x="0" y="0"/>
            <a:chExt cx="505861" cy="469933"/>
          </a:xfrm>
        </p:grpSpPr>
        <p:sp>
          <p:nvSpPr>
            <p:cNvPr id="355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6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7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8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59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66" name="Group"/>
          <p:cNvGrpSpPr/>
          <p:nvPr/>
        </p:nvGrpSpPr>
        <p:grpSpPr>
          <a:xfrm>
            <a:off x="4593963" y="3317621"/>
            <a:ext cx="505862" cy="469934"/>
            <a:chOff x="0" y="0"/>
            <a:chExt cx="505861" cy="469933"/>
          </a:xfrm>
        </p:grpSpPr>
        <p:sp>
          <p:nvSpPr>
            <p:cNvPr id="361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2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3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4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5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5145811" y="3317621"/>
            <a:ext cx="505863" cy="469934"/>
            <a:chOff x="0" y="0"/>
            <a:chExt cx="505861" cy="469933"/>
          </a:xfrm>
        </p:grpSpPr>
        <p:sp>
          <p:nvSpPr>
            <p:cNvPr id="367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8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69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0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1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78" name="Group"/>
          <p:cNvGrpSpPr/>
          <p:nvPr/>
        </p:nvGrpSpPr>
        <p:grpSpPr>
          <a:xfrm>
            <a:off x="5697659" y="3317621"/>
            <a:ext cx="505863" cy="469934"/>
            <a:chOff x="0" y="0"/>
            <a:chExt cx="505861" cy="469933"/>
          </a:xfrm>
        </p:grpSpPr>
        <p:sp>
          <p:nvSpPr>
            <p:cNvPr id="37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6249508" y="3317621"/>
            <a:ext cx="505862" cy="469934"/>
            <a:chOff x="0" y="0"/>
            <a:chExt cx="505861" cy="469933"/>
          </a:xfrm>
        </p:grpSpPr>
        <p:sp>
          <p:nvSpPr>
            <p:cNvPr id="379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0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1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2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3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90" name="Group"/>
          <p:cNvGrpSpPr/>
          <p:nvPr/>
        </p:nvGrpSpPr>
        <p:grpSpPr>
          <a:xfrm>
            <a:off x="6801356" y="3317621"/>
            <a:ext cx="505862" cy="469934"/>
            <a:chOff x="0" y="0"/>
            <a:chExt cx="505861" cy="469933"/>
          </a:xfrm>
        </p:grpSpPr>
        <p:sp>
          <p:nvSpPr>
            <p:cNvPr id="385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6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7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8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89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96" name="Group"/>
          <p:cNvGrpSpPr/>
          <p:nvPr/>
        </p:nvGrpSpPr>
        <p:grpSpPr>
          <a:xfrm>
            <a:off x="7353204" y="3317621"/>
            <a:ext cx="505863" cy="469934"/>
            <a:chOff x="0" y="0"/>
            <a:chExt cx="505861" cy="469933"/>
          </a:xfrm>
        </p:grpSpPr>
        <p:sp>
          <p:nvSpPr>
            <p:cNvPr id="391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2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3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4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5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402" name="Group"/>
          <p:cNvGrpSpPr/>
          <p:nvPr/>
        </p:nvGrpSpPr>
        <p:grpSpPr>
          <a:xfrm>
            <a:off x="7905053" y="3317621"/>
            <a:ext cx="505862" cy="469934"/>
            <a:chOff x="0" y="0"/>
            <a:chExt cx="505861" cy="469933"/>
          </a:xfrm>
        </p:grpSpPr>
        <p:sp>
          <p:nvSpPr>
            <p:cNvPr id="397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8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99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0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1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408" name="Group"/>
          <p:cNvGrpSpPr/>
          <p:nvPr/>
        </p:nvGrpSpPr>
        <p:grpSpPr>
          <a:xfrm>
            <a:off x="8456900" y="3317621"/>
            <a:ext cx="505863" cy="469934"/>
            <a:chOff x="0" y="0"/>
            <a:chExt cx="505861" cy="469933"/>
          </a:xfrm>
        </p:grpSpPr>
        <p:sp>
          <p:nvSpPr>
            <p:cNvPr id="403" name="Rectangle"/>
            <p:cNvSpPr/>
            <p:nvPr/>
          </p:nvSpPr>
          <p:spPr>
            <a:xfrm>
              <a:off x="105035" y="106795"/>
              <a:ext cx="294246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4" name="Rectangle"/>
            <p:cNvSpPr/>
            <p:nvPr/>
          </p:nvSpPr>
          <p:spPr>
            <a:xfrm>
              <a:off x="398864" y="106795"/>
              <a:ext cx="106998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5" name="Rectangle"/>
            <p:cNvSpPr/>
            <p:nvPr/>
          </p:nvSpPr>
          <p:spPr>
            <a:xfrm>
              <a:off x="0" y="106795"/>
              <a:ext cx="106997" cy="25476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6" name="Rectangle"/>
            <p:cNvSpPr/>
            <p:nvPr/>
          </p:nvSpPr>
          <p:spPr>
            <a:xfrm rot="16200000">
              <a:off x="200737" y="-91604"/>
              <a:ext cx="106997" cy="290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07" name="Rectangle"/>
            <p:cNvSpPr/>
            <p:nvPr/>
          </p:nvSpPr>
          <p:spPr>
            <a:xfrm rot="16200000">
              <a:off x="199794" y="270844"/>
              <a:ext cx="106997" cy="2911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aphicFrame>
        <p:nvGraphicFramePr>
          <p:cNvPr id="409" name="Table"/>
          <p:cNvGraphicFramePr/>
          <p:nvPr/>
        </p:nvGraphicFramePr>
        <p:xfrm>
          <a:off x="157422" y="4274193"/>
          <a:ext cx="8841856" cy="4699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5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7233"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0" name="Table"/>
          <p:cNvGraphicFramePr/>
          <p:nvPr/>
        </p:nvGraphicFramePr>
        <p:xfrm>
          <a:off x="157422" y="808238"/>
          <a:ext cx="8841856" cy="4699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5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18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7233"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900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creenshot 2018-12-10 at 12.52.43.png" descr="Screenshot 2018-12-10 at 12.52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191" y="1323809"/>
            <a:ext cx="8851618" cy="3876020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Guide for the charting"/>
          <p:cNvSpPr txBox="1">
            <a:spLocks noGrp="1"/>
          </p:cNvSpPr>
          <p:nvPr>
            <p:ph type="title" idx="4294967295"/>
          </p:nvPr>
        </p:nvSpPr>
        <p:spPr>
          <a:xfrm>
            <a:off x="641929" y="146264"/>
            <a:ext cx="7860142" cy="457234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Guide for the charting</a:t>
            </a:r>
          </a:p>
        </p:txBody>
      </p:sp>
      <p:sp>
        <p:nvSpPr>
          <p:cNvPr id="414" name="Missing tooth"/>
          <p:cNvSpPr/>
          <p:nvPr/>
        </p:nvSpPr>
        <p:spPr>
          <a:xfrm>
            <a:off x="236252" y="1542093"/>
            <a:ext cx="2469982" cy="4318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Missing tooth</a:t>
            </a:r>
          </a:p>
        </p:txBody>
      </p:sp>
      <p:sp>
        <p:nvSpPr>
          <p:cNvPr id="415" name="Plaque/calculus"/>
          <p:cNvSpPr/>
          <p:nvPr/>
        </p:nvSpPr>
        <p:spPr>
          <a:xfrm>
            <a:off x="236252" y="2117166"/>
            <a:ext cx="2469982" cy="4318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Plaque/calculus</a:t>
            </a:r>
          </a:p>
        </p:txBody>
      </p:sp>
      <p:sp>
        <p:nvSpPr>
          <p:cNvPr id="416" name="Pocket"/>
          <p:cNvSpPr/>
          <p:nvPr/>
        </p:nvSpPr>
        <p:spPr>
          <a:xfrm>
            <a:off x="236252" y="2692238"/>
            <a:ext cx="2469982" cy="4318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Pocket</a:t>
            </a:r>
          </a:p>
        </p:txBody>
      </p:sp>
      <p:sp>
        <p:nvSpPr>
          <p:cNvPr id="417" name="Mobility"/>
          <p:cNvSpPr/>
          <p:nvPr/>
        </p:nvSpPr>
        <p:spPr>
          <a:xfrm>
            <a:off x="236252" y="3384314"/>
            <a:ext cx="2469982" cy="4318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Mobility</a:t>
            </a:r>
          </a:p>
        </p:txBody>
      </p:sp>
      <p:sp>
        <p:nvSpPr>
          <p:cNvPr id="418" name="Caries"/>
          <p:cNvSpPr/>
          <p:nvPr/>
        </p:nvSpPr>
        <p:spPr>
          <a:xfrm>
            <a:off x="236252" y="3958550"/>
            <a:ext cx="2469982" cy="4318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Caries</a:t>
            </a:r>
          </a:p>
        </p:txBody>
      </p:sp>
      <p:sp>
        <p:nvSpPr>
          <p:cNvPr id="419" name="Vitality"/>
          <p:cNvSpPr/>
          <p:nvPr/>
        </p:nvSpPr>
        <p:spPr>
          <a:xfrm>
            <a:off x="236252" y="4533623"/>
            <a:ext cx="2894653" cy="4318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Vitality</a:t>
            </a:r>
          </a:p>
        </p:txBody>
      </p:sp>
      <p:sp>
        <p:nvSpPr>
          <p:cNvPr id="420" name="Extraction"/>
          <p:cNvSpPr/>
          <p:nvPr/>
        </p:nvSpPr>
        <p:spPr>
          <a:xfrm>
            <a:off x="4542059" y="1465893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Extraction</a:t>
            </a:r>
          </a:p>
        </p:txBody>
      </p:sp>
      <p:sp>
        <p:nvSpPr>
          <p:cNvPr id="421" name="Filling / inlay"/>
          <p:cNvSpPr/>
          <p:nvPr/>
        </p:nvSpPr>
        <p:spPr>
          <a:xfrm>
            <a:off x="4529359" y="1732593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Filling / inlay</a:t>
            </a:r>
          </a:p>
        </p:txBody>
      </p:sp>
      <p:sp>
        <p:nvSpPr>
          <p:cNvPr id="422" name="Root canal filling"/>
          <p:cNvSpPr/>
          <p:nvPr/>
        </p:nvSpPr>
        <p:spPr>
          <a:xfrm>
            <a:off x="4516659" y="2011993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Root canal filling</a:t>
            </a:r>
          </a:p>
        </p:txBody>
      </p:sp>
      <p:sp>
        <p:nvSpPr>
          <p:cNvPr id="423" name="Scaleing"/>
          <p:cNvSpPr/>
          <p:nvPr/>
        </p:nvSpPr>
        <p:spPr>
          <a:xfrm>
            <a:off x="4542059" y="2287374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Scaleing</a:t>
            </a:r>
          </a:p>
        </p:txBody>
      </p:sp>
      <p:sp>
        <p:nvSpPr>
          <p:cNvPr id="424" name="Metal crown"/>
          <p:cNvSpPr/>
          <p:nvPr/>
        </p:nvSpPr>
        <p:spPr>
          <a:xfrm>
            <a:off x="4529359" y="2562755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Metal crown</a:t>
            </a:r>
          </a:p>
        </p:txBody>
      </p:sp>
      <p:sp>
        <p:nvSpPr>
          <p:cNvPr id="425" name="Polimer fused to metal crown"/>
          <p:cNvSpPr/>
          <p:nvPr/>
        </p:nvSpPr>
        <p:spPr>
          <a:xfrm>
            <a:off x="4516659" y="2842155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Polimer fused to metal crown</a:t>
            </a:r>
          </a:p>
        </p:txBody>
      </p:sp>
      <p:sp>
        <p:nvSpPr>
          <p:cNvPr id="426" name="Ceramic fused to metal crown"/>
          <p:cNvSpPr/>
          <p:nvPr/>
        </p:nvSpPr>
        <p:spPr>
          <a:xfrm>
            <a:off x="4542059" y="3134255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Ceramic fused to metal crown</a:t>
            </a:r>
          </a:p>
        </p:txBody>
      </p:sp>
      <p:sp>
        <p:nvSpPr>
          <p:cNvPr id="427" name="Pontic - metal"/>
          <p:cNvSpPr/>
          <p:nvPr/>
        </p:nvSpPr>
        <p:spPr>
          <a:xfrm>
            <a:off x="4542059" y="3396936"/>
            <a:ext cx="2469982" cy="22560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Pontic - metal</a:t>
            </a:r>
          </a:p>
        </p:txBody>
      </p:sp>
      <p:sp>
        <p:nvSpPr>
          <p:cNvPr id="428" name="Pontic -  polimer fused to metal"/>
          <p:cNvSpPr/>
          <p:nvPr/>
        </p:nvSpPr>
        <p:spPr>
          <a:xfrm>
            <a:off x="4529359" y="3676336"/>
            <a:ext cx="2469982" cy="22560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Pontic -  polimer fused to metal</a:t>
            </a:r>
          </a:p>
        </p:txBody>
      </p:sp>
      <p:sp>
        <p:nvSpPr>
          <p:cNvPr id="429" name="Pontic -  ceramic fused to metal"/>
          <p:cNvSpPr/>
          <p:nvPr/>
        </p:nvSpPr>
        <p:spPr>
          <a:xfrm>
            <a:off x="4542059" y="3951716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Pontic -  ceramic fused to metal</a:t>
            </a:r>
          </a:p>
        </p:txBody>
      </p:sp>
      <p:sp>
        <p:nvSpPr>
          <p:cNvPr id="430" name="temporary crown"/>
          <p:cNvSpPr/>
          <p:nvPr/>
        </p:nvSpPr>
        <p:spPr>
          <a:xfrm>
            <a:off x="4542059" y="4218416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temporary crown</a:t>
            </a:r>
          </a:p>
        </p:txBody>
      </p:sp>
      <p:sp>
        <p:nvSpPr>
          <p:cNvPr id="431" name="Telescopic crown"/>
          <p:cNvSpPr/>
          <p:nvPr/>
        </p:nvSpPr>
        <p:spPr>
          <a:xfrm>
            <a:off x="4542059" y="4533623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Telescopic crown</a:t>
            </a:r>
          </a:p>
        </p:txBody>
      </p:sp>
      <p:sp>
        <p:nvSpPr>
          <p:cNvPr id="432" name="Precisional sliding attachment"/>
          <p:cNvSpPr/>
          <p:nvPr/>
        </p:nvSpPr>
        <p:spPr>
          <a:xfrm>
            <a:off x="4542059" y="4802616"/>
            <a:ext cx="2469982" cy="2256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>
            <a:lvl1pPr algn="l">
              <a:defRPr sz="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Precisional sliding attachment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/>
          <p:cNvSpPr txBox="1">
            <a:spLocks noGrp="1"/>
          </p:cNvSpPr>
          <p:nvPr>
            <p:ph type="title"/>
          </p:nvPr>
        </p:nvSpPr>
        <p:spPr>
          <a:xfrm>
            <a:off x="0" y="-114300"/>
            <a:ext cx="9144000" cy="95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Panoramic X-ray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8970"/>
            <a:ext cx="9144000" cy="4938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itle 1"/>
          <p:cNvSpPr txBox="1">
            <a:spLocks noGrp="1"/>
          </p:cNvSpPr>
          <p:nvPr>
            <p:ph type="title"/>
          </p:nvPr>
        </p:nvSpPr>
        <p:spPr>
          <a:xfrm>
            <a:off x="0" y="-114300"/>
            <a:ext cx="9144000" cy="95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Periapical X-ray - lower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223" y="1420484"/>
            <a:ext cx="3985369" cy="2874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7123" y="1420484"/>
            <a:ext cx="3985369" cy="287403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46"/>
          <p:cNvSpPr txBox="1"/>
          <p:nvPr/>
        </p:nvSpPr>
        <p:spPr>
          <a:xfrm>
            <a:off x="1984485" y="4495800"/>
            <a:ext cx="491687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46</a:t>
            </a:r>
          </a:p>
        </p:txBody>
      </p:sp>
      <p:sp>
        <p:nvSpPr>
          <p:cNvPr id="441" name="46"/>
          <p:cNvSpPr txBox="1"/>
          <p:nvPr/>
        </p:nvSpPr>
        <p:spPr>
          <a:xfrm>
            <a:off x="6633964" y="4495800"/>
            <a:ext cx="491688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46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FFFFFF"/>
      </a:dk1>
      <a:lt1>
        <a:srgbClr val="FF9933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9933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9933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On-screen Show (16:10)</PresentationFormat>
  <Paragraphs>162</Paragraphs>
  <Slides>31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Helvetica</vt:lpstr>
      <vt:lpstr>Verdana</vt:lpstr>
      <vt:lpstr>Kantoorthema</vt:lpstr>
      <vt:lpstr>PowerPoint Presentation</vt:lpstr>
      <vt:lpstr>Photograps (dia)</vt:lpstr>
      <vt:lpstr>PowerPoint Presentation</vt:lpstr>
      <vt:lpstr>PowerPoint Presentation</vt:lpstr>
      <vt:lpstr>PowerPoint Presentation</vt:lpstr>
      <vt:lpstr>Dental Status</vt:lpstr>
      <vt:lpstr>Guide for the charting</vt:lpstr>
      <vt:lpstr>Panoramic X-ray</vt:lpstr>
      <vt:lpstr>Periapical X-ray - lower</vt:lpstr>
      <vt:lpstr>Periapical X-ray - upper</vt:lpstr>
      <vt:lpstr>Photograph - ICP</vt:lpstr>
      <vt:lpstr>Clinical Examination</vt:lpstr>
      <vt:lpstr>Upper Arch</vt:lpstr>
      <vt:lpstr>PowerPoint Presentation</vt:lpstr>
      <vt:lpstr>PowerPoint Presentation</vt:lpstr>
      <vt:lpstr>PowerPoint Presentation</vt:lpstr>
      <vt:lpstr>Photographs of working steps</vt:lpstr>
      <vt:lpstr>Camera settings</vt:lpstr>
      <vt:lpstr>List of photographs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László Póti</cp:lastModifiedBy>
  <cp:revision>1</cp:revision>
  <dcterms:modified xsi:type="dcterms:W3CDTF">2018-12-11T08:13:11Z</dcterms:modified>
</cp:coreProperties>
</file>