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3" r:id="rId29"/>
    <p:sldId id="314" r:id="rId30"/>
    <p:sldId id="315" r:id="rId31"/>
    <p:sldId id="31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17" r:id="rId52"/>
    <p:sldId id="318" r:id="rId53"/>
    <p:sldId id="319" r:id="rId54"/>
    <p:sldId id="310" r:id="rId5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22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97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6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50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55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6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2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64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2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1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123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1D83-7C9D-4C11-8E9D-F41892F20C50}" type="datetimeFigureOut">
              <a:rPr lang="hu-HU" smtClean="0"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C00A-7A12-420F-9C83-D6918174C1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1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2709" y="312465"/>
            <a:ext cx="9144000" cy="2387600"/>
          </a:xfrm>
        </p:spPr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54629" y="2861810"/>
            <a:ext cx="9144000" cy="1655762"/>
          </a:xfrm>
        </p:spPr>
        <p:txBody>
          <a:bodyPr>
            <a:normAutofit/>
          </a:bodyPr>
          <a:lstStyle/>
          <a:p>
            <a:r>
              <a:rPr 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and pubertal growth spurt 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2" y="65725"/>
            <a:ext cx="1590837" cy="15880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84" y="3406289"/>
            <a:ext cx="52768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Saggital</a:t>
            </a: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concave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Maxilla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prognath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rethrognath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Mandibula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prognath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rethrognath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83" y="1377538"/>
            <a:ext cx="4486275" cy="2171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17" y="3549238"/>
            <a:ext cx="4215758" cy="21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Faceform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94" y="1962073"/>
            <a:ext cx="4942411" cy="43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88" y="1837509"/>
            <a:ext cx="5795727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0628" y="1837509"/>
            <a:ext cx="6087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vermilion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cracked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scrably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ipclosing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incomplite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4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mixed/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Saggital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 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overjet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overbite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(mm)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midline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shift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2" y="2146425"/>
            <a:ext cx="3871356" cy="7055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90" y="3054416"/>
            <a:ext cx="1160616" cy="11447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928" y="4266674"/>
            <a:ext cx="3158900" cy="24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Dentoalveolar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8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Gingiva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hyperplastic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Palatum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Frenulum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ankyloglossia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02" y="252413"/>
            <a:ext cx="2647336" cy="22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TMJ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habitual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2" y="3625225"/>
            <a:ext cx="2729878" cy="28608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21" y="130629"/>
            <a:ext cx="2085277" cy="22748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36" y="2916043"/>
            <a:ext cx="3275189" cy="37459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4328523"/>
            <a:ext cx="31115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0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TMJ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aggravate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alleviate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uscultation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crepitation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anteroposterior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sideward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pterygoideus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lat./ m.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m.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temporalis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condylar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Hypermobility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Interincisal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protrusion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sideward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3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Swallowing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tonge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thrust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sucking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swallowing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insufficientia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Bucca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adenoid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06" y="3754740"/>
            <a:ext cx="3566067" cy="29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Cephalometric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00" y="0"/>
            <a:ext cx="2384000" cy="2817330"/>
          </a:xfrm>
          <a:prstGeom prst="rect">
            <a:avLst/>
          </a:prstGeom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03" y="2578219"/>
            <a:ext cx="5048173" cy="38404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98" y="2682723"/>
            <a:ext cx="5084882" cy="38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81371"/>
            <a:ext cx="10515600" cy="4600712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serious-macro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aesthetic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smile-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miniaesthetic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Intraoral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227090"/>
            <a:ext cx="2440861" cy="16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iscovery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dentosceletal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orofacial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aesthetic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dentofacial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24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latin typeface="Times New Roman" charset="0"/>
                <a:ea typeface="Times New Roman" charset="0"/>
                <a:cs typeface="Times New Roman" charset="0"/>
              </a:rPr>
              <a:t>Camera and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accessories</a:t>
            </a:r>
            <a:endParaRPr lang="hu-H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787" y="14685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Single-lens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reflex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camera, macro objective,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flash circle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ip retractors, mirror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ackground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56" y="4334996"/>
            <a:ext cx="3523287" cy="2348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18" y="3254853"/>
            <a:ext cx="41871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1514935"/>
            <a:ext cx="6905220" cy="49715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photos: before and after the treatment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494" y="2602523"/>
            <a:ext cx="22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Before the  treatment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494" y="4396154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After the treatment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839936"/>
            <a:ext cx="6083385" cy="437988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photos: before and after the treatment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6494" y="2602523"/>
            <a:ext cx="22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Before the  treatment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494" y="491196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After the treatment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59" y="1844675"/>
            <a:ext cx="9316982" cy="4351338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photos: before and after the treatment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955" y="2637692"/>
            <a:ext cx="22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Before the  treatment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05" y="4900246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After the treatment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photos: before and after the treatment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150" y="5621011"/>
            <a:ext cx="7491608" cy="1694189"/>
          </a:xfrm>
        </p:spPr>
        <p:txBody>
          <a:bodyPr/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Frontwise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half profile, profile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Relaxed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small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simle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big smile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50" y="1690688"/>
            <a:ext cx="6020250" cy="36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882" y="507797"/>
            <a:ext cx="3246797" cy="678064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Intraoral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7" y="2195250"/>
            <a:ext cx="3457641" cy="23050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29" y="2204850"/>
            <a:ext cx="3781256" cy="22858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5819" y="-245865"/>
            <a:ext cx="3423765" cy="2282510"/>
          </a:xfrm>
          <a:prstGeom prst="rect">
            <a:avLst/>
          </a:prstGeom>
          <a:scene3d>
            <a:camera prst="orthographicFront">
              <a:rot lat="0" lon="21594000" rev="0"/>
            </a:camera>
            <a:lightRig rig="threePt" dir="t"/>
          </a:scene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0742" y="4658948"/>
            <a:ext cx="3428841" cy="22858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43" y="2204850"/>
            <a:ext cx="3428841" cy="22858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562109" y="344384"/>
            <a:ext cx="2885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corridor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8150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8" y="938151"/>
            <a:ext cx="7722305" cy="4351338"/>
          </a:xfrm>
        </p:spPr>
      </p:pic>
      <p:sp>
        <p:nvSpPr>
          <p:cNvPr id="6" name="Szövegdoboz 5"/>
          <p:cNvSpPr txBox="1"/>
          <p:nvPr/>
        </p:nvSpPr>
        <p:spPr>
          <a:xfrm>
            <a:off x="439387" y="5462649"/>
            <a:ext cx="11530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Aplasia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assymetry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supernumarie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periapical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89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00" y="106481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40" y="3151424"/>
            <a:ext cx="4163659" cy="29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Materials and instruments of the impression: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Material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impression: alginate or silicon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Impression trays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Wax: for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register 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bite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Ã©ptalÃ¡lat a kÃ¶vetkezÅre: âorthoprin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72" y="1690688"/>
            <a:ext cx="2975828" cy="29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Ã©ptalÃ¡lat a kÃ¶vetkezÅre: âeasy putty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4142823"/>
            <a:ext cx="2936737" cy="27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Materials of the impression: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990567" cy="48006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Orthodontics alginate: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Flexible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vanilla scent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Characteristic feature is the shrinkage: it has to cast in 15 min.,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 we have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provide wet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environment.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Application: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study cast: it is part of the documentation, diagnosis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analysis of the cast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For working cast: making of orthodontics appliances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Ã©ptalÃ¡lat a kÃ¶vetkezÅre: âimpression orthoprin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174518"/>
            <a:ext cx="3481766" cy="34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Cephalometric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7"/>
            <a:ext cx="891269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36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altLang="hu-HU" sz="3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3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hu-HU" altLang="hu-HU" sz="3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eeded</a:t>
            </a:r>
            <a:r>
              <a:rPr kumimoji="0" lang="hu-HU" altLang="hu-H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3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hu-HU" altLang="hu-H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hu-HU" altLang="hu-HU" sz="3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kumimoji="0" lang="hu-HU" altLang="hu-H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3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kumimoji="0" lang="hu-HU" altLang="hu-H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hu-HU" alt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52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Materials of the impression: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95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Two </a:t>
            </a:r>
            <a:r>
              <a:rPr lang="en-US" b="1" u="sng" dirty="0">
                <a:latin typeface="Times New Roman" charset="0"/>
                <a:ea typeface="Times New Roman" charset="0"/>
                <a:cs typeface="Times New Roman" charset="0"/>
              </a:rPr>
              <a:t>phases, two component </a:t>
            </a:r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silicon: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For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working cast of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aligners, what the lab will digitalize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122" name="Picture 2" descr="https://www.justshine.com/pages/blog/image/section-image/Invisalign-09-1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69" y="2823883"/>
            <a:ext cx="4723931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Tray of the impression: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11375"/>
            <a:ext cx="5181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Need a special impression tray: with high edge to mold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teeth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vestibule.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1026" name="Picture 2" descr="Ã©ptalÃ¡lat a kÃ¶vetkezÅre: âorthodontics tray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2" y="1825625"/>
            <a:ext cx="4111408" cy="41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89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85652"/>
            <a:ext cx="10515600" cy="51913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saggital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transzversal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intercuspidation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local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modell has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????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talp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paralell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09" y="1996068"/>
            <a:ext cx="6190991" cy="3600663"/>
          </a:xfrm>
        </p:spPr>
      </p:pic>
      <p:sp>
        <p:nvSpPr>
          <p:cNvPr id="3" name="Robbanás 1 2"/>
          <p:cNvSpPr/>
          <p:nvPr/>
        </p:nvSpPr>
        <p:spPr>
          <a:xfrm>
            <a:off x="10563497" y="5329646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67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lenght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Symmerty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Bolton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0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5" y="2630552"/>
            <a:ext cx="10162765" cy="18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5652" y="418602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Pont index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6389" y="1748407"/>
            <a:ext cx="10352314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sum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aplasia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formula: </a:t>
            </a:r>
          </a:p>
          <a:p>
            <a:pPr marL="0" indent="0" algn="ctr">
              <a:buNone/>
            </a:pP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hu-H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hu-H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4/3 + 0,5</a:t>
            </a:r>
          </a:p>
          <a:p>
            <a:pPr marL="0" indent="0" algn="ctr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praemolar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		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hu-HU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100/85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			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100/65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&gt; 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0358" y="147067"/>
            <a:ext cx="2170924" cy="1761678"/>
          </a:xfrm>
          <a:prstGeom prst="rect">
            <a:avLst/>
          </a:prstGeom>
        </p:spPr>
      </p:pic>
      <p:sp>
        <p:nvSpPr>
          <p:cNvPr id="7" name="AutoShape 2" descr="KÃ©ptalÃ¡lat a kÃ¶vetkezÅre: âexpansion orthoâ"/>
          <p:cNvSpPr>
            <a:spLocks noChangeAspect="1" noChangeArrowheads="1"/>
          </p:cNvSpPr>
          <p:nvPr/>
        </p:nvSpPr>
        <p:spPr bwMode="auto">
          <a:xfrm>
            <a:off x="155575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38" y="5233851"/>
            <a:ext cx="2240280" cy="149352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474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lenght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Korkhaus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orovestibular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hu-H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100/160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lenght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2mm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41" y="3623830"/>
            <a:ext cx="2971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mesiodistal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right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saggital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symmerty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congruence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midlines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frenulum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anteroposterior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symmerty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58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mixed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erupted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3,4,5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31" y="3604254"/>
            <a:ext cx="7434746" cy="19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Anamnesis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933303" y="2464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1933303" y="3627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335383" y="2464526"/>
            <a:ext cx="3431177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496491" y="2432522"/>
            <a:ext cx="343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496491" y="3627120"/>
            <a:ext cx="315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70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 mixed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0. ábra – Gross egyen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7" y="3188988"/>
            <a:ext cx="4887570" cy="4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67" y="3911525"/>
            <a:ext cx="4521714" cy="22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90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Bolton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mesiodistal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(46-46)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totoal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(16-26)</a:t>
            </a:r>
          </a:p>
          <a:p>
            <a:pPr marL="0" indent="0" algn="ctr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m-d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m-d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100 =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91,3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97" y="4067265"/>
            <a:ext cx="1718548" cy="22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9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Bolton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(33-43)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(13-23)</a:t>
            </a:r>
          </a:p>
          <a:p>
            <a:pPr marL="0" indent="0" algn="ctr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100 =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77,2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less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77,2%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77,2%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incisors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077" y="156389"/>
            <a:ext cx="1104043" cy="15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1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habituated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6"/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sceletal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midline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shift</a:t>
            </a:r>
          </a:p>
          <a:p>
            <a:pPr lvl="6"/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6"/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overbite</a:t>
            </a:r>
            <a:endParaRPr lang="hu-H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hu-H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Saggital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discrepancy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6"/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overjet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disto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mesio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occlusio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0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Sceletal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anthropology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forensic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orthopedics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examinde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3918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7" y="164828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Fishman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ossification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wrist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1241049"/>
            <a:ext cx="3298656" cy="225762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46" y="775386"/>
            <a:ext cx="3493008" cy="3694176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377" y="930720"/>
            <a:ext cx="3182455" cy="358529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5097" y="5287869"/>
            <a:ext cx="11216639" cy="12208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7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maximum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4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6,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maxilla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5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6, and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6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7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maximum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7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hile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6 </a:t>
            </a:r>
            <a:r>
              <a:rPr kumimoji="0" lang="hu-HU" altLang="hu-HU" sz="2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hu-HU" altLang="hu-HU" sz="2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SMI 7.</a:t>
            </a:r>
            <a:r>
              <a:rPr kumimoji="0" lang="hu-HU" alt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69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Lamparski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vertebral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vertebra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CVS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vertebra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contour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vertebral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body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Puberty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CVS 3 and CVS 4.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inspector’s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vertebras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89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00" y="315805"/>
            <a:ext cx="4674655" cy="33810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1" y="4258491"/>
            <a:ext cx="4318732" cy="21637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7" y="315805"/>
            <a:ext cx="5938744" cy="59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98810"/>
            <a:ext cx="8498564" cy="6380584"/>
          </a:xfrm>
        </p:spPr>
      </p:pic>
    </p:spTree>
    <p:extLst>
      <p:ext uri="{BB962C8B-B14F-4D97-AF65-F5344CB8AC3E}">
        <p14:creationId xmlns:p14="http://schemas.microsoft.com/office/powerpoint/2010/main" val="3096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60400"/>
            <a:ext cx="3917922" cy="56340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90" y="2028825"/>
            <a:ext cx="7390513" cy="23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ntibiotic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prophylaxe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tonsilla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tonsilla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73" y="284525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54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25437"/>
            <a:ext cx="9144000" cy="23876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treatment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92" y="2503858"/>
            <a:ext cx="4001008" cy="40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Instruments of the treatment plan: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5148263" cy="25177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Study casts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Dental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vernier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: for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measurement of the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casts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analyisis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4625460"/>
            <a:ext cx="3163072" cy="2108715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553" y="2398205"/>
            <a:ext cx="4150233" cy="41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Instruments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the treatment plan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making: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42812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ighting box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tracing paper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pencil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Ruler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rotractor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analysis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paper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5372" y="2112626"/>
            <a:ext cx="5032375" cy="40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Instruments of the treatment plan making: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428129" cy="149538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orthodontics analyst program for digital cephalometric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analyisis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 for example: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SMILE program)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15" y="1825624"/>
            <a:ext cx="4359926" cy="4874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8" y="3272680"/>
            <a:ext cx="4263738" cy="329322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065678" y="3321011"/>
            <a:ext cx="1077272" cy="785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2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7766" y="4945566"/>
            <a:ext cx="10974659" cy="531309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05" y="928572"/>
            <a:ext cx="4905375" cy="35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sucking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Bruxism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Previouos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1625264"/>
            <a:ext cx="4040777" cy="38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6577" y="2310257"/>
            <a:ext cx="10515600" cy="4351338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			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develpoment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Intraoral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dentoalveolar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3100251" y="23122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3100251" y="3348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3100251" y="42108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76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847"/>
            <a:ext cx="10515600" cy="1325563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linical examination: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600700" cy="4422775"/>
          </a:xfrm>
        </p:spPr>
        <p:txBody>
          <a:bodyPr>
            <a:normAutofit/>
          </a:bodyPr>
          <a:lstStyle/>
          <a:p>
            <a:r>
              <a:rPr lang="en-US" b="1" dirty="0"/>
              <a:t>Mirror, probe, forceps</a:t>
            </a:r>
          </a:p>
          <a:p>
            <a:r>
              <a:rPr lang="en-US" b="1" dirty="0"/>
              <a:t>Cold spray, electronic pulp tester </a:t>
            </a:r>
            <a:r>
              <a:rPr lang="en-US" dirty="0" smtClean="0"/>
              <a:t>if it is necessary</a:t>
            </a:r>
            <a:endParaRPr lang="en-US" dirty="0"/>
          </a:p>
          <a:p>
            <a:r>
              <a:rPr lang="en-US" dirty="0"/>
              <a:t>Patient </a:t>
            </a:r>
            <a:r>
              <a:rPr lang="en-US" b="1" dirty="0" err="1"/>
              <a:t>cardbord</a:t>
            </a:r>
            <a:r>
              <a:rPr lang="en-US" dirty="0"/>
              <a:t>, where we </a:t>
            </a:r>
            <a:r>
              <a:rPr lang="en-US" dirty="0" smtClean="0"/>
              <a:t>register:</a:t>
            </a:r>
            <a:endParaRPr lang="en-US" dirty="0"/>
          </a:p>
          <a:p>
            <a:pPr lvl="1"/>
            <a:r>
              <a:rPr lang="en-US" dirty="0"/>
              <a:t>General and dental </a:t>
            </a:r>
            <a:r>
              <a:rPr lang="en-US" dirty="0" smtClean="0"/>
              <a:t>history, results of clinical examination, diagnosis, treatment plan, patient agreement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47924"/>
            <a:ext cx="5033964" cy="335597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941316" y="3078781"/>
            <a:ext cx="923409" cy="85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526861" y="3229679"/>
            <a:ext cx="283779" cy="9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887232" y="3229679"/>
            <a:ext cx="211708" cy="9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923282" y="2905360"/>
            <a:ext cx="477470" cy="10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833210" y="3229679"/>
            <a:ext cx="373868" cy="135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8698061" y="3405352"/>
            <a:ext cx="657647" cy="13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8954814" y="5008930"/>
            <a:ext cx="342337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8089963" y="5180099"/>
            <a:ext cx="454947" cy="135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0260419" y="4322135"/>
            <a:ext cx="106325" cy="116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10474012" y="4375299"/>
            <a:ext cx="179811" cy="4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index=I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323148"/>
            <a:ext cx="4945811" cy="37139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18" y="3250591"/>
            <a:ext cx="4727976" cy="16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1602</Words>
  <Application>Microsoft Office PowerPoint</Application>
  <PresentationFormat>Szélesvásznú</PresentationFormat>
  <Paragraphs>290</Paragraphs>
  <Slides>54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Office-téma</vt:lpstr>
      <vt:lpstr>Orthodontic diagnosis</vt:lpstr>
      <vt:lpstr>The aim of the orthodontic diagnosis:</vt:lpstr>
      <vt:lpstr>What is needed for a comprehensive diagnosis? </vt:lpstr>
      <vt:lpstr>Anamnesis</vt:lpstr>
      <vt:lpstr>General history/anamnesis</vt:lpstr>
      <vt:lpstr>Orthodontic anamnesis</vt:lpstr>
      <vt:lpstr>Clinical examination</vt:lpstr>
      <vt:lpstr>Clinical examination: </vt:lpstr>
      <vt:lpstr>Extraoral parameters</vt:lpstr>
      <vt:lpstr>Extraoral dates Face form Saggital</vt:lpstr>
      <vt:lpstr>Extraoral dates Faceform Frontal </vt:lpstr>
      <vt:lpstr>Extraoral dates Lips and nose examination</vt:lpstr>
      <vt:lpstr>Intraoral dates Dental features</vt:lpstr>
      <vt:lpstr>Intraoral dates Dentoalveolar features</vt:lpstr>
      <vt:lpstr>Functional analysis</vt:lpstr>
      <vt:lpstr>TMJ analysis</vt:lpstr>
      <vt:lpstr>Functional discrepancy examination</vt:lpstr>
      <vt:lpstr>Cephalometric analysis</vt:lpstr>
      <vt:lpstr>Photo analysis</vt:lpstr>
      <vt:lpstr>Camera andaccessories</vt:lpstr>
      <vt:lpstr>Face photos: before and after the treatment  </vt:lpstr>
      <vt:lpstr>Face photos: before and after the treatment </vt:lpstr>
      <vt:lpstr>Face photos: before and after the treatment </vt:lpstr>
      <vt:lpstr>Face photos: before and after the treatment </vt:lpstr>
      <vt:lpstr>Intraoral photos</vt:lpstr>
      <vt:lpstr>6. Other x-rays</vt:lpstr>
      <vt:lpstr>Impression</vt:lpstr>
      <vt:lpstr>Materials and instruments of the impression:</vt:lpstr>
      <vt:lpstr>Materials of the impression:</vt:lpstr>
      <vt:lpstr>Materials of the impression:</vt:lpstr>
      <vt:lpstr>Tray of the impression:</vt:lpstr>
      <vt:lpstr>7. Cast analysis</vt:lpstr>
      <vt:lpstr>The upper cast has seven side, lower modell has six.  The ????soles/ talp are paralell with each other and with the occlusal plane.  </vt:lpstr>
      <vt:lpstr>What can we examine on the cast?</vt:lpstr>
      <vt:lpstr>1. Angle classification</vt:lpstr>
      <vt:lpstr>3. Arch width – Pont index</vt:lpstr>
      <vt:lpstr>4. Frontal arch lenght – Korkhaus index</vt:lpstr>
      <vt:lpstr>5. Symmetry analysis</vt:lpstr>
      <vt:lpstr>6. Moyers mixed dentition space analysis</vt:lpstr>
      <vt:lpstr>Gross mixed dentition analysis</vt:lpstr>
      <vt:lpstr>Bolton analysis</vt:lpstr>
      <vt:lpstr>Bolton analysis</vt:lpstr>
      <vt:lpstr>Occlusion analysis</vt:lpstr>
      <vt:lpstr>Sceletal age determination</vt:lpstr>
      <vt:lpstr>Fishman examined ossification centers on wrist</vt:lpstr>
      <vt:lpstr>Spine analysis</vt:lpstr>
      <vt:lpstr>PowerPoint bemutató</vt:lpstr>
      <vt:lpstr>PowerPoint bemutató</vt:lpstr>
      <vt:lpstr>PowerPoint bemutató</vt:lpstr>
      <vt:lpstr>The treatment plan</vt:lpstr>
      <vt:lpstr>Instruments of the treatment plan:</vt:lpstr>
      <vt:lpstr>Instruments of the treatment plan making:</vt:lpstr>
      <vt:lpstr>Instruments of the treatment plan making: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Orthodontic diagnosis</dc:title>
  <dc:creator>fogasz</dc:creator>
  <cp:lastModifiedBy>fogasz</cp:lastModifiedBy>
  <cp:revision>95</cp:revision>
  <dcterms:created xsi:type="dcterms:W3CDTF">2019-09-02T10:42:01Z</dcterms:created>
  <dcterms:modified xsi:type="dcterms:W3CDTF">2019-09-24T08:06:31Z</dcterms:modified>
</cp:coreProperties>
</file>