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311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312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313" r:id="rId29"/>
    <p:sldId id="314" r:id="rId30"/>
    <p:sldId id="315" r:id="rId31"/>
    <p:sldId id="316" r:id="rId32"/>
    <p:sldId id="287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17" r:id="rId52"/>
    <p:sldId id="318" r:id="rId53"/>
    <p:sldId id="319" r:id="rId54"/>
    <p:sldId id="310" r:id="rId55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29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91D83-7C9D-4C11-8E9D-F41892F20C50}" type="datetimeFigureOut">
              <a:rPr lang="hu-HU" smtClean="0"/>
              <a:t>2019. 09. 24.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CC00A-7A12-420F-9C83-D6918174C1E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65225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91D83-7C9D-4C11-8E9D-F41892F20C50}" type="datetimeFigureOut">
              <a:rPr lang="hu-HU" smtClean="0"/>
              <a:t>2019. 09. 24.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CC00A-7A12-420F-9C83-D6918174C1E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84971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91D83-7C9D-4C11-8E9D-F41892F20C50}" type="datetimeFigureOut">
              <a:rPr lang="hu-HU" smtClean="0"/>
              <a:t>2019. 09. 24.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CC00A-7A12-420F-9C83-D6918174C1E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22611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91D83-7C9D-4C11-8E9D-F41892F20C50}" type="datetimeFigureOut">
              <a:rPr lang="hu-HU" smtClean="0"/>
              <a:t>2019. 09. 24.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CC00A-7A12-420F-9C83-D6918174C1E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78502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91D83-7C9D-4C11-8E9D-F41892F20C50}" type="datetimeFigureOut">
              <a:rPr lang="hu-HU" smtClean="0"/>
              <a:t>2019. 09. 24.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CC00A-7A12-420F-9C83-D6918174C1E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22552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91D83-7C9D-4C11-8E9D-F41892F20C50}" type="datetimeFigureOut">
              <a:rPr lang="hu-HU" smtClean="0"/>
              <a:t>2019. 09. 24.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CC00A-7A12-420F-9C83-D6918174C1E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0467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91D83-7C9D-4C11-8E9D-F41892F20C50}" type="datetimeFigureOut">
              <a:rPr lang="hu-HU" smtClean="0"/>
              <a:t>2019. 09. 24.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CC00A-7A12-420F-9C83-D6918174C1E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4020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91D83-7C9D-4C11-8E9D-F41892F20C50}" type="datetimeFigureOut">
              <a:rPr lang="hu-HU" smtClean="0"/>
              <a:t>2019. 09. 24.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CC00A-7A12-420F-9C83-D6918174C1E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99645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91D83-7C9D-4C11-8E9D-F41892F20C50}" type="datetimeFigureOut">
              <a:rPr lang="hu-HU" smtClean="0"/>
              <a:t>2019. 09. 24.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CC00A-7A12-420F-9C83-D6918174C1E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28247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91D83-7C9D-4C11-8E9D-F41892F20C50}" type="datetimeFigureOut">
              <a:rPr lang="hu-HU" smtClean="0"/>
              <a:t>2019. 09. 24.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CC00A-7A12-420F-9C83-D6918174C1E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61112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91D83-7C9D-4C11-8E9D-F41892F20C50}" type="datetimeFigureOut">
              <a:rPr lang="hu-HU" smtClean="0"/>
              <a:t>2019. 09. 24.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CC00A-7A12-420F-9C83-D6918174C1E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71230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791D83-7C9D-4C11-8E9D-F41892F20C50}" type="datetimeFigureOut">
              <a:rPr lang="hu-HU" smtClean="0"/>
              <a:t>2019. 09. 24.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CC00A-7A12-420F-9C83-D6918174C1E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65176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32709" y="312465"/>
            <a:ext cx="9144000" cy="2387600"/>
          </a:xfrm>
        </p:spPr>
        <p:txBody>
          <a:bodyPr/>
          <a:lstStyle/>
          <a:p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Orthodontic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diagnosis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654629" y="2861810"/>
            <a:ext cx="9144000" cy="1655762"/>
          </a:xfrm>
        </p:spPr>
        <p:txBody>
          <a:bodyPr>
            <a:normAutofit/>
          </a:bodyPr>
          <a:lstStyle/>
          <a:p>
            <a:r>
              <a:rPr lang="hu-H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Cast</a:t>
            </a:r>
            <a:r>
              <a:rPr lang="hu-H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r>
              <a:rPr lang="hu-H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skeletal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maturation and pubertal growth spurt </a:t>
            </a:r>
            <a:endParaRPr lang="hu-H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382" y="65725"/>
            <a:ext cx="1590837" cy="1588084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284" y="3406289"/>
            <a:ext cx="5276850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2711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Extraoral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dates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3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Face</a:t>
            </a:r>
            <a:r>
              <a:rPr lang="hu-H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</a:t>
            </a:r>
            <a:r>
              <a:rPr lang="hu-H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u-H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3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Saggital</a:t>
            </a:r>
            <a:endParaRPr lang="hu-H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hu-H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Profile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straight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hu-H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convex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hu-H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concave</a:t>
            </a:r>
            <a:endParaRPr lang="hu-H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Maxilla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position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normal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hu-H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prognath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hu-H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rethrognath</a:t>
            </a:r>
            <a:endParaRPr lang="hu-H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Mandibula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position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hu-H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size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hu-H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normal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hu-H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prognath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hu-H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rethrognath</a:t>
            </a:r>
            <a:endParaRPr 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083" y="1377538"/>
            <a:ext cx="4486275" cy="217170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8417" y="3549238"/>
            <a:ext cx="4215758" cy="2127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1046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Extraoral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dates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Faceform</a:t>
            </a:r>
            <a:r>
              <a:rPr lang="hu-H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u-H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Frontal</a:t>
            </a:r>
            <a:r>
              <a:rPr lang="hu-H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hu-H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4794" y="1962073"/>
            <a:ext cx="4942411" cy="4331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219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Extraoral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dates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Lips</a:t>
            </a:r>
            <a:r>
              <a:rPr lang="hu-H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hu-H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nose</a:t>
            </a:r>
            <a:r>
              <a:rPr lang="hu-H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examination</a:t>
            </a:r>
            <a:endParaRPr lang="hu-H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788" y="1837509"/>
            <a:ext cx="5795727" cy="4351338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130628" y="1837509"/>
            <a:ext cx="608729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Lips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length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normal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short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vermilion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border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normal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narrow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wide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ondition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dry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cracked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scrably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ipclosing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complete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incomplite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ip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step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normal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positive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negative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Nose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vertical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horizontal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transversal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size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7492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Intraoral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dates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Dental</a:t>
            </a:r>
            <a:r>
              <a:rPr lang="hu-H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features</a:t>
            </a:r>
            <a:endParaRPr lang="hu-H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Dental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stages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primary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early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mixed/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late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mixed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permanent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Shape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numerical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disorders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Positional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disorders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Saggital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	 	-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Angle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classification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molar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canine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-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overjet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-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frontal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crossbite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Vertical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		-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overbite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(mm)</a:t>
            </a:r>
          </a:p>
          <a:p>
            <a:pPr marL="0" indent="0">
              <a:buNone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-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frontal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lateral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open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bite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Transversal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		-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midline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shift (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dental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-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lateral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crossbite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472" y="2146425"/>
            <a:ext cx="3871356" cy="705586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890" y="3054416"/>
            <a:ext cx="1160616" cy="1144789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8928" y="4266674"/>
            <a:ext cx="3158900" cy="2440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5233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Intraoral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dates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Dentoalveolar</a:t>
            </a:r>
            <a:r>
              <a:rPr lang="hu-H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features</a:t>
            </a:r>
            <a:endParaRPr lang="hu-H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Apical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coronal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normal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wide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narrow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Soft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tissue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parameters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lvl="8"/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Gingiva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normal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inflamed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hyperplastic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8"/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Palatum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high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flat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ordinary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8"/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Frenulum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linguae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labii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strong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ankyloglossia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normal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8"/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Tongue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size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normal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big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0" lvl="8" indent="0">
              <a:buNone/>
            </a:pP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4902" y="252413"/>
            <a:ext cx="2647336" cy="222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3444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Functional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TMJ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inspection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Jaw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examination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released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habitual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occlusion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position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Functional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discrepancy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002" y="3625225"/>
            <a:ext cx="2729878" cy="2860847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721" y="130629"/>
            <a:ext cx="2085277" cy="2274848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036" y="2916043"/>
            <a:ext cx="3275189" cy="3745997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250" y="4328523"/>
            <a:ext cx="3111500" cy="170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2097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TMJ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Orthodontic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treatment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interventions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aggravate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nor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alleviate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already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formed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joint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problem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Examination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uscultation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looking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crepitation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anteroposterior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sideward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position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Palpation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controls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pressure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sensitivity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joints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muscle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involved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jaw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movements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(m.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pterygoideus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lat./ m.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masseter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m.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temporalis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and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coordinated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operation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condylar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Hypermobility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buFontTx/>
              <a:buChar char="-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Interincisal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space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protrusion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movement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sideward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digestion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deviation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4330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Functional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discrepancy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examination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Swallowing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examination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normal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tonge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thrust</a:t>
            </a:r>
            <a:endParaRPr lang="hu-H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Lips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examination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thumb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sucking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lip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squeeze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swallowing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lip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insufficientia</a:t>
            </a:r>
            <a:endParaRPr lang="hu-H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Bucca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examination</a:t>
            </a:r>
            <a:endParaRPr lang="hu-H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Breathing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examination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nose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breathing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mouth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breathing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adenoid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face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9306" y="3754740"/>
            <a:ext cx="3566067" cy="2945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335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Cephalometric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Tartalom hely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8000" y="0"/>
            <a:ext cx="2384000" cy="2817330"/>
          </a:xfrm>
          <a:prstGeom prst="rect">
            <a:avLst/>
          </a:prstGeom>
        </p:spPr>
      </p:pic>
      <p:pic>
        <p:nvPicPr>
          <p:cNvPr id="5" name="Tartalom hely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903" y="2578219"/>
            <a:ext cx="5048173" cy="3840447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6298" y="2682723"/>
            <a:ext cx="5084882" cy="3844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9668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Photo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981371"/>
            <a:ext cx="10515600" cy="4600712"/>
          </a:xfrm>
        </p:spPr>
        <p:txBody>
          <a:bodyPr/>
          <a:lstStyle/>
          <a:p>
            <a:pPr marL="0" indent="0">
              <a:buNone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Photos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made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standardized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conditions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same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set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follow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multiple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changes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Extraoral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records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-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fronal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view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serious-macro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aesthetic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smile-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miniaesthetic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-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semilateral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view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-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lateral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view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Intraoral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records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	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-frontal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lateral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occlusal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view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760" y="227090"/>
            <a:ext cx="2440861" cy="1616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177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hu-HU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aim</a:t>
            </a:r>
            <a:r>
              <a:rPr lang="hu-H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hu-HU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orthodontic</a:t>
            </a:r>
            <a:r>
              <a:rPr lang="hu-H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diagnosis</a:t>
            </a:r>
            <a:r>
              <a:rPr lang="hu-H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hu-HU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iscovery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dentosceletal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disorders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orofacial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region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lead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complete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treatment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aesthetic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functional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rehabilitation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a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dinamic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process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because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growth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period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influences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growth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direction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rate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dentofacial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structures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4248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dirty="0" smtClean="0">
                <a:latin typeface="Times New Roman" charset="0"/>
                <a:ea typeface="Times New Roman" charset="0"/>
                <a:cs typeface="Times New Roman" charset="0"/>
              </a:rPr>
              <a:t>Camera and</a:t>
            </a: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accessories</a:t>
            </a:r>
            <a:endParaRPr lang="hu-HU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14787" y="1468574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hu-HU" dirty="0"/>
          </a:p>
          <a:p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Single-lens 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reflex </a:t>
            </a: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camera, macro objective, 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flash circle</a:t>
            </a:r>
          </a:p>
          <a:p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L</a:t>
            </a: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ip retractors, mirror</a:t>
            </a:r>
            <a:endParaRPr lang="en-US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B</a:t>
            </a: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ackground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endParaRPr lang="hu-HU" sz="2400" dirty="0"/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356" y="4334996"/>
            <a:ext cx="3523287" cy="234885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818" y="3254853"/>
            <a:ext cx="4187182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234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4775" y="1514935"/>
            <a:ext cx="6905220" cy="4971589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Face photos: before and after the treatment 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6494" y="2602523"/>
            <a:ext cx="2274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Before the  treatment</a:t>
            </a:r>
            <a:endParaRPr lang="en-US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6494" y="4396154"/>
            <a:ext cx="2110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After the treatment</a:t>
            </a:r>
            <a:endParaRPr lang="en-US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38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artalom helye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050" y="1839936"/>
            <a:ext cx="6083385" cy="4379888"/>
          </a:xfr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Face photos: before and after the treatment 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56494" y="2602523"/>
            <a:ext cx="2274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Before the  treatment</a:t>
            </a:r>
            <a:endParaRPr lang="en-US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6494" y="4911969"/>
            <a:ext cx="2110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After the treatment</a:t>
            </a:r>
            <a:endParaRPr lang="en-US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63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artalom helye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559" y="1844675"/>
            <a:ext cx="9316982" cy="4351338"/>
          </a:xfr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Face photos: before and after the treatment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8955" y="2637692"/>
            <a:ext cx="2274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Before the  treatment</a:t>
            </a:r>
            <a:endParaRPr lang="en-US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8405" y="4900246"/>
            <a:ext cx="2110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After the treatment</a:t>
            </a:r>
            <a:endParaRPr lang="en-US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420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Face photos: before and after the treatment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0150" y="5621011"/>
            <a:ext cx="7491608" cy="1694189"/>
          </a:xfrm>
        </p:spPr>
        <p:txBody>
          <a:bodyPr/>
          <a:lstStyle/>
          <a:p>
            <a:r>
              <a:rPr lang="en-US" dirty="0" err="1" smtClean="0">
                <a:latin typeface="Times New Roman" charset="0"/>
                <a:ea typeface="Times New Roman" charset="0"/>
                <a:cs typeface="Times New Roman" charset="0"/>
              </a:rPr>
              <a:t>Frontwise</a:t>
            </a: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, half profile, profile</a:t>
            </a:r>
          </a:p>
          <a:p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Relaxed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, small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simle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, big smile</a:t>
            </a:r>
          </a:p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Tartalom hely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150" y="1690688"/>
            <a:ext cx="6020250" cy="3618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93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88882" y="507797"/>
            <a:ext cx="3246797" cy="678064"/>
          </a:xfrm>
        </p:spPr>
        <p:txBody>
          <a:bodyPr>
            <a:normAutofit/>
          </a:bodyPr>
          <a:lstStyle/>
          <a:p>
            <a:pPr algn="ctr"/>
            <a:r>
              <a:rPr lang="hu-H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Intraoral</a:t>
            </a: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photos</a:t>
            </a:r>
            <a:endParaRPr lang="hu-H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57" y="2195250"/>
            <a:ext cx="3457641" cy="2305094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629" y="2204850"/>
            <a:ext cx="3781256" cy="2285894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235819" y="-245865"/>
            <a:ext cx="3423765" cy="2282510"/>
          </a:xfrm>
          <a:prstGeom prst="rect">
            <a:avLst/>
          </a:prstGeom>
          <a:scene3d>
            <a:camera prst="orthographicFront">
              <a:rot lat="0" lon="21594000" rev="0"/>
            </a:camera>
            <a:lightRig rig="threePt" dir="t"/>
          </a:scene3d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230742" y="4658948"/>
            <a:ext cx="3428841" cy="2285894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0743" y="2204850"/>
            <a:ext cx="3428841" cy="2285894"/>
          </a:xfrm>
          <a:prstGeom prst="rect">
            <a:avLst/>
          </a:prstGeom>
        </p:spPr>
      </p:pic>
      <p:sp>
        <p:nvSpPr>
          <p:cNvPr id="3" name="Szövegdoboz 2"/>
          <p:cNvSpPr txBox="1"/>
          <p:nvPr/>
        </p:nvSpPr>
        <p:spPr>
          <a:xfrm>
            <a:off x="8562109" y="344384"/>
            <a:ext cx="28857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Symmetry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Smile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line</a:t>
            </a:r>
          </a:p>
          <a:p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Smile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arch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Buccal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corridor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Incisal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plane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319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38150"/>
          </a:xfrm>
        </p:spPr>
        <p:txBody>
          <a:bodyPr/>
          <a:lstStyle/>
          <a:p>
            <a:pPr algn="ctr"/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x-rays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468" y="938151"/>
            <a:ext cx="7722305" cy="4351338"/>
          </a:xfrm>
        </p:spPr>
      </p:pic>
      <p:sp>
        <p:nvSpPr>
          <p:cNvPr id="6" name="Szövegdoboz 5"/>
          <p:cNvSpPr txBox="1"/>
          <p:nvPr/>
        </p:nvSpPr>
        <p:spPr>
          <a:xfrm>
            <a:off x="439387" y="5462649"/>
            <a:ext cx="115309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Aplasia</a:t>
            </a:r>
            <a:r>
              <a:rPr lang="hu-H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assymetry</a:t>
            </a:r>
            <a:r>
              <a:rPr lang="hu-H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supernumarie</a:t>
            </a:r>
            <a:r>
              <a:rPr lang="hu-H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tooth</a:t>
            </a:r>
            <a:r>
              <a:rPr lang="hu-H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periapical</a:t>
            </a:r>
            <a:r>
              <a:rPr lang="hu-H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process</a:t>
            </a:r>
            <a:r>
              <a:rPr lang="hu-H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absorption</a:t>
            </a:r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</a:t>
            </a:r>
            <a:r>
              <a:rPr lang="hu-H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hu-H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examined</a:t>
            </a:r>
            <a:r>
              <a:rPr lang="hu-H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hu-H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8892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2900" y="106481"/>
            <a:ext cx="9144000" cy="2387600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Impression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8340" y="3151424"/>
            <a:ext cx="4163659" cy="298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718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Materials and instruments of the impression:</a:t>
            </a:r>
            <a:endParaRPr lang="en-US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Material 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of impression: alginate or silicon</a:t>
            </a:r>
          </a:p>
          <a:p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Impression trays</a:t>
            </a:r>
          </a:p>
          <a:p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Wax: for </a:t>
            </a: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register the 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bite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2" descr="Ã©ptalÃ¡lat a kÃ¶vetkezÅre: âorthoprintâ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7972" y="1690688"/>
            <a:ext cx="2975828" cy="2975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Ã©ptalÃ¡lat a kÃ¶vetkezÅre: âeasy puttyâ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9587" y="4142823"/>
            <a:ext cx="2936737" cy="2727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251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Materials of the impression:</a:t>
            </a:r>
            <a:endParaRPr lang="en-US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6990567" cy="4800643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u="sng" dirty="0" smtClean="0">
                <a:latin typeface="Times New Roman" charset="0"/>
                <a:ea typeface="Times New Roman" charset="0"/>
                <a:cs typeface="Times New Roman" charset="0"/>
              </a:rPr>
              <a:t>Orthodontics alginate: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Flexible</a:t>
            </a:r>
            <a:endParaRPr lang="en-US" dirty="0"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With 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vanilla scent</a:t>
            </a:r>
          </a:p>
          <a:p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Characteristic feature is the shrinkage: it has to cast in 15 min., </a:t>
            </a: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or we have 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to provide wet </a:t>
            </a: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environment.</a:t>
            </a:r>
            <a:endParaRPr lang="en-US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Application:</a:t>
            </a:r>
          </a:p>
          <a:p>
            <a:pPr lvl="1">
              <a:buFont typeface="Wingdings" charset="2"/>
              <a:buChar char="§"/>
            </a:pP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For study cast: it is part of the documentation, diagnosis and </a:t>
            </a: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the analysis of the cast</a:t>
            </a:r>
            <a:endParaRPr lang="en-US" dirty="0">
              <a:latin typeface="Times New Roman" charset="0"/>
              <a:ea typeface="Times New Roman" charset="0"/>
              <a:cs typeface="Times New Roman" charset="0"/>
            </a:endParaRPr>
          </a:p>
          <a:p>
            <a:pPr lvl="1">
              <a:buFont typeface="Wingdings" charset="2"/>
              <a:buChar char="§"/>
            </a:pP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For working cast: making of orthodontics appliances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2050" name="Picture 2" descr="Ã©ptalÃ¡lat a kÃ¶vetkezÅre: âimpression orthoprintâ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1025" y="2174518"/>
            <a:ext cx="3481766" cy="348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43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Anamnesis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Clinical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examination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Functional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examination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Cephalometric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Photo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x-rays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Cast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763727"/>
            <a:ext cx="8912696" cy="528358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hu-HU" altLang="hu-HU" sz="3600" dirty="0" err="1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hu-HU" altLang="hu-HU" sz="36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hu-HU" altLang="hu-HU" sz="36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hu-HU" altLang="hu-HU" sz="3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eeded</a:t>
            </a:r>
            <a:r>
              <a:rPr kumimoji="0" lang="hu-HU" altLang="hu-HU" sz="3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hu-HU" altLang="hu-HU" sz="3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kumimoji="0" lang="hu-HU" altLang="hu-HU" sz="3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kumimoji="0" lang="hu-HU" altLang="hu-HU" sz="3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comprehensive</a:t>
            </a:r>
            <a:r>
              <a:rPr kumimoji="0" lang="hu-HU" altLang="hu-HU" sz="3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hu-HU" altLang="hu-HU" sz="3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diagnosis</a:t>
            </a:r>
            <a:r>
              <a:rPr kumimoji="0" lang="hu-HU" altLang="hu-HU" sz="3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kumimoji="0" lang="hu-HU" altLang="hu-H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22528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Materials of the impression:</a:t>
            </a:r>
            <a:endParaRPr lang="en-US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199529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b="1" u="sng" dirty="0" smtClean="0">
                <a:latin typeface="Times New Roman" charset="0"/>
                <a:ea typeface="Times New Roman" charset="0"/>
                <a:cs typeface="Times New Roman" charset="0"/>
              </a:rPr>
              <a:t>Two </a:t>
            </a:r>
            <a:r>
              <a:rPr lang="en-US" b="1" u="sng" dirty="0">
                <a:latin typeface="Times New Roman" charset="0"/>
                <a:ea typeface="Times New Roman" charset="0"/>
                <a:cs typeface="Times New Roman" charset="0"/>
              </a:rPr>
              <a:t>phases, two component </a:t>
            </a:r>
            <a:r>
              <a:rPr lang="en-US" b="1" u="sng" dirty="0" smtClean="0">
                <a:latin typeface="Times New Roman" charset="0"/>
                <a:ea typeface="Times New Roman" charset="0"/>
                <a:cs typeface="Times New Roman" charset="0"/>
              </a:rPr>
              <a:t>silicon:</a:t>
            </a:r>
            <a:endParaRPr lang="en-US" b="1" u="sng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u="sng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For 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the working cast of the </a:t>
            </a: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aligners, what the lab will digitalize</a:t>
            </a:r>
            <a:r>
              <a:rPr lang="en-US" dirty="0" smtClean="0"/>
              <a:t>.</a:t>
            </a: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pic>
        <p:nvPicPr>
          <p:cNvPr id="5122" name="Picture 2" descr="https://www.justshine.com/pages/blog/image/section-image/Invisalign-09-1-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869" y="2823883"/>
            <a:ext cx="4723931" cy="2823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255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Tray of the impression:</a:t>
            </a:r>
            <a:endParaRPr lang="en-US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111375"/>
            <a:ext cx="5181600" cy="4351338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Need a special impression tray: with high edge to mold the </a:t>
            </a: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teeth 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and the </a:t>
            </a: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vestibule.</a:t>
            </a:r>
            <a:endParaRPr lang="en-US" dirty="0"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  <p:pic>
        <p:nvPicPr>
          <p:cNvPr id="1026" name="Picture 2" descr="Ã©ptalÃ¡lat a kÃ¶vetkezÅre: âorthodontics trayâ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3742" y="1825625"/>
            <a:ext cx="4111408" cy="4111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151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89898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Cast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985652"/>
            <a:ext cx="10515600" cy="519131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most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important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element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orthodontic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documentation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Upper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lower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jaw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examined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three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dimension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saggital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vertikal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transzversal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>
              <a:buNone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Occlusion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mapped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lingual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direction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help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patient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recognise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severity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lesion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Advantage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Arch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intercuspidation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occlusal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local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irregularity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examined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space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crowding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spacy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Disadvantages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Soft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tissue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can’t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examined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Skeletal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relation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can’t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analyse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2111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hu-H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upper</a:t>
            </a: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cast</a:t>
            </a: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hu-H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seven</a:t>
            </a: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side</a:t>
            </a: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lower</a:t>
            </a: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modell has </a:t>
            </a:r>
            <a:r>
              <a:rPr lang="hu-H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six</a:t>
            </a: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????</a:t>
            </a:r>
            <a:r>
              <a:rPr lang="hu-H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soles</a:t>
            </a: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talp </a:t>
            </a:r>
            <a:r>
              <a:rPr lang="hu-H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paralell</a:t>
            </a: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each</a:t>
            </a: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hu-H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occlusal</a:t>
            </a: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plane</a:t>
            </a: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u-HU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8209" y="1996068"/>
            <a:ext cx="6190991" cy="3600663"/>
          </a:xfrm>
        </p:spPr>
      </p:pic>
      <p:sp>
        <p:nvSpPr>
          <p:cNvPr id="3" name="Robbanás 1 2"/>
          <p:cNvSpPr/>
          <p:nvPr/>
        </p:nvSpPr>
        <p:spPr>
          <a:xfrm>
            <a:off x="10563497" y="5329646"/>
            <a:ext cx="914400" cy="914400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836774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examine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cast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Angle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classification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Arch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Arch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width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Frontal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arch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lenght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Symmerty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Mixed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dentition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space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Bolton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Occlusion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101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Angle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classification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55" y="2630552"/>
            <a:ext cx="10162765" cy="1853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5799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85652" y="418602"/>
            <a:ext cx="10515600" cy="1325563"/>
          </a:xfrm>
        </p:spPr>
        <p:txBody>
          <a:bodyPr/>
          <a:lstStyle/>
          <a:p>
            <a:pPr algn="ctr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Arch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width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Pont index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96389" y="1748407"/>
            <a:ext cx="10352314" cy="4486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measure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upper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four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incisor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sum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Sis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aplasia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measure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lower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four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incisor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calcule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Tonn</a:t>
            </a:r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formula: </a:t>
            </a:r>
          </a:p>
          <a:p>
            <a:pPr marL="0" indent="0" algn="ctr">
              <a:buNone/>
            </a:pPr>
            <a:r>
              <a:rPr lang="hu-H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hu-HU" b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hu-HU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 </a:t>
            </a:r>
            <a:r>
              <a:rPr lang="hu-H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hu-HU" b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hu-HU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x 4/3 + 0,5</a:t>
            </a:r>
          </a:p>
          <a:p>
            <a:pPr marL="0" indent="0" algn="ctr">
              <a:buNone/>
            </a:pPr>
            <a:endParaRPr lang="hu-H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Frontal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arch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width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(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praemolar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region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			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hu-HU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hu-HU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x 100/85</a:t>
            </a:r>
          </a:p>
          <a:p>
            <a:pPr marL="0" indent="0">
              <a:buNone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Posterior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arch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width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(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molar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region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				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SIs</a:t>
            </a:r>
            <a:r>
              <a:rPr lang="hu-HU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x 100/65</a:t>
            </a:r>
          </a:p>
          <a:p>
            <a:pPr marL="0" indent="0">
              <a:buNone/>
            </a:pP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measured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smaller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calculated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&gt; 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expansion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670358" y="147067"/>
            <a:ext cx="2170924" cy="1761678"/>
          </a:xfrm>
          <a:prstGeom prst="rect">
            <a:avLst/>
          </a:prstGeom>
        </p:spPr>
      </p:pic>
      <p:sp>
        <p:nvSpPr>
          <p:cNvPr id="7" name="AutoShape 2" descr="KÃ©ptalÃ¡lat a kÃ¶vetkezÅre: âexpansion orthoâ"/>
          <p:cNvSpPr>
            <a:spLocks noChangeAspect="1" noChangeArrowheads="1"/>
          </p:cNvSpPr>
          <p:nvPr/>
        </p:nvSpPr>
        <p:spPr bwMode="auto">
          <a:xfrm>
            <a:off x="155575" y="-30480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10" name="Kép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4838" y="5233851"/>
            <a:ext cx="2240280" cy="1493520"/>
          </a:xfrm>
          <a:prstGeom prst="rect">
            <a:avLst/>
          </a:prstGeom>
          <a:scene3d>
            <a:camera prst="orthographicFront">
              <a:rot lat="0" lon="0" rev="10799999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094745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Frontal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arch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lenght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hu-H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Korkhaus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index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514475"/>
            <a:ext cx="10515600" cy="4662488"/>
          </a:xfrm>
        </p:spPr>
        <p:txBody>
          <a:bodyPr/>
          <a:lstStyle/>
          <a:p>
            <a:pPr marL="0" indent="0">
              <a:buNone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distance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most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labial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point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upper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incisors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line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defining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anterior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incisors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ifference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standard and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measured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values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determine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orovestibular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position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incisors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 </a:t>
            </a:r>
            <a:r>
              <a:rPr lang="hu-HU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 100/160</a:t>
            </a:r>
          </a:p>
          <a:p>
            <a:pPr marL="0" indent="0">
              <a:buNone/>
            </a:pP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lower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lenght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2mm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shorter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2841" y="3623830"/>
            <a:ext cx="29718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0129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174625"/>
            <a:ext cx="10515600" cy="1325563"/>
          </a:xfrm>
        </p:spPr>
        <p:txBody>
          <a:bodyPr/>
          <a:lstStyle/>
          <a:p>
            <a:pPr algn="ctr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Symmetry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390650"/>
            <a:ext cx="10515600" cy="478631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based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comparison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transverse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mesiodistal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position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differences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right and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left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side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Measurement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requires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determination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median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saggital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raphe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palati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and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perpendicular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tuberal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Examination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transverse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symmerty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verify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presence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absence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congruence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dental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skeletal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midlines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Upper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raphe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palati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lower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frenulum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linguae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Examination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anteroposterior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symmerty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determine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side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deviation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tuberal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0586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Moyers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mixed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dentition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space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most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widely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proportionality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prediction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tables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measure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four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erupted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lower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incisor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infer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Moyers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index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place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requires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lateral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supporting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zone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measured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bigger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standard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space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Lateral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supporting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zone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3,4,5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431" y="3604254"/>
            <a:ext cx="7434746" cy="1941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375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Anamnesis</a:t>
            </a:r>
            <a:endParaRPr lang="hu-H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Jobbra nyíl 5"/>
          <p:cNvSpPr/>
          <p:nvPr/>
        </p:nvSpPr>
        <p:spPr>
          <a:xfrm>
            <a:off x="1933303" y="246452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Jobbra nyíl 6"/>
          <p:cNvSpPr/>
          <p:nvPr/>
        </p:nvSpPr>
        <p:spPr>
          <a:xfrm>
            <a:off x="1933303" y="362712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Szövegdoboz 8"/>
          <p:cNvSpPr txBox="1"/>
          <p:nvPr/>
        </p:nvSpPr>
        <p:spPr>
          <a:xfrm>
            <a:off x="3335383" y="2464526"/>
            <a:ext cx="3431177" cy="548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sp>
        <p:nvSpPr>
          <p:cNvPr id="10" name="Szövegdoboz 9"/>
          <p:cNvSpPr txBox="1"/>
          <p:nvPr/>
        </p:nvSpPr>
        <p:spPr>
          <a:xfrm>
            <a:off x="3496491" y="2432522"/>
            <a:ext cx="34311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General</a:t>
            </a:r>
            <a:endParaRPr lang="hu-H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3496491" y="3627120"/>
            <a:ext cx="31568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Orthodontic</a:t>
            </a:r>
            <a:endParaRPr lang="hu-H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97031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Gross mixed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dentition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redict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permanent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lateral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supporting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zone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space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requirement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special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regression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eruation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10. ábra – Gross egyenl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1587" y="3188988"/>
            <a:ext cx="4887570" cy="460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467" y="3911525"/>
            <a:ext cx="4521714" cy="2203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79052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Bolton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Determines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mesiodistal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diameter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upper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lower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teeth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Full</a:t>
            </a:r>
            <a:r>
              <a:rPr lang="hu-H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rate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compares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total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width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lower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teeth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(46-46)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totoal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width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upper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teeth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(16-26)</a:t>
            </a:r>
          </a:p>
          <a:p>
            <a:pPr marL="0" indent="0" algn="ctr">
              <a:buNone/>
            </a:pP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mand</a:t>
            </a:r>
            <a:r>
              <a:rPr lang="hu-H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m-d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/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max</a:t>
            </a:r>
            <a:r>
              <a:rPr lang="hu-H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m-d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x 100 = 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91,3</a:t>
            </a:r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</a:p>
          <a:p>
            <a:pPr marL="0" indent="0" algn="ctr">
              <a:buNone/>
            </a:pPr>
            <a:endParaRPr lang="hu-H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3897" y="4067265"/>
            <a:ext cx="1718548" cy="2244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8693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Bolton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Frontal</a:t>
            </a:r>
            <a:r>
              <a:rPr lang="hu-H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rate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compares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width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lower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six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frontal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tooth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(33-43)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total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upper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six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fronts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(13-23)</a:t>
            </a:r>
          </a:p>
          <a:p>
            <a:pPr marL="0" indent="0" algn="ctr">
              <a:buNone/>
            </a:pP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mand</a:t>
            </a:r>
            <a:r>
              <a:rPr lang="hu-H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max</a:t>
            </a:r>
            <a:r>
              <a:rPr lang="hu-H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 100 = 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77,2</a:t>
            </a:r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</a:p>
          <a:p>
            <a:pPr marL="0" indent="0" algn="ctr">
              <a:buNone/>
            </a:pPr>
            <a:endParaRPr lang="hu-H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consequence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rotation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gap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crowding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frontal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area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rate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less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77,2%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redundancy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upper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incisors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rate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bigger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77,2%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a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surplus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lower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incisors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5077" y="156389"/>
            <a:ext cx="1104043" cy="1534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4211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Occlusion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collect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lower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upper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teeth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habituated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occlusion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hu-H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Transversal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discrepancy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lvl="6"/>
            <a:r>
              <a:rPr lang="hu-H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dental</a:t>
            </a:r>
            <a:r>
              <a:rPr lang="hu-H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hu-H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sceletal</a:t>
            </a:r>
            <a:r>
              <a:rPr lang="hu-H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midline</a:t>
            </a:r>
            <a:r>
              <a:rPr lang="hu-H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shift</a:t>
            </a:r>
          </a:p>
          <a:p>
            <a:pPr lvl="6"/>
            <a:r>
              <a:rPr lang="hu-H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lateral</a:t>
            </a:r>
            <a:r>
              <a:rPr lang="hu-H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crossbite</a:t>
            </a:r>
            <a:r>
              <a:rPr lang="hu-H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hu-H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hu-H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hu-H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both</a:t>
            </a:r>
            <a:r>
              <a:rPr lang="hu-H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side</a:t>
            </a:r>
            <a:r>
              <a:rPr lang="hu-H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Vertical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discrepancy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6"/>
            <a:r>
              <a:rPr lang="hu-H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extended</a:t>
            </a:r>
            <a:r>
              <a:rPr lang="hu-H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overbite</a:t>
            </a:r>
            <a:endParaRPr lang="hu-H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6"/>
            <a:r>
              <a:rPr lang="hu-H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open</a:t>
            </a:r>
            <a:r>
              <a:rPr lang="hu-H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bite</a:t>
            </a:r>
            <a:r>
              <a:rPr lang="hu-H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hu-HU" sz="2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frontal</a:t>
            </a:r>
            <a:r>
              <a:rPr lang="hu-H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2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lateral</a:t>
            </a:r>
            <a:r>
              <a:rPr lang="hu-H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2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full</a:t>
            </a:r>
            <a:r>
              <a:rPr lang="hu-H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endParaRPr lang="hu-H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Saggital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discrepancy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lvl="6"/>
            <a:r>
              <a:rPr lang="hu-H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extended</a:t>
            </a:r>
            <a:r>
              <a:rPr lang="hu-H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overjet</a:t>
            </a:r>
            <a:endParaRPr lang="hu-H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6"/>
            <a:r>
              <a:rPr lang="hu-H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frontal</a:t>
            </a:r>
            <a:r>
              <a:rPr lang="hu-H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crossbite</a:t>
            </a:r>
            <a:endParaRPr lang="hu-H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6"/>
            <a:r>
              <a:rPr lang="hu-H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disto</a:t>
            </a:r>
            <a:r>
              <a:rPr lang="hu-H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occlusio</a:t>
            </a:r>
            <a:r>
              <a:rPr lang="hu-H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hu-H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mesio</a:t>
            </a:r>
            <a:r>
              <a:rPr lang="hu-H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occlusio</a:t>
            </a:r>
            <a:r>
              <a:rPr lang="hu-H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u-H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u-H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0" lvl="6" indent="0">
              <a:buNone/>
            </a:pPr>
            <a:endParaRPr lang="hu-H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0" lvl="6" indent="0">
              <a:buNone/>
            </a:pPr>
            <a:endParaRPr lang="hu-H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0" lvl="6" indent="0">
              <a:buNone/>
            </a:pPr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0" lvl="6" indent="0">
              <a:buNone/>
            </a:pPr>
            <a:endParaRPr lang="hu-H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0" lvl="6" indent="0">
              <a:buNone/>
            </a:pPr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38007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Sceletal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determination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important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field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anthropology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forensic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medicine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pediatrics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endocrinology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orthodontics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mainly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jaw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orthopedics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During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growth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bones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undergo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many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changes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changes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always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determined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Theses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changes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examinde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ways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radiological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examination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cervical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hand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bones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3D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images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molecular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diagnostic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65391836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55617" y="164828"/>
            <a:ext cx="10515600" cy="671195"/>
          </a:xfrm>
        </p:spPr>
        <p:txBody>
          <a:bodyPr>
            <a:normAutofit/>
          </a:bodyPr>
          <a:lstStyle/>
          <a:p>
            <a:pPr algn="ctr"/>
            <a:r>
              <a:rPr lang="hu-H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Fishman</a:t>
            </a:r>
            <a:r>
              <a:rPr lang="hu-H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examined</a:t>
            </a:r>
            <a:r>
              <a:rPr lang="hu-H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ossification</a:t>
            </a:r>
            <a:r>
              <a:rPr lang="hu-H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centers</a:t>
            </a:r>
            <a:r>
              <a:rPr lang="hu-H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hu-H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wrist</a:t>
            </a:r>
            <a:endParaRPr lang="hu-H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15" y="1241049"/>
            <a:ext cx="3298656" cy="2257620"/>
          </a:xfr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1346" y="775386"/>
            <a:ext cx="3493008" cy="3694176"/>
          </a:xfrm>
          <a:prstGeom prst="rect">
            <a:avLst/>
          </a:prstGeom>
        </p:spPr>
      </p:pic>
      <p:pic>
        <p:nvPicPr>
          <p:cNvPr id="6" name="Tartalom hely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1377" y="930720"/>
            <a:ext cx="3182455" cy="3585297"/>
          </a:xfrm>
          <a:prstGeom prst="rect">
            <a:avLst/>
          </a:prstGeom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505097" y="5287869"/>
            <a:ext cx="11216639" cy="1220855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hu-HU" altLang="hu-HU" sz="2700" dirty="0" err="1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kumimoji="0" lang="hu-HU" altLang="hu-HU" sz="27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irl</a:t>
            </a:r>
            <a:r>
              <a:rPr kumimoji="0" lang="hu-HU" altLang="hu-HU" sz="27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hu-HU" altLang="hu-HU" sz="27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reach</a:t>
            </a:r>
            <a:r>
              <a:rPr kumimoji="0" lang="hu-HU" altLang="hu-HU" sz="27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hu-HU" altLang="hu-HU" sz="27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kumimoji="0" lang="hu-HU" altLang="hu-HU" sz="27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maximum </a:t>
            </a:r>
            <a:r>
              <a:rPr kumimoji="0" lang="hu-HU" altLang="hu-HU" sz="27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growth</a:t>
            </a:r>
            <a:r>
              <a:rPr kumimoji="0" lang="hu-HU" altLang="hu-HU" sz="27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hu-HU" altLang="hu-HU" sz="27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height</a:t>
            </a:r>
            <a:r>
              <a:rPr kumimoji="0" lang="hu-HU" altLang="hu-HU" sz="27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hu-HU" altLang="hu-HU" sz="27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kumimoji="0" lang="hu-HU" altLang="hu-HU" sz="27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SMI 4 </a:t>
            </a:r>
            <a:r>
              <a:rPr kumimoji="0" lang="hu-HU" altLang="hu-HU" sz="27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kumimoji="0" lang="hu-HU" altLang="hu-HU" sz="27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SMI 6, </a:t>
            </a:r>
            <a:r>
              <a:rPr kumimoji="0" lang="hu-HU" altLang="hu-HU" sz="27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maxilla</a:t>
            </a:r>
            <a:r>
              <a:rPr kumimoji="0" lang="hu-HU" altLang="hu-HU" sz="27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hu-HU" altLang="hu-HU" sz="27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reach</a:t>
            </a:r>
            <a:r>
              <a:rPr kumimoji="0" lang="hu-HU" altLang="hu-HU" sz="27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SMI 5 </a:t>
            </a:r>
            <a:r>
              <a:rPr kumimoji="0" lang="hu-HU" altLang="hu-HU" sz="27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kumimoji="0" lang="hu-HU" altLang="hu-HU" sz="27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SMI 6, and </a:t>
            </a:r>
            <a:r>
              <a:rPr kumimoji="0" lang="hu-HU" altLang="hu-HU" sz="27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kumimoji="0" lang="hu-HU" altLang="hu-HU" sz="27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hu-HU" altLang="hu-HU" sz="27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lower</a:t>
            </a:r>
            <a:r>
              <a:rPr kumimoji="0" lang="hu-HU" altLang="hu-HU" sz="27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hu-HU" altLang="hu-HU" sz="27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jaw</a:t>
            </a:r>
            <a:r>
              <a:rPr kumimoji="0" lang="hu-HU" altLang="hu-HU" sz="27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hu-HU" altLang="hu-HU" sz="27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reach</a:t>
            </a:r>
            <a:r>
              <a:rPr kumimoji="0" lang="hu-HU" altLang="hu-HU" sz="27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SMI 6 </a:t>
            </a:r>
            <a:r>
              <a:rPr kumimoji="0" lang="hu-HU" altLang="hu-HU" sz="27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kumimoji="0" lang="hu-HU" altLang="hu-HU" sz="27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SMI 7 </a:t>
            </a:r>
            <a:r>
              <a:rPr kumimoji="0" lang="hu-HU" altLang="hu-HU" sz="27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kumimoji="0" lang="hu-HU" altLang="hu-HU" sz="27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maximum </a:t>
            </a:r>
            <a:r>
              <a:rPr kumimoji="0" lang="hu-HU" altLang="hu-HU" sz="27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growing</a:t>
            </a:r>
            <a:r>
              <a:rPr kumimoji="0" lang="hu-HU" altLang="hu-HU" sz="27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hu-HU" altLang="hu-HU" sz="2700" dirty="0" err="1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kumimoji="0" lang="hu-HU" altLang="hu-HU" sz="27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hile</a:t>
            </a:r>
            <a:r>
              <a:rPr kumimoji="0" lang="hu-HU" altLang="hu-HU" sz="27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hu-HU" altLang="hu-HU" sz="27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boys</a:t>
            </a:r>
            <a:r>
              <a:rPr kumimoji="0" lang="hu-HU" altLang="hu-HU" sz="27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hu-HU" altLang="hu-HU" sz="27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kumimoji="0" lang="hu-HU" altLang="hu-HU" sz="27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hu-HU" altLang="hu-HU" sz="27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kumimoji="0" lang="hu-HU" altLang="hu-HU" sz="27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hu-HU" altLang="hu-HU" sz="27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three</a:t>
            </a:r>
            <a:r>
              <a:rPr kumimoji="0" lang="hu-HU" altLang="hu-HU" sz="27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hu-HU" altLang="hu-HU" sz="27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kumimoji="0" lang="hu-HU" altLang="hu-HU" sz="27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hu-HU" altLang="hu-HU" sz="27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peak</a:t>
            </a:r>
            <a:r>
              <a:rPr kumimoji="0" lang="hu-HU" altLang="hu-HU" sz="27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kumimoji="0" lang="hu-HU" altLang="hu-HU" sz="27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kumimoji="0" lang="hu-HU" altLang="hu-HU" sz="27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SMI 6 </a:t>
            </a:r>
            <a:r>
              <a:rPr kumimoji="0" lang="hu-HU" altLang="hu-HU" sz="27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kumimoji="0" lang="hu-HU" altLang="hu-HU" sz="27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SMI 7.</a:t>
            </a:r>
            <a:r>
              <a:rPr kumimoji="0" lang="hu-HU" altLang="hu-H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hu-HU" altLang="hu-H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6403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6692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Spine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036320"/>
            <a:ext cx="10515600" cy="5140643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Lamparski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determined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first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cervical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vertebral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differences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1972.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stages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called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cervical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vertebra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stages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CVS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six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stages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depend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vertebra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lower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contour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vertebral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body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variations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Puberty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growth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peak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CVS 3 and CVS 4.</a:t>
            </a:r>
          </a:p>
          <a:p>
            <a:pPr>
              <a:buFont typeface="Wingdings" panose="05000000000000000000" pitchFamily="2" charset="2"/>
              <a:buChar char="§"/>
            </a:pP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Disadvantage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inspector’s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expertise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inadequate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Subjective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judgement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cervical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vertebras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88992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500" y="315805"/>
            <a:ext cx="4674655" cy="3381039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61" y="4258491"/>
            <a:ext cx="4318732" cy="2163782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7567" y="315805"/>
            <a:ext cx="5938744" cy="5990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313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975" y="198810"/>
            <a:ext cx="8498564" cy="6380584"/>
          </a:xfrm>
        </p:spPr>
      </p:pic>
    </p:spTree>
    <p:extLst>
      <p:ext uri="{BB962C8B-B14F-4D97-AF65-F5344CB8AC3E}">
        <p14:creationId xmlns:p14="http://schemas.microsoft.com/office/powerpoint/2010/main" val="3096859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50" y="660400"/>
            <a:ext cx="3917922" cy="5634038"/>
          </a:xfr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490" y="2028825"/>
            <a:ext cx="7390513" cy="233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826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General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history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anamnesis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Bone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disease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Drug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consumption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ntibiotic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prophylaxe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needed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Condition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nose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tonsilla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pharynx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tonsilla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Interoperability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nasal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passages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Mouth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breath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Intellectual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development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5673" y="284525"/>
            <a:ext cx="3571875" cy="357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45451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-325437"/>
            <a:ext cx="9144000" cy="2387600"/>
          </a:xfrm>
        </p:spPr>
        <p:txBody>
          <a:bodyPr/>
          <a:lstStyle/>
          <a:p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The treatment plan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Tartalom hely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2092" y="2503858"/>
            <a:ext cx="4001008" cy="400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676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Instruments of the treatment plan:</a:t>
            </a:r>
            <a:endParaRPr lang="en-US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5148263" cy="2517775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Study casts</a:t>
            </a:r>
            <a:endParaRPr lang="en-US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Dental </a:t>
            </a:r>
            <a:r>
              <a:rPr lang="en-US" dirty="0" err="1" smtClean="0">
                <a:latin typeface="Times New Roman" charset="0"/>
                <a:ea typeface="Times New Roman" charset="0"/>
                <a:cs typeface="Times New Roman" charset="0"/>
              </a:rPr>
              <a:t>vernier</a:t>
            </a: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: for 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the measurement of the </a:t>
            </a: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casts </a:t>
            </a:r>
            <a:r>
              <a:rPr lang="en-US" dirty="0" err="1" smtClean="0">
                <a:latin typeface="Times New Roman" charset="0"/>
                <a:ea typeface="Times New Roman" charset="0"/>
                <a:cs typeface="Times New Roman" charset="0"/>
              </a:rPr>
              <a:t>analyisis</a:t>
            </a: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138" y="4625460"/>
            <a:ext cx="3163072" cy="2108715"/>
          </a:xfrm>
          <a:prstGeom prst="rect">
            <a:avLst/>
          </a:prstGeom>
        </p:spPr>
      </p:pic>
      <p:pic>
        <p:nvPicPr>
          <p:cNvPr id="6" name="Tartalom hely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3553" y="2398205"/>
            <a:ext cx="4150233" cy="4150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417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Instruments 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of the treatment plan </a:t>
            </a: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making:</a:t>
            </a:r>
            <a:endParaRPr lang="en-US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5428129" cy="4351338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l</a:t>
            </a: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ighting box </a:t>
            </a:r>
          </a:p>
          <a:p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tracing paper</a:t>
            </a:r>
          </a:p>
          <a:p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pencil </a:t>
            </a:r>
          </a:p>
          <a:p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Ruler</a:t>
            </a:r>
          </a:p>
          <a:p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p</a:t>
            </a: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rotractor</a:t>
            </a:r>
          </a:p>
          <a:p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analysis 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paper</a:t>
            </a:r>
          </a:p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425372" y="2112626"/>
            <a:ext cx="5032375" cy="4001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2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Instruments of the treatment plan making: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5428129" cy="1495386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Or 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orthodontics analyst program for digital cephalometric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analyisis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( for example: </a:t>
            </a: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SMILE program)</a:t>
            </a:r>
            <a:endParaRPr lang="en-US" dirty="0">
              <a:latin typeface="Times New Roman" charset="0"/>
              <a:ea typeface="Times New Roman" charset="0"/>
              <a:cs typeface="Times New Roman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415" y="1825624"/>
            <a:ext cx="4359926" cy="48744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678" y="3272680"/>
            <a:ext cx="4263738" cy="3293220"/>
          </a:xfrm>
          <a:prstGeom prst="rect">
            <a:avLst/>
          </a:prstGeom>
        </p:spPr>
      </p:pic>
      <p:sp>
        <p:nvSpPr>
          <p:cNvPr id="4" name="Téglalap 3"/>
          <p:cNvSpPr/>
          <p:nvPr/>
        </p:nvSpPr>
        <p:spPr>
          <a:xfrm>
            <a:off x="1065678" y="3321011"/>
            <a:ext cx="1077272" cy="7853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48243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07766" y="4945566"/>
            <a:ext cx="10974659" cy="531309"/>
          </a:xfrm>
        </p:spPr>
        <p:txBody>
          <a:bodyPr/>
          <a:lstStyle/>
          <a:p>
            <a:pPr marL="0" indent="0" algn="ctr">
              <a:buNone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Thank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attention</a:t>
            </a:r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hu-H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405" y="928572"/>
            <a:ext cx="4905375" cy="3564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481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Orthodontic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anamnesis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Thumb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sucking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Time of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tooth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eruption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dental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injury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Bruxism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Wind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instrument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Previouos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ortho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treatment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9966" y="1625264"/>
            <a:ext cx="4040777" cy="3832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466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Clinical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examination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16577" y="2310257"/>
            <a:ext cx="10515600" cy="4351338"/>
          </a:xfrm>
        </p:spPr>
        <p:txBody>
          <a:bodyPr/>
          <a:lstStyle/>
          <a:p>
            <a:r>
              <a:rPr lang="hu-HU" dirty="0" smtClean="0"/>
              <a:t>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General			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intellectual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develpoment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attitude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head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position</a:t>
            </a:r>
            <a:endParaRPr lang="hu-H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Extraoral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		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face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characteristic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soft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tissue</a:t>
            </a:r>
            <a:endParaRPr lang="hu-H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Intraoral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dentoalveolar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soft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tissue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tooth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examination</a:t>
            </a:r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Jobbra nyíl 3"/>
          <p:cNvSpPr/>
          <p:nvPr/>
        </p:nvSpPr>
        <p:spPr>
          <a:xfrm>
            <a:off x="3100251" y="231226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Jobbra nyíl 4"/>
          <p:cNvSpPr/>
          <p:nvPr/>
        </p:nvSpPr>
        <p:spPr>
          <a:xfrm>
            <a:off x="3100251" y="334899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Jobbra nyíl 5"/>
          <p:cNvSpPr/>
          <p:nvPr/>
        </p:nvSpPr>
        <p:spPr>
          <a:xfrm>
            <a:off x="3100251" y="4210877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68766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96847"/>
            <a:ext cx="10515600" cy="1325563"/>
          </a:xfrm>
        </p:spPr>
        <p:txBody>
          <a:bodyPr/>
          <a:lstStyle/>
          <a:p>
            <a:r>
              <a:rPr lang="en-US" b="1" dirty="0"/>
              <a:t>C</a:t>
            </a:r>
            <a:r>
              <a:rPr lang="en-US" b="1" dirty="0" smtClean="0"/>
              <a:t>linical examination:</a:t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5600700" cy="4422775"/>
          </a:xfrm>
        </p:spPr>
        <p:txBody>
          <a:bodyPr>
            <a:normAutofit/>
          </a:bodyPr>
          <a:lstStyle/>
          <a:p>
            <a:r>
              <a:rPr lang="en-US" b="1" dirty="0"/>
              <a:t>Mirror, probe, forceps</a:t>
            </a:r>
          </a:p>
          <a:p>
            <a:r>
              <a:rPr lang="en-US" b="1" dirty="0"/>
              <a:t>Cold spray, electronic pulp tester </a:t>
            </a:r>
            <a:r>
              <a:rPr lang="en-US" dirty="0" smtClean="0"/>
              <a:t>if it is necessary</a:t>
            </a:r>
            <a:endParaRPr lang="en-US" dirty="0"/>
          </a:p>
          <a:p>
            <a:r>
              <a:rPr lang="en-US" dirty="0"/>
              <a:t>Patient </a:t>
            </a:r>
            <a:r>
              <a:rPr lang="en-US" b="1" dirty="0" err="1"/>
              <a:t>cardbord</a:t>
            </a:r>
            <a:r>
              <a:rPr lang="en-US" dirty="0"/>
              <a:t>, where we </a:t>
            </a:r>
            <a:r>
              <a:rPr lang="en-US" dirty="0" smtClean="0"/>
              <a:t>register:</a:t>
            </a:r>
            <a:endParaRPr lang="en-US" dirty="0"/>
          </a:p>
          <a:p>
            <a:pPr lvl="1"/>
            <a:r>
              <a:rPr lang="en-US" dirty="0"/>
              <a:t>General and dental </a:t>
            </a:r>
            <a:r>
              <a:rPr lang="en-US" dirty="0" smtClean="0"/>
              <a:t>history, results of clinical examination, diagnosis, treatment plan, patient agreement</a:t>
            </a:r>
            <a:endParaRPr lang="en-US" dirty="0"/>
          </a:p>
          <a:p>
            <a:pPr marL="457200" lvl="1" indent="0">
              <a:buNone/>
            </a:pP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2447924"/>
            <a:ext cx="5033964" cy="3355976"/>
          </a:xfrm>
          <a:prstGeom prst="rect">
            <a:avLst/>
          </a:prstGeom>
        </p:spPr>
      </p:pic>
      <p:sp>
        <p:nvSpPr>
          <p:cNvPr id="5" name="Téglalap 4"/>
          <p:cNvSpPr/>
          <p:nvPr/>
        </p:nvSpPr>
        <p:spPr>
          <a:xfrm>
            <a:off x="7941316" y="3078781"/>
            <a:ext cx="923409" cy="855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Téglalap 5"/>
          <p:cNvSpPr/>
          <p:nvPr/>
        </p:nvSpPr>
        <p:spPr>
          <a:xfrm>
            <a:off x="10526861" y="3229679"/>
            <a:ext cx="283779" cy="945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Téglalap 6"/>
          <p:cNvSpPr/>
          <p:nvPr/>
        </p:nvSpPr>
        <p:spPr>
          <a:xfrm>
            <a:off x="9887232" y="3229679"/>
            <a:ext cx="211708" cy="945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Téglalap 7"/>
          <p:cNvSpPr/>
          <p:nvPr/>
        </p:nvSpPr>
        <p:spPr>
          <a:xfrm>
            <a:off x="8923282" y="2905360"/>
            <a:ext cx="477470" cy="1036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Téglalap 8"/>
          <p:cNvSpPr/>
          <p:nvPr/>
        </p:nvSpPr>
        <p:spPr>
          <a:xfrm>
            <a:off x="7833210" y="3229679"/>
            <a:ext cx="373868" cy="1351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Téglalap 10"/>
          <p:cNvSpPr/>
          <p:nvPr/>
        </p:nvSpPr>
        <p:spPr>
          <a:xfrm>
            <a:off x="8698061" y="3405352"/>
            <a:ext cx="657647" cy="1396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Téglalap 11"/>
          <p:cNvSpPr/>
          <p:nvPr/>
        </p:nvSpPr>
        <p:spPr>
          <a:xfrm>
            <a:off x="8954814" y="5008930"/>
            <a:ext cx="342337" cy="1261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Téglalap 12"/>
          <p:cNvSpPr/>
          <p:nvPr/>
        </p:nvSpPr>
        <p:spPr>
          <a:xfrm>
            <a:off x="8089963" y="5180099"/>
            <a:ext cx="454947" cy="1351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Téglalap 13"/>
          <p:cNvSpPr/>
          <p:nvPr/>
        </p:nvSpPr>
        <p:spPr>
          <a:xfrm>
            <a:off x="10260419" y="4322135"/>
            <a:ext cx="106325" cy="1169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Téglalap 14"/>
          <p:cNvSpPr/>
          <p:nvPr/>
        </p:nvSpPr>
        <p:spPr>
          <a:xfrm>
            <a:off x="10474012" y="4375299"/>
            <a:ext cx="179811" cy="47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2718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Extraoral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parameters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Vertical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face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 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Facial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index=I</a:t>
            </a:r>
          </a:p>
          <a:p>
            <a:pPr marL="0" indent="0">
              <a:buNone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	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I= </a:t>
            </a:r>
            <a:r>
              <a:rPr lang="hu-H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face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heigh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hu-H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face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width</a:t>
            </a:r>
            <a:endParaRPr 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10" y="2323148"/>
            <a:ext cx="4945811" cy="3713932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618" y="3250591"/>
            <a:ext cx="4727976" cy="1677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9034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</TotalTime>
  <Words>1602</Words>
  <Application>Microsoft Office PowerPoint</Application>
  <PresentationFormat>Szélesvásznú</PresentationFormat>
  <Paragraphs>290</Paragraphs>
  <Slides>54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54</vt:i4>
      </vt:variant>
    </vt:vector>
  </HeadingPairs>
  <TitlesOfParts>
    <vt:vector size="60" baseType="lpstr">
      <vt:lpstr>Arial</vt:lpstr>
      <vt:lpstr>Calibri</vt:lpstr>
      <vt:lpstr>Calibri Light</vt:lpstr>
      <vt:lpstr>Times New Roman</vt:lpstr>
      <vt:lpstr>Wingdings</vt:lpstr>
      <vt:lpstr>Office-téma</vt:lpstr>
      <vt:lpstr>Orthodontic diagnosis</vt:lpstr>
      <vt:lpstr>The aim of the orthodontic diagnosis:</vt:lpstr>
      <vt:lpstr>What is needed for a comprehensive diagnosis? </vt:lpstr>
      <vt:lpstr>Anamnesis</vt:lpstr>
      <vt:lpstr>General history/anamnesis</vt:lpstr>
      <vt:lpstr>Orthodontic anamnesis</vt:lpstr>
      <vt:lpstr>Clinical examination</vt:lpstr>
      <vt:lpstr>Clinical examination: </vt:lpstr>
      <vt:lpstr>Extraoral parameters</vt:lpstr>
      <vt:lpstr>Extraoral dates Face form Saggital</vt:lpstr>
      <vt:lpstr>Extraoral dates Faceform Frontal </vt:lpstr>
      <vt:lpstr>Extraoral dates Lips and nose examination</vt:lpstr>
      <vt:lpstr>Intraoral dates Dental features</vt:lpstr>
      <vt:lpstr>Intraoral dates Dentoalveolar features</vt:lpstr>
      <vt:lpstr>Functional analysis</vt:lpstr>
      <vt:lpstr>TMJ analysis</vt:lpstr>
      <vt:lpstr>Functional discrepancy examination</vt:lpstr>
      <vt:lpstr>Cephalometric analysis</vt:lpstr>
      <vt:lpstr>Photo analysis</vt:lpstr>
      <vt:lpstr>Camera andaccessories</vt:lpstr>
      <vt:lpstr>Face photos: before and after the treatment  </vt:lpstr>
      <vt:lpstr>Face photos: before and after the treatment </vt:lpstr>
      <vt:lpstr>Face photos: before and after the treatment </vt:lpstr>
      <vt:lpstr>Face photos: before and after the treatment </vt:lpstr>
      <vt:lpstr>Intraoral photos</vt:lpstr>
      <vt:lpstr>6. Other x-rays</vt:lpstr>
      <vt:lpstr>Impression</vt:lpstr>
      <vt:lpstr>Materials and instruments of the impression:</vt:lpstr>
      <vt:lpstr>Materials of the impression:</vt:lpstr>
      <vt:lpstr>Materials of the impression:</vt:lpstr>
      <vt:lpstr>Tray of the impression:</vt:lpstr>
      <vt:lpstr>7. Cast analysis</vt:lpstr>
      <vt:lpstr>The upper cast has seven side, lower modell has six.  The ????soles/ talp are paralell with each other and with the occlusal plane.  </vt:lpstr>
      <vt:lpstr>What can we examine on the cast?</vt:lpstr>
      <vt:lpstr>1. Angle classification</vt:lpstr>
      <vt:lpstr>3. Arch width – Pont index</vt:lpstr>
      <vt:lpstr>4. Frontal arch lenght – Korkhaus index</vt:lpstr>
      <vt:lpstr>5. Symmetry analysis</vt:lpstr>
      <vt:lpstr>6. Moyers mixed dentition space analysis</vt:lpstr>
      <vt:lpstr>Gross mixed dentition analysis</vt:lpstr>
      <vt:lpstr>Bolton analysis</vt:lpstr>
      <vt:lpstr>Bolton analysis</vt:lpstr>
      <vt:lpstr>Occlusion analysis</vt:lpstr>
      <vt:lpstr>Sceletal age determination</vt:lpstr>
      <vt:lpstr>Fishman examined ossification centers on wrist</vt:lpstr>
      <vt:lpstr>Spine analysis</vt:lpstr>
      <vt:lpstr>PowerPoint bemutató</vt:lpstr>
      <vt:lpstr>PowerPoint bemutató</vt:lpstr>
      <vt:lpstr>PowerPoint bemutató</vt:lpstr>
      <vt:lpstr>The treatment plan</vt:lpstr>
      <vt:lpstr>Instruments of the treatment plan:</vt:lpstr>
      <vt:lpstr>Instruments of the treatment plan making:</vt:lpstr>
      <vt:lpstr>Instruments of the treatment plan making:</vt:lpstr>
      <vt:lpstr>PowerPoint bemutató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Orthodontic diagnosis</dc:title>
  <dc:creator>fogasz</dc:creator>
  <cp:lastModifiedBy>fogasz</cp:lastModifiedBy>
  <cp:revision>95</cp:revision>
  <dcterms:created xsi:type="dcterms:W3CDTF">2019-09-02T10:42:01Z</dcterms:created>
  <dcterms:modified xsi:type="dcterms:W3CDTF">2019-09-24T08:06:31Z</dcterms:modified>
</cp:coreProperties>
</file>