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257" r:id="rId3"/>
    <p:sldId id="258" r:id="rId4"/>
    <p:sldId id="339" r:id="rId5"/>
    <p:sldId id="340" r:id="rId6"/>
    <p:sldId id="307" r:id="rId7"/>
    <p:sldId id="342" r:id="rId8"/>
    <p:sldId id="343" r:id="rId9"/>
    <p:sldId id="346" r:id="rId10"/>
    <p:sldId id="344" r:id="rId11"/>
    <p:sldId id="341" r:id="rId12"/>
    <p:sldId id="345" r:id="rId13"/>
    <p:sldId id="308" r:id="rId14"/>
    <p:sldId id="259" r:id="rId15"/>
    <p:sldId id="311" r:id="rId16"/>
    <p:sldId id="260" r:id="rId17"/>
    <p:sldId id="261" r:id="rId18"/>
    <p:sldId id="285" r:id="rId19"/>
    <p:sldId id="262" r:id="rId20"/>
    <p:sldId id="309" r:id="rId21"/>
    <p:sldId id="310" r:id="rId22"/>
    <p:sldId id="286" r:id="rId23"/>
    <p:sldId id="263" r:id="rId24"/>
    <p:sldId id="296" r:id="rId25"/>
    <p:sldId id="264" r:id="rId26"/>
    <p:sldId id="265" r:id="rId27"/>
    <p:sldId id="278" r:id="rId28"/>
    <p:sldId id="279" r:id="rId29"/>
    <p:sldId id="280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313" r:id="rId39"/>
    <p:sldId id="314" r:id="rId40"/>
    <p:sldId id="274" r:id="rId41"/>
    <p:sldId id="315" r:id="rId42"/>
    <p:sldId id="275" r:id="rId43"/>
    <p:sldId id="316" r:id="rId44"/>
    <p:sldId id="317" r:id="rId45"/>
    <p:sldId id="319" r:id="rId46"/>
    <p:sldId id="318" r:id="rId47"/>
    <p:sldId id="320" r:id="rId48"/>
    <p:sldId id="321" r:id="rId49"/>
    <p:sldId id="276" r:id="rId50"/>
    <p:sldId id="322" r:id="rId51"/>
    <p:sldId id="324" r:id="rId52"/>
    <p:sldId id="323" r:id="rId53"/>
    <p:sldId id="325" r:id="rId54"/>
    <p:sldId id="326" r:id="rId55"/>
    <p:sldId id="362" r:id="rId56"/>
    <p:sldId id="277" r:id="rId57"/>
    <p:sldId id="327" r:id="rId58"/>
    <p:sldId id="328" r:id="rId59"/>
    <p:sldId id="281" r:id="rId60"/>
    <p:sldId id="282" r:id="rId61"/>
    <p:sldId id="283" r:id="rId62"/>
    <p:sldId id="284" r:id="rId63"/>
    <p:sldId id="287" r:id="rId64"/>
    <p:sldId id="288" r:id="rId65"/>
    <p:sldId id="289" r:id="rId66"/>
    <p:sldId id="291" r:id="rId67"/>
    <p:sldId id="304" r:id="rId68"/>
    <p:sldId id="290" r:id="rId69"/>
    <p:sldId id="329" r:id="rId70"/>
    <p:sldId id="330" r:id="rId71"/>
    <p:sldId id="297" r:id="rId72"/>
    <p:sldId id="298" r:id="rId73"/>
    <p:sldId id="331" r:id="rId74"/>
    <p:sldId id="299" r:id="rId75"/>
    <p:sldId id="305" r:id="rId76"/>
    <p:sldId id="332" r:id="rId77"/>
    <p:sldId id="300" r:id="rId78"/>
    <p:sldId id="301" r:id="rId79"/>
    <p:sldId id="302" r:id="rId80"/>
    <p:sldId id="333" r:id="rId81"/>
    <p:sldId id="335" r:id="rId82"/>
    <p:sldId id="334" r:id="rId83"/>
    <p:sldId id="337" r:id="rId84"/>
    <p:sldId id="306" r:id="rId85"/>
    <p:sldId id="303" r:id="rId86"/>
    <p:sldId id="336" r:id="rId87"/>
    <p:sldId id="295" r:id="rId88"/>
    <p:sldId id="292" r:id="rId89"/>
    <p:sldId id="293" r:id="rId90"/>
    <p:sldId id="294" r:id="rId91"/>
    <p:sldId id="351" r:id="rId92"/>
    <p:sldId id="352" r:id="rId93"/>
    <p:sldId id="353" r:id="rId94"/>
    <p:sldId id="348" r:id="rId95"/>
    <p:sldId id="360" r:id="rId96"/>
    <p:sldId id="354" r:id="rId97"/>
    <p:sldId id="355" r:id="rId98"/>
    <p:sldId id="356" r:id="rId99"/>
    <p:sldId id="357" r:id="rId100"/>
    <p:sldId id="358" r:id="rId101"/>
    <p:sldId id="359" r:id="rId10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CC99FF"/>
    <a:srgbClr val="CC66FF"/>
    <a:srgbClr val="FF99CC"/>
    <a:srgbClr val="0099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3" autoAdjust="0"/>
    <p:restoredTop sz="94660"/>
  </p:normalViewPr>
  <p:slideViewPr>
    <p:cSldViewPr>
      <p:cViewPr varScale="1">
        <p:scale>
          <a:sx n="106" d="100"/>
          <a:sy n="106" d="100"/>
        </p:scale>
        <p:origin x="126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B31B2-EDA8-48DD-862F-EE415C007F5E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497B7-FDEF-4029-96B7-5C863BFBA18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507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497B7-FDEF-4029-96B7-5C863BFBA18F}" type="slidenum">
              <a:rPr lang="hu-HU" smtClean="0"/>
              <a:pPr/>
              <a:t>86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450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33D0-97EA-4F3D-B550-B555EF820D06}" type="datetimeFigureOut">
              <a:rPr lang="hu-HU" smtClean="0"/>
              <a:pPr/>
              <a:t>2019.10.07.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1933-8970-4D95-951C-7C51847F31E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X-ray</a:t>
            </a:r>
            <a:r>
              <a:rPr lang="hu-HU" dirty="0" smtClean="0"/>
              <a:t> </a:t>
            </a:r>
            <a:r>
              <a:rPr lang="hu-HU" smtClean="0"/>
              <a:t>diagnostics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cephalometric</a:t>
            </a:r>
            <a:r>
              <a:rPr lang="hu-HU" dirty="0" smtClean="0"/>
              <a:t> </a:t>
            </a:r>
            <a:r>
              <a:rPr lang="hu-HU" dirty="0" err="1" smtClean="0"/>
              <a:t>analysis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Hasund</a:t>
            </a:r>
            <a:r>
              <a:rPr lang="hu-HU" dirty="0" smtClean="0"/>
              <a:t> and </a:t>
            </a:r>
            <a:r>
              <a:rPr lang="hu-HU" dirty="0" err="1" smtClean="0"/>
              <a:t>Ricketts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8"/>
          <a:stretch/>
        </p:blipFill>
        <p:spPr>
          <a:xfrm>
            <a:off x="1187624" y="476672"/>
            <a:ext cx="6617708" cy="4057584"/>
          </a:xfrm>
        </p:spPr>
      </p:pic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868907"/>
              </p:ext>
            </p:extLst>
          </p:nvPr>
        </p:nvGraphicFramePr>
        <p:xfrm>
          <a:off x="1293689" y="4149080"/>
          <a:ext cx="6621602" cy="25114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035"/>
                <a:gridCol w="1655035"/>
                <a:gridCol w="1655766"/>
                <a:gridCol w="1655766"/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maxillary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sinus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12.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lateral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border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of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orbit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23.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condyle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34.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submandibular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gland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fossa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pterygomax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fissure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. infraorbital</a:t>
                      </a:r>
                      <a:r>
                        <a:rPr lang="hu-HU" sz="1100" b="0" baseline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ridge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coronoid</a:t>
                      </a:r>
                      <a:r>
                        <a:rPr lang="hu-HU" sz="1100" b="0" baseline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process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35. 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internal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oblique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ridge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pterygoid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plates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14.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infraorbital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foramen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25.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sigmoid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notch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36. 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mental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fossa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hamulus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15.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infraorbital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canal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hu-HU" sz="1100" b="0" baseline="0" smtClean="0">
                          <a:solidFill>
                            <a:schemeClr val="tx1"/>
                          </a:solidFill>
                          <a:effectLst/>
                        </a:rPr>
                        <a:t> medial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sigmoid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depression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37. 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mental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ridge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5.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zygomatic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arch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16.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nasal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fossa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styloid</a:t>
                      </a:r>
                      <a:r>
                        <a:rPr lang="hu-HU" sz="1100" b="0" baseline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process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genial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tubercles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6.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articular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eminence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17.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nasal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septum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28.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cervical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vertebrae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hyoid</a:t>
                      </a:r>
                      <a:r>
                        <a:rPr lang="hu-HU" sz="1100" b="0" baseline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bones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7.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zygomaticotemp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suture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18.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anterior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nasal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spine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hu-HU" sz="1100" b="0" baseline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external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oblique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ridge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40.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tongue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zygomatic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process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19.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inferior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concha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30.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mandibular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canal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hu-HU" sz="1100" b="0" smtClean="0">
                          <a:solidFill>
                            <a:schemeClr val="tx1"/>
                          </a:solidFill>
                          <a:effectLst/>
                        </a:rPr>
                        <a:t>soft</a:t>
                      </a:r>
                      <a:r>
                        <a:rPr lang="hu-HU" sz="1100" b="0" baseline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palate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external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audit.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meatus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20.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incisive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foramen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31.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mandibular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foramen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42. uvula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mastoid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process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21.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hard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palate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32. lingula</a:t>
                      </a:r>
                      <a:endParaRPr lang="hu-H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43.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posterior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pharyngeal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wall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11.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middle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cranial</a:t>
                      </a:r>
                      <a:r>
                        <a:rPr lang="hu-H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fossa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22.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maxillary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tuberosity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33. </a:t>
                      </a:r>
                      <a:r>
                        <a:rPr lang="hu-H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mental</a:t>
                      </a:r>
                      <a:r>
                        <a:rPr lang="hu-HU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foramen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0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337920"/>
          </a:xfrm>
        </p:spPr>
        <p:txBody>
          <a:bodyPr>
            <a:normAutofit/>
          </a:bodyPr>
          <a:lstStyle/>
          <a:p>
            <a:r>
              <a:rPr lang="hu-HU" dirty="0" err="1" smtClean="0"/>
              <a:t>Coronal</a:t>
            </a:r>
            <a:r>
              <a:rPr lang="hu-HU" dirty="0" smtClean="0"/>
              <a:t> </a:t>
            </a:r>
            <a:r>
              <a:rPr lang="hu-HU" dirty="0" err="1" smtClean="0"/>
              <a:t>slices</a:t>
            </a:r>
            <a:r>
              <a:rPr lang="hu-HU" dirty="0" smtClean="0"/>
              <a:t>: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 marL="514350" indent="-514350">
              <a:buNone/>
            </a:pPr>
            <a:r>
              <a:rPr lang="hu-HU" dirty="0" smtClean="0"/>
              <a:t>1. </a:t>
            </a:r>
            <a:r>
              <a:rPr lang="hu-HU" dirty="0" err="1" smtClean="0"/>
              <a:t>temporal</a:t>
            </a:r>
            <a:r>
              <a:rPr lang="hu-HU" dirty="0" smtClean="0"/>
              <a:t> </a:t>
            </a:r>
            <a:r>
              <a:rPr lang="hu-HU" dirty="0" err="1" smtClean="0"/>
              <a:t>bone</a:t>
            </a:r>
            <a:r>
              <a:rPr lang="hu-HU" dirty="0" smtClean="0"/>
              <a:t>, 2. </a:t>
            </a:r>
            <a:r>
              <a:rPr lang="hu-HU" dirty="0" err="1" smtClean="0"/>
              <a:t>sphenoid</a:t>
            </a:r>
            <a:r>
              <a:rPr lang="hu-HU" dirty="0" smtClean="0"/>
              <a:t> </a:t>
            </a:r>
            <a:r>
              <a:rPr lang="hu-HU" dirty="0" err="1" smtClean="0"/>
              <a:t>bone</a:t>
            </a:r>
            <a:r>
              <a:rPr lang="hu-HU" dirty="0" smtClean="0"/>
              <a:t>, 3. </a:t>
            </a:r>
            <a:r>
              <a:rPr lang="hu-HU" dirty="0" err="1" smtClean="0"/>
              <a:t>optic</a:t>
            </a:r>
            <a:r>
              <a:rPr lang="hu-HU" dirty="0" smtClean="0"/>
              <a:t> </a:t>
            </a:r>
            <a:r>
              <a:rPr lang="hu-HU" dirty="0" err="1" smtClean="0"/>
              <a:t>nerve’s</a:t>
            </a:r>
            <a:r>
              <a:rPr lang="hu-HU" dirty="0" smtClean="0"/>
              <a:t> </a:t>
            </a:r>
            <a:r>
              <a:rPr lang="hu-HU" dirty="0" err="1" smtClean="0"/>
              <a:t>canal</a:t>
            </a:r>
            <a:r>
              <a:rPr lang="hu-HU" dirty="0" smtClean="0"/>
              <a:t>, 4. </a:t>
            </a:r>
            <a:r>
              <a:rPr lang="hu-HU" dirty="0" err="1" smtClean="0"/>
              <a:t>zygomatic</a:t>
            </a:r>
            <a:r>
              <a:rPr lang="hu-HU" dirty="0" smtClean="0"/>
              <a:t> </a:t>
            </a:r>
            <a:r>
              <a:rPr lang="hu-HU" dirty="0" err="1" smtClean="0"/>
              <a:t>arch</a:t>
            </a:r>
            <a:r>
              <a:rPr lang="hu-HU" dirty="0" smtClean="0"/>
              <a:t>,  5. </a:t>
            </a:r>
            <a:r>
              <a:rPr lang="hu-HU" dirty="0" err="1" smtClean="0"/>
              <a:t>sphenoid</a:t>
            </a:r>
            <a:r>
              <a:rPr lang="hu-HU" dirty="0" smtClean="0"/>
              <a:t> sinus, 6. </a:t>
            </a:r>
            <a:r>
              <a:rPr lang="hu-HU" dirty="0" err="1" smtClean="0"/>
              <a:t>medial</a:t>
            </a:r>
            <a:r>
              <a:rPr lang="hu-HU" dirty="0" smtClean="0"/>
              <a:t> </a:t>
            </a:r>
            <a:r>
              <a:rPr lang="hu-HU" dirty="0" err="1" smtClean="0"/>
              <a:t>pterygoid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, 7. </a:t>
            </a:r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pterygoid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, 8. </a:t>
            </a:r>
            <a:r>
              <a:rPr lang="hu-HU" dirty="0" err="1" smtClean="0"/>
              <a:t>mandible</a:t>
            </a:r>
            <a:endParaRPr lang="hu-HU" dirty="0"/>
          </a:p>
        </p:txBody>
      </p:sp>
      <p:pic>
        <p:nvPicPr>
          <p:cNvPr id="4" name="Kép 3" descr="2011-0095_fogaszat_magya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908720"/>
            <a:ext cx="5826307" cy="2831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hu-HU" dirty="0" err="1" smtClean="0"/>
              <a:t>Sagittal</a:t>
            </a:r>
            <a:r>
              <a:rPr lang="hu-HU" dirty="0" smtClean="0"/>
              <a:t> </a:t>
            </a:r>
            <a:r>
              <a:rPr lang="hu-HU" dirty="0" err="1" smtClean="0"/>
              <a:t>slices</a:t>
            </a:r>
            <a:r>
              <a:rPr lang="hu-HU" dirty="0" smtClean="0"/>
              <a:t>: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 fontAlgn="base">
              <a:buNone/>
            </a:pPr>
            <a:r>
              <a:rPr lang="hu-HU" dirty="0" smtClean="0"/>
              <a:t>1. </a:t>
            </a:r>
            <a:r>
              <a:rPr lang="hu-HU" dirty="0" err="1" smtClean="0"/>
              <a:t>frontal</a:t>
            </a:r>
            <a:r>
              <a:rPr lang="hu-HU" dirty="0" smtClean="0"/>
              <a:t> sinus, 2. </a:t>
            </a:r>
            <a:r>
              <a:rPr lang="hu-HU" dirty="0" err="1" smtClean="0"/>
              <a:t>sphenoid</a:t>
            </a:r>
            <a:r>
              <a:rPr lang="hu-HU" dirty="0" smtClean="0"/>
              <a:t> sinus, 3. </a:t>
            </a:r>
            <a:r>
              <a:rPr lang="hu-HU" dirty="0" err="1" smtClean="0"/>
              <a:t>sella</a:t>
            </a:r>
            <a:r>
              <a:rPr lang="hu-HU" dirty="0" smtClean="0"/>
              <a:t> </a:t>
            </a:r>
            <a:r>
              <a:rPr lang="hu-HU" dirty="0" err="1" smtClean="0"/>
              <a:t>turcica</a:t>
            </a:r>
            <a:r>
              <a:rPr lang="hu-HU" dirty="0" smtClean="0"/>
              <a:t>, 4. </a:t>
            </a:r>
            <a:r>
              <a:rPr lang="hu-HU" dirty="0" err="1" smtClean="0"/>
              <a:t>clivus</a:t>
            </a:r>
            <a:r>
              <a:rPr lang="hu-HU" dirty="0" smtClean="0"/>
              <a:t>, 5. </a:t>
            </a:r>
            <a:r>
              <a:rPr lang="hu-HU" dirty="0" err="1" smtClean="0"/>
              <a:t>incisive</a:t>
            </a:r>
            <a:r>
              <a:rPr lang="hu-HU" dirty="0" smtClean="0"/>
              <a:t> </a:t>
            </a:r>
            <a:r>
              <a:rPr lang="hu-HU" dirty="0" err="1" smtClean="0"/>
              <a:t>canal</a:t>
            </a:r>
            <a:endParaRPr lang="hu-HU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4" name="Kép 3" descr="2011-0095_fogaszat_magyar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772816"/>
            <a:ext cx="542925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hu-HU" b="1" dirty="0" err="1" smtClean="0"/>
              <a:t>Cephalometric</a:t>
            </a:r>
            <a:r>
              <a:rPr lang="hu-HU" b="1" dirty="0" smtClean="0"/>
              <a:t> </a:t>
            </a:r>
            <a:r>
              <a:rPr lang="hu-HU" b="1" dirty="0" err="1"/>
              <a:t>X</a:t>
            </a:r>
            <a:r>
              <a:rPr lang="hu-HU" b="1" dirty="0" err="1" smtClean="0"/>
              <a:t>-rays</a:t>
            </a:r>
            <a:r>
              <a:rPr lang="hu-HU" b="1" dirty="0" smtClean="0"/>
              <a:t>:</a:t>
            </a:r>
          </a:p>
          <a:p>
            <a:pPr>
              <a:buNone/>
            </a:pPr>
            <a:endParaRPr lang="hu-HU" b="1" dirty="0" smtClean="0"/>
          </a:p>
          <a:p>
            <a:r>
              <a:rPr lang="hu-HU" dirty="0" err="1" smtClean="0"/>
              <a:t>lateral</a:t>
            </a:r>
            <a:endParaRPr lang="hu-HU" dirty="0" smtClean="0"/>
          </a:p>
          <a:p>
            <a:r>
              <a:rPr lang="hu-HU" dirty="0" err="1" smtClean="0"/>
              <a:t>postero-anterior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96752"/>
            <a:ext cx="2808312" cy="3764116"/>
          </a:xfrm>
          <a:prstGeom prst="rect">
            <a:avLst/>
          </a:prstGeom>
        </p:spPr>
      </p:pic>
      <p:pic>
        <p:nvPicPr>
          <p:cNvPr id="6" name="Kép 5" descr="Ács_Amanda_vizsgálóablak(1)_C3_20170224_105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284984"/>
            <a:ext cx="2845576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31249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b="1" dirty="0" smtClean="0"/>
              <a:t>TMJ:</a:t>
            </a:r>
          </a:p>
          <a:p>
            <a:pPr marL="0" indent="0">
              <a:buNone/>
            </a:pPr>
            <a:endParaRPr lang="hu-HU" b="1" dirty="0" smtClean="0"/>
          </a:p>
          <a:p>
            <a:r>
              <a:rPr lang="hu-HU" dirty="0" smtClean="0"/>
              <a:t>OPT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allows</a:t>
            </a:r>
            <a:r>
              <a:rPr lang="hu-HU" dirty="0" smtClean="0"/>
              <a:t> </a:t>
            </a: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settings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altLang="hu-HU" dirty="0" err="1">
                <a:solidFill>
                  <a:srgbClr val="222222"/>
                </a:solidFill>
              </a:rPr>
              <a:t>you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can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adjust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the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device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so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that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the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sharp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layer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falls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on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the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err="1">
                <a:solidFill>
                  <a:srgbClr val="222222"/>
                </a:solidFill>
              </a:rPr>
              <a:t>area</a:t>
            </a:r>
            <a:r>
              <a:rPr lang="hu-HU" altLang="hu-HU" dirty="0">
                <a:solidFill>
                  <a:srgbClr val="222222"/>
                </a:solidFill>
              </a:rPr>
              <a:t> of ​​</a:t>
            </a:r>
            <a:r>
              <a:rPr lang="hu-HU" altLang="hu-HU" dirty="0" err="1">
                <a:solidFill>
                  <a:srgbClr val="222222"/>
                </a:solidFill>
              </a:rPr>
              <a:t>the</a:t>
            </a:r>
            <a:r>
              <a:rPr lang="hu-HU" altLang="hu-HU" dirty="0">
                <a:solidFill>
                  <a:srgbClr val="222222"/>
                </a:solidFill>
              </a:rPr>
              <a:t> </a:t>
            </a:r>
            <a:r>
              <a:rPr lang="hu-HU" altLang="hu-HU" dirty="0" smtClean="0">
                <a:solidFill>
                  <a:srgbClr val="222222"/>
                </a:solidFill>
              </a:rPr>
              <a:t>TMJ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we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can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take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pictures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with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open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or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closed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mouth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this</a:t>
            </a:r>
            <a:r>
              <a:rPr lang="hu-HU" dirty="0" smtClean="0">
                <a:sym typeface="Wingdings" panose="05000000000000000000" pitchFamily="2" charset="2"/>
              </a:rPr>
              <a:t>, </a:t>
            </a:r>
            <a:r>
              <a:rPr lang="hu-HU" dirty="0" err="1" smtClean="0">
                <a:sym typeface="Wingdings" panose="05000000000000000000" pitchFamily="2" charset="2"/>
              </a:rPr>
              <a:t>or</a:t>
            </a:r>
            <a:r>
              <a:rPr lang="hu-HU" dirty="0" smtClean="0">
                <a:sym typeface="Wingdings" panose="05000000000000000000" pitchFamily="2" charset="2"/>
              </a:rPr>
              <a:t> OPT </a:t>
            </a:r>
            <a:r>
              <a:rPr lang="hu-HU" dirty="0" err="1" smtClean="0">
                <a:sym typeface="Wingdings" panose="05000000000000000000" pitchFamily="2" charset="2"/>
              </a:rPr>
              <a:t>are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first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choices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Schüller’s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admission</a:t>
            </a:r>
            <a:r>
              <a:rPr lang="hu-HU" dirty="0" smtClean="0">
                <a:sym typeface="Wingdings" panose="05000000000000000000" pitchFamily="2" charset="2"/>
              </a:rPr>
              <a:t> is </a:t>
            </a:r>
            <a:r>
              <a:rPr lang="hu-HU" dirty="0" err="1" smtClean="0">
                <a:sym typeface="Wingdings" panose="05000000000000000000" pitchFamily="2" charset="2"/>
              </a:rPr>
              <a:t>also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possible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24" y="3933056"/>
            <a:ext cx="5104656" cy="278413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u-HU" b="1" dirty="0" err="1" smtClean="0"/>
              <a:t>Bone</a:t>
            </a:r>
            <a:r>
              <a:rPr lang="hu-HU" b="1" dirty="0" smtClean="0"/>
              <a:t> </a:t>
            </a:r>
            <a:r>
              <a:rPr lang="hu-HU" b="1" dirty="0" err="1" smtClean="0"/>
              <a:t>maturity</a:t>
            </a:r>
            <a:r>
              <a:rPr lang="hu-HU" b="1" dirty="0" smtClean="0"/>
              <a:t> </a:t>
            </a:r>
            <a:r>
              <a:rPr lang="hu-HU" b="1" dirty="0" err="1" smtClean="0"/>
              <a:t>tests</a:t>
            </a:r>
            <a:r>
              <a:rPr lang="hu-HU" b="1" dirty="0" smtClean="0"/>
              <a:t>:</a:t>
            </a:r>
          </a:p>
          <a:p>
            <a:pPr>
              <a:buNone/>
            </a:pPr>
            <a:endParaRPr lang="hu-HU" b="1" dirty="0" smtClean="0"/>
          </a:p>
          <a:p>
            <a:r>
              <a:rPr lang="hu-HU" dirty="0" err="1" smtClean="0"/>
              <a:t>Wrist</a:t>
            </a:r>
            <a:r>
              <a:rPr lang="hu-HU" dirty="0" smtClean="0"/>
              <a:t> and </a:t>
            </a:r>
            <a:r>
              <a:rPr lang="hu-HU" dirty="0" err="1" smtClean="0"/>
              <a:t>hand</a:t>
            </a:r>
            <a:r>
              <a:rPr lang="hu-HU" dirty="0" smtClean="0"/>
              <a:t> </a:t>
            </a:r>
            <a:r>
              <a:rPr lang="hu-HU" dirty="0" err="1" smtClean="0"/>
              <a:t>bones</a:t>
            </a:r>
            <a:endParaRPr lang="hu-HU" dirty="0" smtClean="0"/>
          </a:p>
          <a:p>
            <a:r>
              <a:rPr lang="hu-HU" dirty="0" err="1" smtClean="0"/>
              <a:t>X-rays</a:t>
            </a:r>
            <a:r>
              <a:rPr lang="hu-HU" dirty="0" smtClean="0"/>
              <a:t> of </a:t>
            </a:r>
            <a:r>
              <a:rPr lang="hu-HU" dirty="0" err="1" smtClean="0"/>
              <a:t>distal</a:t>
            </a:r>
            <a:r>
              <a:rPr lang="hu-HU" dirty="0" smtClean="0"/>
              <a:t> </a:t>
            </a:r>
            <a:r>
              <a:rPr lang="hu-HU" dirty="0" err="1" smtClean="0"/>
              <a:t>epiphysis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tubular</a:t>
            </a:r>
            <a:r>
              <a:rPr lang="hu-HU" dirty="0" smtClean="0"/>
              <a:t> </a:t>
            </a:r>
            <a:r>
              <a:rPr lang="hu-HU" dirty="0" err="1" smtClean="0"/>
              <a:t>bones</a:t>
            </a:r>
            <a:r>
              <a:rPr lang="hu-HU" dirty="0" smtClean="0"/>
              <a:t> (fibula, </a:t>
            </a:r>
            <a:r>
              <a:rPr lang="hu-HU" dirty="0" err="1" smtClean="0"/>
              <a:t>tibia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X-rays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vertebrae</a:t>
            </a:r>
            <a:endParaRPr lang="hu-HU" dirty="0" smtClean="0"/>
          </a:p>
        </p:txBody>
      </p:sp>
      <p:pic>
        <p:nvPicPr>
          <p:cNvPr id="5" name="Kép 4" descr="letölté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132856"/>
            <a:ext cx="2304256" cy="3243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Cephalometric</a:t>
            </a:r>
            <a:r>
              <a:rPr lang="hu-HU" dirty="0" smtClean="0"/>
              <a:t> </a:t>
            </a:r>
            <a:r>
              <a:rPr lang="hu-HU" dirty="0" err="1"/>
              <a:t>X</a:t>
            </a:r>
            <a:r>
              <a:rPr lang="hu-HU" dirty="0" err="1" smtClean="0"/>
              <a:t>-rays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altLang="hu-HU" dirty="0" err="1"/>
              <a:t>It</a:t>
            </a:r>
            <a:r>
              <a:rPr lang="hu-HU" altLang="hu-HU" dirty="0"/>
              <a:t> is made </a:t>
            </a:r>
            <a:r>
              <a:rPr lang="hu-HU" altLang="hu-HU" dirty="0" err="1"/>
              <a:t>with</a:t>
            </a:r>
            <a:r>
              <a:rPr lang="hu-HU" altLang="hu-HU" dirty="0"/>
              <a:t> </a:t>
            </a:r>
            <a:r>
              <a:rPr lang="hu-HU" altLang="hu-HU" dirty="0" err="1"/>
              <a:t>approximately</a:t>
            </a:r>
            <a:r>
              <a:rPr lang="hu-HU" altLang="hu-HU" dirty="0"/>
              <a:t> parallel </a:t>
            </a:r>
            <a:r>
              <a:rPr lang="hu-HU" altLang="hu-HU" dirty="0" err="1"/>
              <a:t>rays</a:t>
            </a:r>
            <a:r>
              <a:rPr lang="hu-HU" altLang="hu-HU" dirty="0"/>
              <a:t> </a:t>
            </a:r>
            <a:r>
              <a:rPr lang="hu-HU" altLang="hu-HU" dirty="0" err="1"/>
              <a:t>from</a:t>
            </a:r>
            <a:r>
              <a:rPr lang="hu-HU" altLang="hu-HU" dirty="0"/>
              <a:t> a </a:t>
            </a:r>
            <a:r>
              <a:rPr lang="hu-HU" altLang="hu-HU" dirty="0" err="1"/>
              <a:t>relatively</a:t>
            </a:r>
            <a:r>
              <a:rPr lang="hu-HU" altLang="hu-HU" dirty="0"/>
              <a:t> </a:t>
            </a:r>
            <a:r>
              <a:rPr lang="hu-HU" altLang="hu-HU" dirty="0" err="1"/>
              <a:t>distant</a:t>
            </a:r>
            <a:r>
              <a:rPr lang="hu-HU" altLang="hu-HU" dirty="0"/>
              <a:t> </a:t>
            </a:r>
            <a:r>
              <a:rPr lang="hu-HU" altLang="hu-HU" dirty="0" err="1"/>
              <a:t>source</a:t>
            </a:r>
            <a:r>
              <a:rPr lang="hu-HU" altLang="hu-HU" dirty="0" smtClean="0"/>
              <a:t>.</a:t>
            </a:r>
            <a:endParaRPr lang="hu-HU" dirty="0" smtClean="0"/>
          </a:p>
          <a:p>
            <a:r>
              <a:rPr lang="hu-HU" altLang="hu-HU" dirty="0" err="1"/>
              <a:t>We</a:t>
            </a:r>
            <a:r>
              <a:rPr lang="hu-HU" altLang="hu-HU" dirty="0"/>
              <a:t> </a:t>
            </a:r>
            <a:r>
              <a:rPr lang="hu-HU" altLang="hu-HU" dirty="0" err="1"/>
              <a:t>get</a:t>
            </a:r>
            <a:r>
              <a:rPr lang="hu-HU" altLang="hu-HU" dirty="0"/>
              <a:t> a </a:t>
            </a:r>
            <a:r>
              <a:rPr lang="hu-HU" altLang="hu-HU" dirty="0" err="1"/>
              <a:t>true-to-life</a:t>
            </a:r>
            <a:r>
              <a:rPr lang="hu-HU" altLang="hu-HU" dirty="0"/>
              <a:t> (</a:t>
            </a:r>
            <a:r>
              <a:rPr lang="hu-HU" altLang="hu-HU" dirty="0" err="1"/>
              <a:t>dimensionally</a:t>
            </a:r>
            <a:r>
              <a:rPr lang="hu-HU" altLang="hu-HU" dirty="0"/>
              <a:t> </a:t>
            </a:r>
            <a:r>
              <a:rPr lang="hu-HU" altLang="hu-HU" dirty="0" err="1"/>
              <a:t>correct</a:t>
            </a:r>
            <a:r>
              <a:rPr lang="hu-HU" altLang="hu-HU" dirty="0"/>
              <a:t>) </a:t>
            </a:r>
            <a:r>
              <a:rPr lang="hu-HU" altLang="hu-HU" dirty="0" smtClean="0"/>
              <a:t>image </a:t>
            </a:r>
            <a:r>
              <a:rPr lang="hu-HU" altLang="hu-HU" dirty="0" err="1"/>
              <a:t>without</a:t>
            </a:r>
            <a:r>
              <a:rPr lang="hu-HU" altLang="hu-HU" dirty="0"/>
              <a:t> </a:t>
            </a:r>
            <a:r>
              <a:rPr lang="hu-HU" altLang="hu-HU" dirty="0" err="1"/>
              <a:t>rejection</a:t>
            </a:r>
            <a:r>
              <a:rPr lang="hu-HU" altLang="hu-HU" dirty="0" smtClean="0"/>
              <a:t>.</a:t>
            </a:r>
          </a:p>
          <a:p>
            <a:r>
              <a:rPr lang="hu-HU" altLang="hu-HU" dirty="0"/>
              <a:t>The </a:t>
            </a:r>
            <a:r>
              <a:rPr lang="hu-HU" altLang="hu-HU" dirty="0" err="1"/>
              <a:t>position-shape</a:t>
            </a:r>
            <a:r>
              <a:rPr lang="hu-HU" altLang="hu-HU" dirty="0"/>
              <a:t> </a:t>
            </a:r>
            <a:r>
              <a:rPr lang="hu-HU" altLang="hu-HU" dirty="0" err="1"/>
              <a:t>differences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maxilla</a:t>
            </a:r>
            <a:r>
              <a:rPr lang="hu-HU" altLang="hu-HU" dirty="0"/>
              <a:t> and </a:t>
            </a:r>
            <a:r>
              <a:rPr lang="hu-HU" altLang="hu-HU" dirty="0" err="1"/>
              <a:t>mandible</a:t>
            </a:r>
            <a:r>
              <a:rPr lang="hu-HU" altLang="hu-HU" dirty="0"/>
              <a:t>, </a:t>
            </a:r>
            <a:r>
              <a:rPr lang="hu-HU" altLang="hu-HU" dirty="0" err="1"/>
              <a:t>as</a:t>
            </a:r>
            <a:r>
              <a:rPr lang="hu-HU" altLang="hu-HU" dirty="0"/>
              <a:t> </a:t>
            </a:r>
            <a:r>
              <a:rPr lang="hu-HU" altLang="hu-HU" dirty="0" err="1"/>
              <a:t>well</a:t>
            </a:r>
            <a:r>
              <a:rPr lang="hu-HU" altLang="hu-HU" dirty="0"/>
              <a:t> </a:t>
            </a:r>
            <a:r>
              <a:rPr lang="hu-HU" altLang="hu-HU" dirty="0" err="1"/>
              <a:t>as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dental</a:t>
            </a:r>
            <a:r>
              <a:rPr lang="hu-HU" altLang="hu-HU" dirty="0"/>
              <a:t> </a:t>
            </a:r>
            <a:r>
              <a:rPr lang="hu-HU" altLang="hu-HU" dirty="0" err="1"/>
              <a:t>arches</a:t>
            </a:r>
            <a:r>
              <a:rPr lang="hu-HU" altLang="hu-HU" dirty="0"/>
              <a:t> </a:t>
            </a:r>
            <a:r>
              <a:rPr lang="hu-HU" altLang="hu-HU" dirty="0" err="1"/>
              <a:t>relative</a:t>
            </a:r>
            <a:r>
              <a:rPr lang="hu-HU" altLang="hu-HU" dirty="0"/>
              <a:t> </a:t>
            </a:r>
            <a:r>
              <a:rPr lang="hu-HU" altLang="hu-HU" dirty="0" err="1"/>
              <a:t>to</a:t>
            </a:r>
            <a:r>
              <a:rPr lang="hu-HU" altLang="hu-HU" dirty="0"/>
              <a:t> </a:t>
            </a:r>
            <a:r>
              <a:rPr lang="hu-HU" altLang="hu-HU" dirty="0" err="1"/>
              <a:t>each</a:t>
            </a:r>
            <a:r>
              <a:rPr lang="hu-HU" altLang="hu-HU" dirty="0"/>
              <a:t> </a:t>
            </a:r>
            <a:r>
              <a:rPr lang="hu-HU" altLang="hu-HU" dirty="0" err="1"/>
              <a:t>other</a:t>
            </a:r>
            <a:r>
              <a:rPr lang="hu-HU" altLang="hu-HU" dirty="0"/>
              <a:t> and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skull</a:t>
            </a:r>
            <a:r>
              <a:rPr lang="hu-HU" altLang="hu-HU" dirty="0"/>
              <a:t> </a:t>
            </a:r>
            <a:r>
              <a:rPr lang="hu-HU" altLang="hu-HU" dirty="0" err="1"/>
              <a:t>can</a:t>
            </a:r>
            <a:r>
              <a:rPr lang="hu-HU" altLang="hu-HU" dirty="0"/>
              <a:t> be </a:t>
            </a:r>
            <a:r>
              <a:rPr lang="hu-HU" altLang="hu-HU" dirty="0" err="1"/>
              <a:t>examined</a:t>
            </a:r>
            <a:r>
              <a:rPr lang="hu-HU" altLang="hu-HU" dirty="0"/>
              <a:t> </a:t>
            </a:r>
            <a:r>
              <a:rPr lang="hu-HU" altLang="hu-HU" dirty="0" err="1"/>
              <a:t>on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images</a:t>
            </a:r>
            <a:r>
              <a:rPr lang="hu-HU" altLang="hu-HU" dirty="0"/>
              <a:t> </a:t>
            </a:r>
            <a:r>
              <a:rPr lang="hu-HU" altLang="hu-HU" dirty="0" err="1"/>
              <a:t>taken</a:t>
            </a:r>
            <a:r>
              <a:rPr lang="hu-HU" altLang="hu-HU" dirty="0"/>
              <a:t> </a:t>
            </a:r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/>
              <a:t>this</a:t>
            </a:r>
            <a:r>
              <a:rPr lang="hu-HU" altLang="hu-HU" dirty="0"/>
              <a:t> </a:t>
            </a:r>
            <a:r>
              <a:rPr lang="hu-HU" altLang="hu-HU" dirty="0" err="1"/>
              <a:t>way</a:t>
            </a:r>
            <a:r>
              <a:rPr lang="hu-HU" altLang="hu-HU" dirty="0"/>
              <a:t>.</a:t>
            </a:r>
            <a:endParaRPr lang="hu-HU" altLang="hu-HU" sz="800" dirty="0"/>
          </a:p>
          <a:p>
            <a:endParaRPr lang="hu-HU" dirty="0" smtClean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Rules</a:t>
            </a:r>
            <a:r>
              <a:rPr lang="hu-HU" dirty="0"/>
              <a:t> of  </a:t>
            </a:r>
            <a:r>
              <a:rPr lang="hu-HU" dirty="0" err="1"/>
              <a:t>taking</a:t>
            </a:r>
            <a:r>
              <a:rPr lang="hu-HU" dirty="0"/>
              <a:t> </a:t>
            </a:r>
            <a:r>
              <a:rPr lang="hu-HU" dirty="0" err="1"/>
              <a:t>lateral</a:t>
            </a:r>
            <a:r>
              <a:rPr lang="hu-HU" dirty="0"/>
              <a:t> </a:t>
            </a:r>
            <a:r>
              <a:rPr lang="hu-HU" dirty="0" err="1"/>
              <a:t>cephalometric</a:t>
            </a:r>
            <a:r>
              <a:rPr lang="hu-HU" dirty="0"/>
              <a:t> </a:t>
            </a:r>
            <a:r>
              <a:rPr lang="hu-HU" dirty="0" err="1"/>
              <a:t>x-rays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1972816"/>
          </a:xfrm>
        </p:spPr>
        <p:txBody>
          <a:bodyPr>
            <a:normAutofit fontScale="47500" lnSpcReduction="20000"/>
          </a:bodyPr>
          <a:lstStyle/>
          <a:p>
            <a:r>
              <a:rPr lang="hu-HU" dirty="0"/>
              <a:t>The </a:t>
            </a:r>
            <a:r>
              <a:rPr lang="hu-HU" dirty="0" err="1"/>
              <a:t>distance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head’s</a:t>
            </a:r>
            <a:r>
              <a:rPr lang="hu-HU" dirty="0"/>
              <a:t> </a:t>
            </a:r>
            <a:r>
              <a:rPr lang="hu-HU" dirty="0" err="1"/>
              <a:t>median-sagittal</a:t>
            </a:r>
            <a:r>
              <a:rPr lang="hu-HU" dirty="0"/>
              <a:t> </a:t>
            </a:r>
            <a:r>
              <a:rPr lang="hu-HU" dirty="0" err="1"/>
              <a:t>plane</a:t>
            </a:r>
            <a:r>
              <a:rPr lang="hu-HU" dirty="0"/>
              <a:t>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focus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x-ray</a:t>
            </a:r>
            <a:r>
              <a:rPr lang="hu-HU" dirty="0"/>
              <a:t> is 1,5 m.</a:t>
            </a:r>
          </a:p>
          <a:p>
            <a:r>
              <a:rPr lang="hu-HU" dirty="0"/>
              <a:t>The main </a:t>
            </a:r>
            <a:r>
              <a:rPr lang="hu-HU" dirty="0" err="1"/>
              <a:t>beam</a:t>
            </a:r>
            <a:r>
              <a:rPr lang="hu-HU" dirty="0"/>
              <a:t> is </a:t>
            </a:r>
            <a:r>
              <a:rPr lang="hu-HU" dirty="0" err="1"/>
              <a:t>perpendicular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head’s</a:t>
            </a:r>
            <a:r>
              <a:rPr lang="hu-HU" dirty="0"/>
              <a:t> </a:t>
            </a:r>
            <a:r>
              <a:rPr lang="hu-HU" dirty="0" err="1"/>
              <a:t>median-sagittal</a:t>
            </a:r>
            <a:r>
              <a:rPr lang="hu-HU" dirty="0"/>
              <a:t> </a:t>
            </a:r>
            <a:r>
              <a:rPr lang="hu-HU" dirty="0" err="1"/>
              <a:t>plane</a:t>
            </a:r>
            <a:r>
              <a:rPr lang="hu-HU" dirty="0"/>
              <a:t>.</a:t>
            </a:r>
          </a:p>
          <a:p>
            <a:r>
              <a:rPr lang="hu-HU" dirty="0"/>
              <a:t>The main </a:t>
            </a:r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</a:t>
            </a:r>
            <a:r>
              <a:rPr lang="hu-HU" dirty="0" err="1"/>
              <a:t>auditory</a:t>
            </a:r>
            <a:r>
              <a:rPr lang="hu-HU" dirty="0"/>
              <a:t> </a:t>
            </a:r>
            <a:r>
              <a:rPr lang="hu-HU" dirty="0" err="1"/>
              <a:t>meatus</a:t>
            </a:r>
            <a:r>
              <a:rPr lang="hu-HU" dirty="0"/>
              <a:t>.</a:t>
            </a:r>
          </a:p>
          <a:p>
            <a:r>
              <a:rPr lang="hu-HU" dirty="0"/>
              <a:t>The film is </a:t>
            </a:r>
            <a:r>
              <a:rPr lang="hu-HU" dirty="0" err="1"/>
              <a:t>paralell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head’s</a:t>
            </a:r>
            <a:r>
              <a:rPr lang="hu-HU" dirty="0"/>
              <a:t> </a:t>
            </a:r>
            <a:r>
              <a:rPr lang="hu-HU" dirty="0" err="1"/>
              <a:t>median-sagittal</a:t>
            </a:r>
            <a:r>
              <a:rPr lang="hu-HU" dirty="0"/>
              <a:t> </a:t>
            </a:r>
            <a:r>
              <a:rPr lang="hu-HU" dirty="0" err="1"/>
              <a:t>plane</a:t>
            </a:r>
            <a:r>
              <a:rPr lang="hu-HU" dirty="0"/>
              <a:t> (15-18 cm).</a:t>
            </a:r>
          </a:p>
          <a:p>
            <a:r>
              <a:rPr lang="hu-HU" dirty="0" err="1"/>
              <a:t>Because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paralell</a:t>
            </a:r>
            <a:r>
              <a:rPr lang="hu-HU" dirty="0"/>
              <a:t> </a:t>
            </a:r>
            <a:r>
              <a:rPr lang="hu-HU" dirty="0" err="1"/>
              <a:t>beams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picture</a:t>
            </a:r>
            <a:r>
              <a:rPr lang="hu-HU" dirty="0"/>
              <a:t> is </a:t>
            </a:r>
            <a:r>
              <a:rPr lang="hu-HU" dirty="0" err="1"/>
              <a:t>proportional</a:t>
            </a:r>
            <a:r>
              <a:rPr lang="hu-HU" dirty="0"/>
              <a:t>.</a:t>
            </a:r>
          </a:p>
          <a:p>
            <a:r>
              <a:rPr lang="hu-HU" dirty="0"/>
              <a:t>The </a:t>
            </a:r>
            <a:r>
              <a:rPr lang="hu-HU" dirty="0" err="1"/>
              <a:t>denture</a:t>
            </a:r>
            <a:r>
              <a:rPr lang="hu-HU" dirty="0"/>
              <a:t> is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occlusion</a:t>
            </a:r>
            <a:r>
              <a:rPr lang="hu-HU" dirty="0"/>
              <a:t>.</a:t>
            </a:r>
          </a:p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473" t="2924" r="6060" b="3491"/>
          <a:stretch>
            <a:fillRect/>
          </a:stretch>
        </p:blipFill>
        <p:spPr bwMode="auto">
          <a:xfrm>
            <a:off x="5796136" y="1844824"/>
            <a:ext cx="28803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79" t="2681"/>
          <a:stretch>
            <a:fillRect/>
          </a:stretch>
        </p:blipFill>
        <p:spPr bwMode="auto">
          <a:xfrm>
            <a:off x="1673839" y="3595591"/>
            <a:ext cx="2952328" cy="306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Application</a:t>
            </a:r>
            <a:r>
              <a:rPr lang="hu-HU" dirty="0" smtClean="0"/>
              <a:t> of </a:t>
            </a:r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cephalometric</a:t>
            </a:r>
            <a:r>
              <a:rPr lang="hu-HU" dirty="0" smtClean="0"/>
              <a:t>   </a:t>
            </a:r>
            <a:r>
              <a:rPr lang="hu-HU" dirty="0" err="1" smtClean="0"/>
              <a:t>X-ray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altLang="hu-HU" sz="2600" dirty="0" err="1"/>
              <a:t>Diagnosis</a:t>
            </a:r>
            <a:r>
              <a:rPr lang="hu-HU" altLang="hu-HU" sz="2600" dirty="0"/>
              <a:t> and </a:t>
            </a:r>
            <a:r>
              <a:rPr lang="hu-HU" altLang="hu-HU" sz="2600" dirty="0" err="1"/>
              <a:t>treatment</a:t>
            </a:r>
            <a:r>
              <a:rPr lang="hu-HU" altLang="hu-HU" sz="2600" dirty="0"/>
              <a:t> </a:t>
            </a:r>
            <a:r>
              <a:rPr lang="hu-HU" altLang="hu-HU" sz="2600" dirty="0" err="1"/>
              <a:t>plan</a:t>
            </a:r>
            <a:r>
              <a:rPr lang="hu-HU" altLang="hu-HU" sz="2600" dirty="0"/>
              <a:t>, </a:t>
            </a:r>
            <a:r>
              <a:rPr lang="hu-HU" altLang="hu-HU" sz="2600" dirty="0" err="1" smtClean="0"/>
              <a:t>prognosis</a:t>
            </a:r>
            <a:endParaRPr lang="hu-HU" sz="2600" dirty="0" smtClean="0"/>
          </a:p>
          <a:p>
            <a:r>
              <a:rPr lang="hu-HU" altLang="hu-HU" sz="2600" dirty="0" err="1"/>
              <a:t>For</a:t>
            </a:r>
            <a:r>
              <a:rPr lang="hu-HU" altLang="hu-HU" sz="2600" dirty="0"/>
              <a:t> </a:t>
            </a:r>
            <a:r>
              <a:rPr lang="hu-HU" altLang="hu-HU" sz="2600" dirty="0" err="1"/>
              <a:t>examining</a:t>
            </a:r>
            <a:r>
              <a:rPr lang="hu-HU" altLang="hu-HU" sz="2600" dirty="0"/>
              <a:t> </a:t>
            </a:r>
            <a:r>
              <a:rPr lang="hu-HU" altLang="hu-HU" sz="2600" dirty="0" err="1"/>
              <a:t>the</a:t>
            </a:r>
            <a:r>
              <a:rPr lang="hu-HU" altLang="hu-HU" sz="2600" dirty="0"/>
              <a:t> </a:t>
            </a:r>
            <a:r>
              <a:rPr lang="hu-HU" altLang="hu-HU" sz="2600" dirty="0" err="1"/>
              <a:t>growth</a:t>
            </a:r>
            <a:r>
              <a:rPr lang="hu-HU" altLang="hu-HU" sz="2600" dirty="0"/>
              <a:t> and </a:t>
            </a:r>
            <a:r>
              <a:rPr lang="hu-HU" altLang="hu-HU" sz="2600" dirty="0" err="1"/>
              <a:t>development</a:t>
            </a:r>
            <a:r>
              <a:rPr lang="hu-HU" altLang="hu-HU" sz="2600" dirty="0"/>
              <a:t> of </a:t>
            </a:r>
            <a:r>
              <a:rPr lang="hu-HU" altLang="hu-HU" sz="2600" dirty="0" err="1"/>
              <a:t>the</a:t>
            </a:r>
            <a:r>
              <a:rPr lang="hu-HU" altLang="hu-HU" sz="2600" dirty="0"/>
              <a:t> </a:t>
            </a:r>
            <a:r>
              <a:rPr lang="hu-HU" altLang="hu-HU" sz="2600" dirty="0" err="1"/>
              <a:t>skull</a:t>
            </a:r>
            <a:r>
              <a:rPr lang="hu-HU" altLang="hu-HU" sz="2600" dirty="0"/>
              <a:t> (series)</a:t>
            </a:r>
          </a:p>
          <a:p>
            <a:r>
              <a:rPr lang="hu-HU" altLang="hu-HU" sz="2600" dirty="0" err="1"/>
              <a:t>For</a:t>
            </a:r>
            <a:r>
              <a:rPr lang="hu-HU" altLang="hu-HU" sz="2600" dirty="0"/>
              <a:t> </a:t>
            </a:r>
            <a:r>
              <a:rPr lang="hu-HU" altLang="hu-HU" sz="2600" dirty="0" err="1"/>
              <a:t>the</a:t>
            </a:r>
            <a:r>
              <a:rPr lang="hu-HU" altLang="hu-HU" sz="2600" dirty="0"/>
              <a:t> </a:t>
            </a:r>
            <a:r>
              <a:rPr lang="hu-HU" altLang="hu-HU" sz="2600" dirty="0" err="1"/>
              <a:t>evaluation</a:t>
            </a:r>
            <a:r>
              <a:rPr lang="hu-HU" altLang="hu-HU" sz="2600" dirty="0"/>
              <a:t> of </a:t>
            </a:r>
            <a:r>
              <a:rPr lang="hu-HU" altLang="hu-HU" sz="2600" dirty="0" err="1"/>
              <a:t>treated</a:t>
            </a:r>
            <a:r>
              <a:rPr lang="hu-HU" altLang="hu-HU" sz="2600" dirty="0"/>
              <a:t> </a:t>
            </a:r>
            <a:r>
              <a:rPr lang="hu-HU" altLang="hu-HU" sz="2600" dirty="0" err="1" smtClean="0"/>
              <a:t>disease</a:t>
            </a:r>
            <a:endParaRPr lang="hu-HU" altLang="hu-HU" sz="2600" dirty="0"/>
          </a:p>
          <a:p>
            <a:r>
              <a:rPr lang="hu-HU" altLang="hu-HU" sz="2600" dirty="0" err="1" smtClean="0"/>
              <a:t>To</a:t>
            </a:r>
            <a:r>
              <a:rPr lang="hu-HU" altLang="hu-HU" sz="2600" dirty="0" smtClean="0"/>
              <a:t> </a:t>
            </a:r>
            <a:r>
              <a:rPr lang="hu-HU" altLang="hu-HU" sz="2600" dirty="0" err="1"/>
              <a:t>assess</a:t>
            </a:r>
            <a:r>
              <a:rPr lang="hu-HU" altLang="hu-HU" sz="2600" dirty="0"/>
              <a:t> </a:t>
            </a:r>
            <a:r>
              <a:rPr lang="hu-HU" altLang="hu-HU" sz="2600" dirty="0" err="1"/>
              <a:t>changes</a:t>
            </a:r>
            <a:r>
              <a:rPr lang="hu-HU" altLang="hu-HU" sz="2600" dirty="0"/>
              <a:t> </a:t>
            </a:r>
            <a:r>
              <a:rPr lang="hu-HU" altLang="hu-HU" sz="2600" dirty="0" err="1"/>
              <a:t>in</a:t>
            </a:r>
            <a:r>
              <a:rPr lang="hu-HU" altLang="hu-HU" sz="2600" dirty="0"/>
              <a:t> </a:t>
            </a:r>
            <a:r>
              <a:rPr lang="hu-HU" altLang="hu-HU" sz="2600" dirty="0" err="1" smtClean="0"/>
              <a:t>treatment</a:t>
            </a:r>
            <a:endParaRPr lang="hu-HU" altLang="hu-HU" sz="2600" dirty="0" smtClean="0"/>
          </a:p>
          <a:p>
            <a:r>
              <a:rPr lang="hu-HU" altLang="hu-HU" sz="2600" dirty="0" smtClean="0"/>
              <a:t>Monitoring </a:t>
            </a:r>
            <a:r>
              <a:rPr lang="hu-HU" altLang="hu-HU" sz="2600" dirty="0" err="1"/>
              <a:t>stability</a:t>
            </a:r>
            <a:r>
              <a:rPr lang="hu-HU" altLang="hu-HU" sz="2600" dirty="0"/>
              <a:t> </a:t>
            </a:r>
            <a:r>
              <a:rPr lang="hu-HU" altLang="hu-HU" sz="2600" dirty="0" err="1"/>
              <a:t>after</a:t>
            </a:r>
            <a:r>
              <a:rPr lang="hu-HU" altLang="hu-HU" sz="2600" dirty="0"/>
              <a:t> </a:t>
            </a:r>
            <a:r>
              <a:rPr lang="hu-HU" altLang="hu-HU" sz="2600" dirty="0" err="1"/>
              <a:t>orthognathic</a:t>
            </a:r>
            <a:r>
              <a:rPr lang="hu-HU" altLang="hu-HU" sz="2600" dirty="0"/>
              <a:t> </a:t>
            </a:r>
            <a:r>
              <a:rPr lang="hu-HU" altLang="hu-HU" sz="2600" dirty="0" err="1" smtClean="0"/>
              <a:t>surgery</a:t>
            </a:r>
            <a:endParaRPr lang="hu-HU" altLang="hu-HU" sz="2600" dirty="0" smtClean="0">
              <a:solidFill>
                <a:srgbClr val="222222"/>
              </a:solidFill>
            </a:endParaRPr>
          </a:p>
          <a:p>
            <a:r>
              <a:rPr lang="hu-HU" altLang="hu-HU" sz="2600" dirty="0" err="1" smtClean="0">
                <a:solidFill>
                  <a:srgbClr val="222222"/>
                </a:solidFill>
              </a:rPr>
              <a:t>Diagnosis</a:t>
            </a:r>
            <a:r>
              <a:rPr lang="hu-HU" altLang="hu-HU" sz="2600" dirty="0" smtClean="0">
                <a:solidFill>
                  <a:srgbClr val="222222"/>
                </a:solidFill>
              </a:rPr>
              <a:t> </a:t>
            </a:r>
            <a:r>
              <a:rPr lang="hu-HU" altLang="hu-HU" sz="2600" dirty="0">
                <a:solidFill>
                  <a:srgbClr val="222222"/>
                </a:solidFill>
              </a:rPr>
              <a:t>of </a:t>
            </a:r>
            <a:r>
              <a:rPr lang="hu-HU" altLang="hu-HU" sz="2600" dirty="0" err="1">
                <a:solidFill>
                  <a:srgbClr val="222222"/>
                </a:solidFill>
              </a:rPr>
              <a:t>craniofacial</a:t>
            </a:r>
            <a:r>
              <a:rPr lang="hu-HU" altLang="hu-HU" sz="2600" dirty="0">
                <a:solidFill>
                  <a:srgbClr val="222222"/>
                </a:solidFill>
              </a:rPr>
              <a:t> </a:t>
            </a:r>
            <a:r>
              <a:rPr lang="hu-HU" altLang="hu-HU" sz="2600" dirty="0" err="1">
                <a:solidFill>
                  <a:srgbClr val="222222"/>
                </a:solidFill>
              </a:rPr>
              <a:t>deformities</a:t>
            </a:r>
            <a:r>
              <a:rPr lang="hu-HU" altLang="hu-HU" sz="2600" dirty="0"/>
              <a:t> </a:t>
            </a:r>
            <a:endParaRPr lang="hu-HU" altLang="hu-HU" sz="2600" dirty="0" smtClean="0"/>
          </a:p>
          <a:p>
            <a:r>
              <a:rPr lang="hu-HU" altLang="hu-HU" sz="2600" dirty="0" err="1" smtClean="0"/>
              <a:t>Assist</a:t>
            </a:r>
            <a:r>
              <a:rPr lang="hu-HU" altLang="hu-HU" sz="2600" dirty="0" smtClean="0"/>
              <a:t> </a:t>
            </a:r>
            <a:r>
              <a:rPr lang="hu-HU" altLang="hu-HU" sz="2600" dirty="0" err="1"/>
              <a:t>in</a:t>
            </a:r>
            <a:r>
              <a:rPr lang="hu-HU" altLang="hu-HU" sz="2600" dirty="0"/>
              <a:t> </a:t>
            </a:r>
            <a:r>
              <a:rPr lang="hu-HU" altLang="hu-HU" sz="2600" dirty="0" err="1"/>
              <a:t>the</a:t>
            </a:r>
            <a:r>
              <a:rPr lang="hu-HU" altLang="hu-HU" sz="2600" dirty="0"/>
              <a:t> </a:t>
            </a:r>
            <a:r>
              <a:rPr lang="hu-HU" altLang="hu-HU" sz="2600" dirty="0" err="1"/>
              <a:t>localization</a:t>
            </a:r>
            <a:r>
              <a:rPr lang="hu-HU" altLang="hu-HU" sz="2600" dirty="0"/>
              <a:t> of </a:t>
            </a:r>
            <a:r>
              <a:rPr lang="hu-HU" altLang="hu-HU" sz="2600" dirty="0" err="1"/>
              <a:t>non-erupted</a:t>
            </a:r>
            <a:r>
              <a:rPr lang="hu-HU" altLang="hu-HU" sz="2600" dirty="0"/>
              <a:t> </a:t>
            </a:r>
            <a:r>
              <a:rPr lang="hu-HU" altLang="hu-HU" sz="2600" dirty="0" err="1" smtClean="0"/>
              <a:t>teeth</a:t>
            </a:r>
            <a:endParaRPr lang="hu-HU" sz="2600" dirty="0" smtClean="0"/>
          </a:p>
          <a:p>
            <a:r>
              <a:rPr lang="hu-HU" altLang="hu-HU" sz="2600" dirty="0" err="1" smtClean="0"/>
              <a:t>Determination</a:t>
            </a:r>
            <a:r>
              <a:rPr lang="hu-HU" altLang="hu-HU" sz="2600" dirty="0" smtClean="0"/>
              <a:t> </a:t>
            </a:r>
            <a:r>
              <a:rPr lang="hu-HU" altLang="hu-HU" sz="2600" dirty="0"/>
              <a:t>of </a:t>
            </a:r>
            <a:r>
              <a:rPr lang="hu-HU" altLang="hu-HU" sz="2600" dirty="0" err="1"/>
              <a:t>skeletal</a:t>
            </a:r>
            <a:r>
              <a:rPr lang="hu-HU" altLang="hu-HU" sz="2600" dirty="0"/>
              <a:t> </a:t>
            </a:r>
            <a:r>
              <a:rPr lang="hu-HU" altLang="hu-HU" sz="2600" dirty="0" err="1"/>
              <a:t>age</a:t>
            </a:r>
            <a:r>
              <a:rPr lang="hu-HU" altLang="hu-HU" sz="2600" dirty="0"/>
              <a:t> </a:t>
            </a:r>
            <a:r>
              <a:rPr lang="hu-HU" altLang="hu-HU" sz="2600" dirty="0" err="1"/>
              <a:t>by</a:t>
            </a:r>
            <a:r>
              <a:rPr lang="hu-HU" altLang="hu-HU" sz="2600" dirty="0"/>
              <a:t> </a:t>
            </a:r>
            <a:r>
              <a:rPr lang="hu-HU" altLang="hu-HU" sz="2600" dirty="0" err="1"/>
              <a:t>evaluation</a:t>
            </a:r>
            <a:r>
              <a:rPr lang="hu-HU" altLang="hu-HU" sz="2600" dirty="0"/>
              <a:t> </a:t>
            </a:r>
            <a:r>
              <a:rPr lang="hu-HU" altLang="hu-HU" sz="2600" dirty="0" err="1"/>
              <a:t>of</a:t>
            </a:r>
            <a:r>
              <a:rPr lang="hu-HU" altLang="hu-HU" sz="2600" dirty="0"/>
              <a:t> </a:t>
            </a:r>
            <a:r>
              <a:rPr lang="hu-HU" altLang="hu-HU" sz="2600" dirty="0" err="1"/>
              <a:t>cervical</a:t>
            </a:r>
            <a:r>
              <a:rPr lang="hu-HU" altLang="hu-HU" sz="2600" dirty="0"/>
              <a:t> </a:t>
            </a:r>
            <a:r>
              <a:rPr lang="hu-HU" altLang="hu-HU" sz="2600" dirty="0" err="1"/>
              <a:t>vertebral</a:t>
            </a:r>
            <a:r>
              <a:rPr lang="hu-HU" altLang="hu-HU" sz="2600" dirty="0"/>
              <a:t> </a:t>
            </a:r>
            <a:r>
              <a:rPr lang="hu-HU" altLang="hu-HU" sz="2600" dirty="0" err="1" smtClean="0"/>
              <a:t>development</a:t>
            </a:r>
            <a:endParaRPr lang="hu-HU" altLang="hu-HU" sz="2600" dirty="0" smtClean="0"/>
          </a:p>
          <a:p>
            <a:r>
              <a:rPr lang="hu-HU" altLang="hu-HU" sz="2600" dirty="0" err="1" smtClean="0"/>
              <a:t>Documentation</a:t>
            </a:r>
            <a:r>
              <a:rPr lang="hu-HU" altLang="hu-HU" sz="2600" dirty="0"/>
              <a:t>, </a:t>
            </a:r>
            <a:r>
              <a:rPr lang="hu-HU" altLang="hu-HU" sz="2600" dirty="0" err="1"/>
              <a:t>education</a:t>
            </a:r>
            <a:r>
              <a:rPr lang="hu-HU" altLang="hu-HU" sz="2600" dirty="0"/>
              <a:t>, </a:t>
            </a:r>
            <a:r>
              <a:rPr lang="hu-HU" altLang="hu-HU" sz="2600" dirty="0" err="1"/>
              <a:t>scientific</a:t>
            </a:r>
            <a:r>
              <a:rPr lang="hu-HU" altLang="hu-HU" sz="2600" dirty="0"/>
              <a:t> </a:t>
            </a:r>
            <a:r>
              <a:rPr lang="hu-HU" altLang="hu-HU" sz="2600" dirty="0" err="1"/>
              <a:t>work</a:t>
            </a:r>
            <a:endParaRPr lang="hu-HU" altLang="hu-HU" sz="2600" dirty="0"/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dirty="0" err="1">
                <a:latin typeface="inherit"/>
              </a:rPr>
              <a:t>Sagittal</a:t>
            </a:r>
            <a:r>
              <a:rPr lang="hu-HU" altLang="hu-HU" dirty="0">
                <a:latin typeface="inherit"/>
              </a:rPr>
              <a:t> and </a:t>
            </a:r>
            <a:r>
              <a:rPr lang="hu-HU" altLang="hu-HU" dirty="0" err="1">
                <a:latin typeface="inherit"/>
              </a:rPr>
              <a:t>vertical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deviations</a:t>
            </a:r>
            <a:r>
              <a:rPr lang="hu-HU" altLang="hu-HU" dirty="0">
                <a:latin typeface="inherit"/>
              </a:rPr>
              <a:t> of </a:t>
            </a:r>
            <a:r>
              <a:rPr lang="hu-HU" altLang="hu-HU" dirty="0" err="1">
                <a:latin typeface="inherit"/>
              </a:rPr>
              <a:t>the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jaws</a:t>
            </a:r>
            <a:r>
              <a:rPr lang="hu-HU" altLang="hu-HU" dirty="0">
                <a:latin typeface="inherit"/>
              </a:rPr>
              <a:t> and </a:t>
            </a:r>
            <a:r>
              <a:rPr lang="hu-HU" altLang="hu-HU" dirty="0" err="1">
                <a:latin typeface="inherit"/>
              </a:rPr>
              <a:t>dentition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can</a:t>
            </a:r>
            <a:r>
              <a:rPr lang="hu-HU" altLang="hu-HU" dirty="0">
                <a:latin typeface="inherit"/>
              </a:rPr>
              <a:t> be </a:t>
            </a:r>
            <a:r>
              <a:rPr lang="hu-HU" altLang="hu-HU" dirty="0" err="1">
                <a:latin typeface="inherit"/>
              </a:rPr>
              <a:t>studied</a:t>
            </a:r>
            <a:r>
              <a:rPr lang="hu-HU" altLang="hu-HU" dirty="0">
                <a:latin typeface="inherit"/>
              </a:rPr>
              <a:t>.</a:t>
            </a:r>
            <a:endParaRPr lang="hu-HU" altLang="hu-HU" sz="800" dirty="0"/>
          </a:p>
          <a:p>
            <a:r>
              <a:rPr lang="hu-HU" altLang="hu-HU" dirty="0" err="1">
                <a:latin typeface="inherit"/>
              </a:rPr>
              <a:t>Bones</a:t>
            </a:r>
            <a:r>
              <a:rPr lang="hu-HU" altLang="hu-HU" dirty="0">
                <a:latin typeface="inherit"/>
              </a:rPr>
              <a:t> and </a:t>
            </a:r>
            <a:r>
              <a:rPr lang="hu-HU" altLang="hu-HU" dirty="0" err="1">
                <a:latin typeface="inherit"/>
              </a:rPr>
              <a:t>soft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parts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appear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in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the</a:t>
            </a:r>
            <a:r>
              <a:rPr lang="hu-HU" altLang="hu-HU" dirty="0">
                <a:latin typeface="inherit"/>
              </a:rPr>
              <a:t> </a:t>
            </a:r>
            <a:r>
              <a:rPr lang="hu-HU" altLang="hu-HU" dirty="0" err="1">
                <a:latin typeface="inherit"/>
              </a:rPr>
              <a:t>same</a:t>
            </a:r>
            <a:r>
              <a:rPr lang="hu-HU" altLang="hu-HU" dirty="0">
                <a:latin typeface="inherit"/>
              </a:rPr>
              <a:t> image </a:t>
            </a:r>
            <a:r>
              <a:rPr lang="hu-HU" altLang="hu-HU" dirty="0" err="1">
                <a:latin typeface="inherit"/>
              </a:rPr>
              <a:t>separately</a:t>
            </a:r>
            <a:r>
              <a:rPr lang="hu-HU" altLang="hu-HU" dirty="0" smtClean="0">
                <a:latin typeface="inherit"/>
              </a:rPr>
              <a:t>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X-ray</a:t>
            </a:r>
            <a:r>
              <a:rPr lang="hu-HU" dirty="0" smtClean="0"/>
              <a:t> </a:t>
            </a:r>
            <a:r>
              <a:rPr lang="hu-HU" dirty="0" err="1" smtClean="0"/>
              <a:t>cephalometric</a:t>
            </a:r>
            <a:r>
              <a:rPr lang="hu-HU" dirty="0" smtClean="0"/>
              <a:t> </a:t>
            </a:r>
            <a:r>
              <a:rPr lang="hu-HU" dirty="0" err="1" smtClean="0"/>
              <a:t>analysis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description is given by Holly Broadbent (1925) from special measurements and interpretations of </a:t>
            </a:r>
            <a:r>
              <a:rPr lang="en-US" dirty="0" err="1" smtClean="0"/>
              <a:t>extraor</a:t>
            </a:r>
            <a:r>
              <a:rPr lang="hu-HU" dirty="0" err="1" smtClean="0"/>
              <a:t>al</a:t>
            </a:r>
            <a:r>
              <a:rPr lang="en-US" dirty="0" smtClean="0"/>
              <a:t> x-rays in human growth and development research.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Steps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evaluate</a:t>
            </a:r>
            <a:r>
              <a:rPr lang="hu-HU" dirty="0" smtClean="0"/>
              <a:t> </a:t>
            </a:r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cephalogram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301208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hu-HU" dirty="0" smtClean="0"/>
              <a:t>1. </a:t>
            </a:r>
            <a:r>
              <a:rPr lang="en-US" dirty="0" smtClean="0"/>
              <a:t>X-ray overview, redrawing important formulas </a:t>
            </a:r>
            <a:r>
              <a:rPr lang="hu-HU" dirty="0" smtClean="0"/>
              <a:t>(</a:t>
            </a:r>
            <a:r>
              <a:rPr lang="en-US" dirty="0" smtClean="0"/>
              <a:t>light</a:t>
            </a:r>
            <a:r>
              <a:rPr lang="hu-HU" dirty="0" smtClean="0"/>
              <a:t> </a:t>
            </a:r>
            <a:r>
              <a:rPr lang="hu-HU" dirty="0" err="1" smtClean="0"/>
              <a:t>source</a:t>
            </a:r>
            <a:r>
              <a:rPr lang="en-US" dirty="0" smtClean="0"/>
              <a:t>)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2. Mark </a:t>
            </a:r>
            <a:r>
              <a:rPr lang="hu-HU" dirty="0" err="1" smtClean="0"/>
              <a:t>measuring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: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bony</a:t>
            </a:r>
            <a:r>
              <a:rPr lang="hu-HU" dirty="0" smtClean="0"/>
              <a:t>, </a:t>
            </a:r>
            <a:r>
              <a:rPr lang="hu-HU" dirty="0" err="1" smtClean="0"/>
              <a:t>dentoalveolar</a:t>
            </a:r>
            <a:r>
              <a:rPr lang="hu-HU" dirty="0" smtClean="0"/>
              <a:t> and 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areas</a:t>
            </a:r>
            <a:endParaRPr lang="hu-HU" dirty="0" smtClean="0"/>
          </a:p>
          <a:p>
            <a:r>
              <a:rPr lang="hu-HU" dirty="0"/>
              <a:t>	</a:t>
            </a:r>
            <a:r>
              <a:rPr lang="hu-HU" dirty="0" err="1" smtClean="0"/>
              <a:t>cranial</a:t>
            </a:r>
            <a:r>
              <a:rPr lang="hu-HU" dirty="0" smtClean="0"/>
              <a:t>, </a:t>
            </a:r>
            <a:r>
              <a:rPr lang="hu-HU" dirty="0" err="1" smtClean="0"/>
              <a:t>maxillary</a:t>
            </a:r>
            <a:r>
              <a:rPr lang="hu-HU" dirty="0" smtClean="0"/>
              <a:t> and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	</a:t>
            </a:r>
            <a:r>
              <a:rPr lang="hu-HU" dirty="0" err="1" smtClean="0"/>
              <a:t>anatomical</a:t>
            </a:r>
            <a:r>
              <a:rPr lang="hu-HU" dirty="0" smtClean="0"/>
              <a:t> and </a:t>
            </a:r>
            <a:r>
              <a:rPr lang="hu-HU" dirty="0" err="1" smtClean="0"/>
              <a:t>edited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3. </a:t>
            </a:r>
            <a:r>
              <a:rPr lang="hu-HU" dirty="0" err="1" smtClean="0"/>
              <a:t>Drawing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6421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X-ray diagnosis is essential in orthodontic treatment.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53347"/>
          </a:xfrm>
        </p:spPr>
        <p:txBody>
          <a:bodyPr/>
          <a:lstStyle/>
          <a:p>
            <a:r>
              <a:rPr lang="en-US" dirty="0" smtClean="0"/>
              <a:t>The place and extent of the disorder can be determined. </a:t>
            </a:r>
            <a:endParaRPr lang="hu-HU" dirty="0" smtClean="0"/>
          </a:p>
          <a:p>
            <a:r>
              <a:rPr lang="en-US" dirty="0" smtClean="0"/>
              <a:t>Changes in treatment response can be assessed. </a:t>
            </a:r>
            <a:endParaRPr lang="hu-HU" dirty="0" smtClean="0"/>
          </a:p>
          <a:p>
            <a:r>
              <a:rPr lang="en-US" dirty="0" smtClean="0"/>
              <a:t>They serve a documentation purpose.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u-HU" dirty="0" smtClean="0"/>
              <a:t>4. </a:t>
            </a:r>
            <a:r>
              <a:rPr lang="hu-HU" dirty="0" err="1" smtClean="0"/>
              <a:t>Perform</a:t>
            </a:r>
            <a:r>
              <a:rPr lang="hu-HU" dirty="0" smtClean="0"/>
              <a:t> </a:t>
            </a:r>
            <a:r>
              <a:rPr lang="hu-HU" dirty="0" err="1" smtClean="0"/>
              <a:t>measurements</a:t>
            </a:r>
            <a:r>
              <a:rPr lang="hu-HU" dirty="0" smtClean="0"/>
              <a:t>: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err="1" smtClean="0"/>
              <a:t>angle</a:t>
            </a:r>
            <a:r>
              <a:rPr lang="hu-HU" dirty="0" smtClean="0"/>
              <a:t> and 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measurements</a:t>
            </a:r>
            <a:endParaRPr lang="hu-HU" dirty="0" smtClean="0"/>
          </a:p>
          <a:p>
            <a:r>
              <a:rPr lang="en-US" dirty="0" smtClean="0"/>
              <a:t>skeletal measurements: determines the position and extent of jaws relative to each other and to the base of the skull</a:t>
            </a:r>
            <a:endParaRPr lang="hu-HU" dirty="0" smtClean="0"/>
          </a:p>
          <a:p>
            <a:r>
              <a:rPr lang="en-US" dirty="0" smtClean="0"/>
              <a:t>dental measurements: determination of the position of the teeth relative to each other and to the jaw or skull structures</a:t>
            </a:r>
            <a:endParaRPr lang="hu-HU" dirty="0" smtClean="0"/>
          </a:p>
          <a:p>
            <a:r>
              <a:rPr lang="en-US" dirty="0" smtClean="0"/>
              <a:t>soft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part’s</a:t>
            </a:r>
            <a:r>
              <a:rPr lang="hu-HU" dirty="0" smtClean="0"/>
              <a:t> </a:t>
            </a:r>
            <a:r>
              <a:rPr lang="en-US" dirty="0" smtClean="0"/>
              <a:t>measurements: full profile </a:t>
            </a:r>
            <a:r>
              <a:rPr lang="hu-HU" dirty="0" smtClean="0"/>
              <a:t>and</a:t>
            </a:r>
            <a:r>
              <a:rPr lang="en-US" dirty="0" smtClean="0"/>
              <a:t> a description of the position of the lips in relation to the tip of the nose and to the jaw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u-HU" dirty="0" smtClean="0"/>
              <a:t>5. </a:t>
            </a:r>
            <a:r>
              <a:rPr lang="en-US" dirty="0" smtClean="0"/>
              <a:t>Evaluation and analysis of received data:</a:t>
            </a:r>
            <a:endParaRPr lang="hu-HU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Information obtained from </a:t>
            </a:r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cephalometric</a:t>
            </a:r>
            <a:r>
              <a:rPr lang="en-US" dirty="0" smtClean="0"/>
              <a:t> analysis: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en-US" dirty="0" smtClean="0"/>
              <a:t>vertical and </a:t>
            </a:r>
            <a:r>
              <a:rPr lang="en-US" dirty="0" err="1" smtClean="0"/>
              <a:t>sagittal</a:t>
            </a:r>
            <a:r>
              <a:rPr lang="en-US" dirty="0" smtClean="0"/>
              <a:t> configuration of the cranium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relation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jaws</a:t>
            </a:r>
            <a:r>
              <a:rPr lang="hu-HU" dirty="0" smtClean="0"/>
              <a:t> </a:t>
            </a:r>
            <a:r>
              <a:rPr lang="hu-HU" dirty="0" err="1" smtClean="0"/>
              <a:t>bases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relation</a:t>
            </a:r>
            <a:r>
              <a:rPr lang="hu-HU" dirty="0" smtClean="0"/>
              <a:t> of </a:t>
            </a:r>
            <a:r>
              <a:rPr lang="hu-HU" dirty="0" err="1" smtClean="0"/>
              <a:t>incisors</a:t>
            </a:r>
            <a:r>
              <a:rPr lang="hu-HU" dirty="0" smtClean="0"/>
              <a:t> </a:t>
            </a:r>
            <a:r>
              <a:rPr lang="hu-HU" dirty="0" err="1" smtClean="0"/>
              <a:t>inclinations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soft</a:t>
            </a:r>
            <a:r>
              <a:rPr lang="hu-HU" dirty="0" smtClean="0"/>
              <a:t> part </a:t>
            </a:r>
            <a:r>
              <a:rPr lang="hu-HU" dirty="0" err="1" smtClean="0"/>
              <a:t>profile</a:t>
            </a:r>
            <a:r>
              <a:rPr lang="hu-HU" dirty="0" smtClean="0"/>
              <a:t> </a:t>
            </a:r>
            <a:r>
              <a:rPr lang="hu-HU" dirty="0" err="1" smtClean="0"/>
              <a:t>characteristics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directions</a:t>
            </a:r>
            <a:r>
              <a:rPr lang="hu-HU" dirty="0" smtClean="0"/>
              <a:t> of </a:t>
            </a:r>
            <a:r>
              <a:rPr lang="hu-HU" dirty="0" err="1" smtClean="0"/>
              <a:t>growth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localization</a:t>
            </a:r>
            <a:r>
              <a:rPr lang="hu-HU" dirty="0" smtClean="0"/>
              <a:t> of </a:t>
            </a:r>
            <a:r>
              <a:rPr lang="hu-HU" dirty="0" err="1" smtClean="0"/>
              <a:t>malocclusion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treatment</a:t>
            </a:r>
            <a:r>
              <a:rPr lang="hu-HU" dirty="0" smtClean="0"/>
              <a:t> </a:t>
            </a:r>
            <a:r>
              <a:rPr lang="hu-HU" dirty="0" err="1" smtClean="0"/>
              <a:t>options</a:t>
            </a:r>
            <a:r>
              <a:rPr lang="hu-HU" dirty="0" smtClean="0"/>
              <a:t> and </a:t>
            </a:r>
            <a:r>
              <a:rPr lang="hu-HU" dirty="0" err="1" smtClean="0"/>
              <a:t>limitations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are many methods for </a:t>
            </a:r>
            <a:r>
              <a:rPr lang="en-US" dirty="0" err="1" smtClean="0"/>
              <a:t>cephalometric</a:t>
            </a:r>
            <a:r>
              <a:rPr lang="en-US" dirty="0" smtClean="0"/>
              <a:t> analysis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They are used to determine the vertical and </a:t>
            </a:r>
            <a:r>
              <a:rPr lang="en-US" dirty="0" err="1" smtClean="0"/>
              <a:t>sagittal</a:t>
            </a:r>
            <a:r>
              <a:rPr lang="en-US" dirty="0" smtClean="0"/>
              <a:t> configuration of the facial </a:t>
            </a:r>
            <a:r>
              <a:rPr lang="hu-HU" dirty="0" err="1" smtClean="0"/>
              <a:t>cranium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Differences: position and number of reference points, normal values ​​used for comparison.</a:t>
            </a:r>
            <a:endParaRPr lang="hu-HU" dirty="0" smtClean="0"/>
          </a:p>
          <a:p>
            <a:r>
              <a:rPr lang="hu-HU" dirty="0" err="1" smtClean="0"/>
              <a:t>Common</a:t>
            </a:r>
            <a:r>
              <a:rPr lang="hu-HU" dirty="0" smtClean="0"/>
              <a:t> </a:t>
            </a:r>
            <a:r>
              <a:rPr lang="hu-HU" dirty="0" err="1" smtClean="0"/>
              <a:t>analyzes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Down</a:t>
            </a:r>
          </a:p>
          <a:p>
            <a:pPr lvl="1"/>
            <a:r>
              <a:rPr lang="hu-HU" dirty="0" smtClean="0"/>
              <a:t>Steiner</a:t>
            </a:r>
          </a:p>
          <a:p>
            <a:pPr lvl="1"/>
            <a:r>
              <a:rPr lang="hu-HU" dirty="0" err="1" smtClean="0"/>
              <a:t>McNemara</a:t>
            </a:r>
            <a:endParaRPr lang="hu-HU" dirty="0" smtClean="0"/>
          </a:p>
          <a:p>
            <a:pPr lvl="1"/>
            <a:r>
              <a:rPr lang="hu-HU" dirty="0" smtClean="0"/>
              <a:t>Tweed</a:t>
            </a:r>
          </a:p>
          <a:p>
            <a:pPr lvl="1"/>
            <a:r>
              <a:rPr lang="hu-HU" b="1" dirty="0" err="1" smtClean="0"/>
              <a:t>Ricketts</a:t>
            </a:r>
            <a:endParaRPr lang="hu-HU" b="1" dirty="0" smtClean="0"/>
          </a:p>
          <a:p>
            <a:pPr lvl="1"/>
            <a:r>
              <a:rPr lang="hu-HU" b="1" dirty="0" err="1" smtClean="0"/>
              <a:t>Hasund</a:t>
            </a:r>
            <a:r>
              <a:rPr lang="hu-HU" b="1" dirty="0" smtClean="0"/>
              <a:t>/Bergen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Instruments of </a:t>
            </a:r>
            <a:r>
              <a:rPr lang="hu-HU" dirty="0" err="1" smtClean="0"/>
              <a:t>X-ray</a:t>
            </a:r>
            <a:r>
              <a:rPr lang="hu-HU" dirty="0" smtClean="0"/>
              <a:t> </a:t>
            </a:r>
            <a:r>
              <a:rPr lang="hu-HU" dirty="0" err="1" smtClean="0"/>
              <a:t>redrawing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Light</a:t>
            </a:r>
            <a:r>
              <a:rPr lang="hu-HU" dirty="0" smtClean="0"/>
              <a:t> </a:t>
            </a:r>
            <a:r>
              <a:rPr lang="hu-HU" dirty="0" err="1" smtClean="0"/>
              <a:t>source</a:t>
            </a:r>
            <a:r>
              <a:rPr lang="hu-HU" dirty="0" smtClean="0"/>
              <a:t> (</a:t>
            </a:r>
            <a:r>
              <a:rPr lang="hu-HU" dirty="0" err="1" smtClean="0"/>
              <a:t>lightbox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Acetate</a:t>
            </a:r>
            <a:r>
              <a:rPr lang="hu-HU" dirty="0" smtClean="0"/>
              <a:t> </a:t>
            </a:r>
            <a:r>
              <a:rPr lang="hu-HU" dirty="0" err="1" smtClean="0"/>
              <a:t>paper</a:t>
            </a:r>
            <a:endParaRPr lang="hu-HU" dirty="0" smtClean="0"/>
          </a:p>
          <a:p>
            <a:r>
              <a:rPr lang="hu-HU" dirty="0" err="1" smtClean="0"/>
              <a:t>Tape</a:t>
            </a:r>
            <a:endParaRPr lang="hu-HU" dirty="0" smtClean="0"/>
          </a:p>
          <a:p>
            <a:r>
              <a:rPr lang="hu-HU" dirty="0" err="1" smtClean="0"/>
              <a:t>Ruler</a:t>
            </a:r>
            <a:r>
              <a:rPr lang="hu-HU" dirty="0" smtClean="0"/>
              <a:t>, </a:t>
            </a:r>
            <a:r>
              <a:rPr lang="hu-HU" dirty="0" err="1" smtClean="0"/>
              <a:t>protractor</a:t>
            </a:r>
            <a:endParaRPr lang="hu-HU" dirty="0" smtClean="0"/>
          </a:p>
          <a:p>
            <a:r>
              <a:rPr lang="hu-HU" dirty="0" err="1" smtClean="0"/>
              <a:t>Pencil</a:t>
            </a:r>
            <a:endParaRPr lang="hu-HU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484784"/>
            <a:ext cx="3515435" cy="442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404664"/>
            <a:ext cx="8280920" cy="388843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the spread of digital X-rays, many analytical software has become available</a:t>
            </a:r>
            <a:r>
              <a:rPr lang="hu-HU" dirty="0" smtClean="0"/>
              <a:t> (</a:t>
            </a:r>
            <a:r>
              <a:rPr lang="hu-HU" dirty="0" err="1" smtClean="0"/>
              <a:t>Smile</a:t>
            </a:r>
            <a:r>
              <a:rPr lang="hu-HU" dirty="0" smtClean="0"/>
              <a:t>, </a:t>
            </a:r>
            <a:r>
              <a:rPr lang="hu-HU" dirty="0" err="1" smtClean="0"/>
              <a:t>Onyx</a:t>
            </a:r>
            <a:r>
              <a:rPr lang="hu-HU" dirty="0" smtClean="0"/>
              <a:t> </a:t>
            </a:r>
            <a:r>
              <a:rPr lang="hu-HU" dirty="0" err="1" smtClean="0"/>
              <a:t>Ceph</a:t>
            </a:r>
            <a:r>
              <a:rPr lang="hu-HU" dirty="0" smtClean="0"/>
              <a:t>, …)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en-US" dirty="0" smtClean="0"/>
              <a:t>After defining the reference points, the reference lines are constructed, measurements and comparisons are made.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en-US" dirty="0" smtClean="0"/>
              <a:t>At the end of the analysis, they show deviations from normal values.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en-US" dirty="0" smtClean="0"/>
              <a:t>The analysis is also graphically displayed, allowing for comparison and overlapping with later analyzes of new X-rays.</a:t>
            </a:r>
            <a:endParaRPr lang="hu-HU" dirty="0" smtClean="0"/>
          </a:p>
        </p:txBody>
      </p:sp>
      <p:pic>
        <p:nvPicPr>
          <p:cNvPr id="4" name="Kép 3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861048"/>
            <a:ext cx="4252871" cy="2922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Bergen-analysis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lnSpcReduction="10000"/>
          </a:bodyPr>
          <a:lstStyle/>
          <a:p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commonly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forms</a:t>
            </a:r>
            <a:r>
              <a:rPr lang="hu-HU" dirty="0" smtClean="0"/>
              <a:t> of </a:t>
            </a:r>
            <a:r>
              <a:rPr lang="hu-HU" dirty="0" err="1" smtClean="0"/>
              <a:t>evaluation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Hungary. </a:t>
            </a:r>
          </a:p>
          <a:p>
            <a:r>
              <a:rPr lang="en-US" dirty="0" smtClean="0"/>
              <a:t>Description by </a:t>
            </a:r>
            <a:r>
              <a:rPr lang="en-US" dirty="0" err="1" smtClean="0"/>
              <a:t>Asbjörn</a:t>
            </a:r>
            <a:r>
              <a:rPr lang="en-US" dirty="0" smtClean="0"/>
              <a:t> </a:t>
            </a:r>
            <a:r>
              <a:rPr lang="en-US" dirty="0" err="1" smtClean="0"/>
              <a:t>Hasund</a:t>
            </a:r>
            <a:r>
              <a:rPr lang="en-US" dirty="0" smtClean="0"/>
              <a:t> (1974)</a:t>
            </a:r>
            <a:endParaRPr lang="hu-HU" dirty="0" smtClean="0"/>
          </a:p>
          <a:p>
            <a:r>
              <a:rPr lang="en-US" dirty="0" smtClean="0"/>
              <a:t>Computer adaptation of the method by </a:t>
            </a:r>
            <a:r>
              <a:rPr lang="en-US" dirty="0" err="1" smtClean="0"/>
              <a:t>Dietmar</a:t>
            </a:r>
            <a:r>
              <a:rPr lang="en-US" dirty="0" smtClean="0"/>
              <a:t> </a:t>
            </a:r>
            <a:r>
              <a:rPr lang="en-US" dirty="0" err="1" smtClean="0"/>
              <a:t>Segner</a:t>
            </a:r>
            <a:r>
              <a:rPr lang="en-US" dirty="0" smtClean="0"/>
              <a:t> (1989)</a:t>
            </a:r>
            <a:endParaRPr lang="hu-HU" dirty="0" smtClean="0"/>
          </a:p>
        </p:txBody>
      </p:sp>
      <p:pic>
        <p:nvPicPr>
          <p:cNvPr id="5" name="Kép 4" descr="Hasund_Asbjoern_RID_09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268760"/>
            <a:ext cx="3686668" cy="4740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Bergen-analysis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hu-HU" b="1" dirty="0" smtClean="0"/>
              <a:t>General </a:t>
            </a:r>
            <a:r>
              <a:rPr lang="hu-HU" b="1" dirty="0" err="1" smtClean="0"/>
              <a:t>features</a:t>
            </a:r>
            <a:r>
              <a:rPr lang="hu-HU" b="1" dirty="0" smtClean="0"/>
              <a:t>:</a:t>
            </a:r>
          </a:p>
          <a:p>
            <a:r>
              <a:rPr lang="en-US" dirty="0" smtClean="0"/>
              <a:t>Its simple, unique, advantageous feature is the sliding norm concept.</a:t>
            </a:r>
          </a:p>
          <a:p>
            <a:r>
              <a:rPr lang="en-US" dirty="0" smtClean="0"/>
              <a:t>During the development of the method, 275 untreated,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perfect</a:t>
            </a:r>
            <a:r>
              <a:rPr lang="hu-HU" dirty="0" smtClean="0"/>
              <a:t> </a:t>
            </a:r>
            <a:r>
              <a:rPr lang="hu-HU" dirty="0" err="1" smtClean="0"/>
              <a:t>occlusion</a:t>
            </a:r>
            <a:r>
              <a:rPr lang="en-US" dirty="0" smtClean="0"/>
              <a:t>, aesthetically acceptable young adult</a:t>
            </a:r>
            <a:r>
              <a:rPr lang="hu-HU" dirty="0" smtClean="0"/>
              <a:t>’s</a:t>
            </a:r>
            <a:r>
              <a:rPr lang="en-US" dirty="0" smtClean="0"/>
              <a:t> </a:t>
            </a:r>
            <a:r>
              <a:rPr lang="en-US" dirty="0" err="1" smtClean="0"/>
              <a:t>cephalograms</a:t>
            </a:r>
            <a:r>
              <a:rPr lang="en-US" dirty="0" smtClean="0"/>
              <a:t> were examined for facial structure.</a:t>
            </a:r>
            <a:endParaRPr lang="hu-HU" dirty="0" smtClean="0"/>
          </a:p>
          <a:p>
            <a:r>
              <a:rPr lang="en-US" dirty="0" smtClean="0"/>
              <a:t>Variable correlations were found between 5 skeletal measurements</a:t>
            </a:r>
            <a:r>
              <a:rPr lang="hu-HU" dirty="0" smtClean="0"/>
              <a:t> (SNA, NL-NSL, </a:t>
            </a:r>
            <a:r>
              <a:rPr lang="hu-HU" dirty="0" err="1" smtClean="0"/>
              <a:t>NSBa</a:t>
            </a:r>
            <a:r>
              <a:rPr lang="hu-HU" dirty="0" smtClean="0"/>
              <a:t>, ML-NSL, SNB).</a:t>
            </a:r>
          </a:p>
          <a:p>
            <a:r>
              <a:rPr lang="en-US" dirty="0" smtClean="0"/>
              <a:t>The tabulation of these values ​​forms the basis for the sliding norm concept of the Bergen analysis.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Hasund</a:t>
            </a:r>
            <a:r>
              <a:rPr lang="hu-HU" dirty="0" smtClean="0"/>
              <a:t> </a:t>
            </a:r>
            <a:r>
              <a:rPr lang="hu-HU" dirty="0" err="1" smtClean="0"/>
              <a:t>harmony</a:t>
            </a:r>
            <a:r>
              <a:rPr lang="hu-HU" dirty="0" smtClean="0"/>
              <a:t> </a:t>
            </a:r>
            <a:r>
              <a:rPr lang="hu-HU" dirty="0" err="1" smtClean="0"/>
              <a:t>table</a:t>
            </a:r>
            <a:r>
              <a:rPr lang="hu-HU" dirty="0" smtClean="0"/>
              <a:t> (</a:t>
            </a:r>
            <a:r>
              <a:rPr lang="hu-HU" dirty="0" err="1" smtClean="0"/>
              <a:t>sliding</a:t>
            </a:r>
            <a:r>
              <a:rPr lang="hu-HU" dirty="0" smtClean="0"/>
              <a:t> </a:t>
            </a:r>
            <a:r>
              <a:rPr lang="hu-HU" dirty="0" err="1" smtClean="0"/>
              <a:t>norm</a:t>
            </a:r>
            <a:r>
              <a:rPr lang="hu-HU" dirty="0" smtClean="0"/>
              <a:t>) </a:t>
            </a:r>
            <a:endParaRPr lang="hu-HU" dirty="0"/>
          </a:p>
        </p:txBody>
      </p:sp>
      <p:pic>
        <p:nvPicPr>
          <p:cNvPr id="5" name="Kép 4" descr="2011-0095_fogaszat_ang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84783"/>
            <a:ext cx="3787088" cy="5112569"/>
          </a:xfrm>
          <a:prstGeom prst="rect">
            <a:avLst/>
          </a:prstGeom>
        </p:spPr>
      </p:pic>
      <p:pic>
        <p:nvPicPr>
          <p:cNvPr id="7" name="Tartalom helye 6" descr="2011-0095_fogaszat_angol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412776"/>
            <a:ext cx="2808312" cy="52471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Hasund</a:t>
            </a:r>
            <a:r>
              <a:rPr lang="en-US" dirty="0" smtClean="0"/>
              <a:t> calls a balanced face </a:t>
            </a:r>
            <a:r>
              <a:rPr lang="hu-HU" dirty="0" err="1" smtClean="0"/>
              <a:t>to</a:t>
            </a:r>
            <a:r>
              <a:rPr lang="en-US" dirty="0" smtClean="0"/>
              <a:t> harmonious look.</a:t>
            </a:r>
            <a:endParaRPr lang="hu-HU" dirty="0" smtClean="0"/>
          </a:p>
          <a:p>
            <a:r>
              <a:rPr lang="en-US" dirty="0" smtClean="0"/>
              <a:t>The different harmonic faces are called facial types:</a:t>
            </a:r>
            <a:r>
              <a:rPr lang="hu-HU" dirty="0" smtClean="0"/>
              <a:t>	</a:t>
            </a:r>
          </a:p>
          <a:p>
            <a:pPr>
              <a:buNone/>
            </a:pPr>
            <a:r>
              <a:rPr lang="hu-HU" dirty="0" smtClean="0"/>
              <a:t>		- </a:t>
            </a:r>
            <a:r>
              <a:rPr lang="hu-HU" dirty="0" err="1" smtClean="0"/>
              <a:t>Prognathic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	- </a:t>
            </a:r>
            <a:r>
              <a:rPr lang="hu-HU" dirty="0" err="1" smtClean="0"/>
              <a:t>Orthognathic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	- </a:t>
            </a:r>
            <a:r>
              <a:rPr lang="hu-HU" dirty="0" err="1" smtClean="0"/>
              <a:t>Retrognathic</a:t>
            </a:r>
            <a:endParaRPr lang="hu-HU" dirty="0" smtClean="0"/>
          </a:p>
          <a:p>
            <a:pPr marL="0" indent="0"/>
            <a:r>
              <a:rPr lang="hu-HU" dirty="0" smtClean="0"/>
              <a:t>  </a:t>
            </a:r>
            <a:r>
              <a:rPr lang="en-US" dirty="0" smtClean="0"/>
              <a:t>Each horizontal row in the table contains the</a:t>
            </a:r>
            <a:r>
              <a:rPr lang="hu-HU" dirty="0" smtClean="0"/>
              <a:t> </a:t>
            </a:r>
            <a:r>
              <a:rPr lang="en-US" dirty="0" smtClean="0"/>
              <a:t>bas</a:t>
            </a:r>
            <a:r>
              <a:rPr lang="hu-HU" dirty="0" err="1" smtClean="0"/>
              <a:t>al</a:t>
            </a:r>
            <a:r>
              <a:rPr lang="en-US" dirty="0" smtClean="0"/>
              <a:t> indicators of a harmonic face type.</a:t>
            </a: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altLang="hu-HU" sz="2800" dirty="0"/>
              <a:t>A </a:t>
            </a:r>
            <a:r>
              <a:rPr lang="hu-HU" altLang="hu-HU" sz="2800" dirty="0" err="1"/>
              <a:t>harmony</a:t>
            </a:r>
            <a:r>
              <a:rPr lang="hu-HU" altLang="hu-HU" sz="2800" dirty="0"/>
              <a:t> </a:t>
            </a:r>
            <a:r>
              <a:rPr lang="hu-HU" altLang="hu-HU" sz="2800" dirty="0" err="1"/>
              <a:t>frame</a:t>
            </a:r>
            <a:r>
              <a:rPr lang="hu-HU" altLang="hu-HU" sz="2800" dirty="0"/>
              <a:t> has </a:t>
            </a:r>
            <a:r>
              <a:rPr lang="hu-HU" altLang="hu-HU" sz="2800" dirty="0" err="1"/>
              <a:t>been</a:t>
            </a:r>
            <a:r>
              <a:rPr lang="hu-HU" altLang="hu-HU" sz="2800" dirty="0"/>
              <a:t> </a:t>
            </a:r>
            <a:r>
              <a:rPr lang="hu-HU" altLang="hu-HU" sz="2800" dirty="0" err="1"/>
              <a:t>constructed</a:t>
            </a:r>
            <a:r>
              <a:rPr lang="hu-HU" altLang="hu-HU" sz="2800" dirty="0"/>
              <a:t> </a:t>
            </a:r>
            <a:r>
              <a:rPr lang="hu-HU" altLang="hu-HU" sz="2800" dirty="0" err="1"/>
              <a:t>for</a:t>
            </a:r>
            <a:r>
              <a:rPr lang="hu-HU" altLang="hu-HU" sz="2800" dirty="0"/>
              <a:t> </a:t>
            </a:r>
            <a:r>
              <a:rPr lang="hu-HU" altLang="hu-HU" sz="2800" dirty="0" err="1"/>
              <a:t>Hasund</a:t>
            </a:r>
            <a:r>
              <a:rPr lang="hu-HU" altLang="hu-HU" sz="2800" dirty="0"/>
              <a:t> </a:t>
            </a:r>
            <a:r>
              <a:rPr lang="hu-HU" altLang="hu-HU" sz="2800" dirty="0" err="1"/>
              <a:t>analysis</a:t>
            </a:r>
            <a:r>
              <a:rPr lang="hu-HU" altLang="hu-HU" sz="2800" dirty="0"/>
              <a:t> and </a:t>
            </a:r>
            <a:r>
              <a:rPr lang="hu-HU" altLang="hu-HU" sz="2800" dirty="0" err="1"/>
              <a:t>placed</a:t>
            </a:r>
            <a:r>
              <a:rPr lang="hu-HU" altLang="hu-HU" sz="2800" dirty="0"/>
              <a:t> </a:t>
            </a:r>
            <a:r>
              <a:rPr lang="hu-HU" altLang="hu-HU" sz="2800" dirty="0" err="1"/>
              <a:t>vertically</a:t>
            </a:r>
            <a:r>
              <a:rPr lang="hu-HU" altLang="hu-HU" sz="2800" dirty="0"/>
              <a:t> </a:t>
            </a:r>
            <a:r>
              <a:rPr lang="hu-HU" altLang="hu-HU" sz="2800" dirty="0" err="1"/>
              <a:t>on</a:t>
            </a:r>
            <a:r>
              <a:rPr lang="hu-HU" altLang="hu-HU" sz="2800" dirty="0"/>
              <a:t> </a:t>
            </a:r>
            <a:r>
              <a:rPr lang="hu-HU" altLang="hu-HU" sz="2800" dirty="0" err="1"/>
              <a:t>the</a:t>
            </a:r>
            <a:r>
              <a:rPr lang="hu-HU" altLang="hu-HU" sz="2800" dirty="0"/>
              <a:t> </a:t>
            </a:r>
            <a:r>
              <a:rPr lang="hu-HU" altLang="hu-HU" sz="2800" dirty="0" err="1"/>
              <a:t>patient's</a:t>
            </a:r>
            <a:r>
              <a:rPr lang="hu-HU" altLang="hu-HU" sz="2800" dirty="0"/>
              <a:t> </a:t>
            </a:r>
            <a:r>
              <a:rPr lang="hu-HU" altLang="hu-HU" sz="2800" dirty="0" err="1"/>
              <a:t>sliding</a:t>
            </a:r>
            <a:r>
              <a:rPr lang="hu-HU" altLang="hu-HU" sz="2800" dirty="0"/>
              <a:t> </a:t>
            </a:r>
            <a:r>
              <a:rPr lang="hu-HU" altLang="hu-HU" sz="2800" dirty="0" err="1"/>
              <a:t>table</a:t>
            </a:r>
            <a:r>
              <a:rPr lang="hu-HU" altLang="hu-HU" sz="2800" dirty="0"/>
              <a:t> </a:t>
            </a:r>
            <a:r>
              <a:rPr lang="hu-HU" altLang="hu-HU" sz="2800" dirty="0" err="1"/>
              <a:t>values</a:t>
            </a:r>
            <a:r>
              <a:rPr lang="hu-HU" altLang="hu-HU" sz="2800" dirty="0"/>
              <a:t> ​​</a:t>
            </a:r>
            <a:r>
              <a:rPr lang="hu-HU" altLang="hu-HU" sz="2800" dirty="0" err="1"/>
              <a:t>so</a:t>
            </a:r>
            <a:r>
              <a:rPr lang="hu-HU" altLang="hu-HU" sz="2800" dirty="0"/>
              <a:t> </a:t>
            </a:r>
            <a:r>
              <a:rPr lang="hu-HU" altLang="hu-HU" sz="2800" dirty="0" err="1"/>
              <a:t>that</a:t>
            </a:r>
            <a:r>
              <a:rPr lang="hu-HU" altLang="hu-HU" sz="2800" dirty="0"/>
              <a:t> </a:t>
            </a:r>
            <a:r>
              <a:rPr lang="hu-HU" altLang="hu-HU" sz="2800" dirty="0" err="1"/>
              <a:t>they</a:t>
            </a:r>
            <a:r>
              <a:rPr lang="hu-HU" altLang="hu-HU" sz="2800" dirty="0"/>
              <a:t> </a:t>
            </a:r>
            <a:r>
              <a:rPr lang="hu-HU" altLang="hu-HU" sz="2800" dirty="0" err="1"/>
              <a:t>are</a:t>
            </a:r>
            <a:r>
              <a:rPr lang="hu-HU" altLang="hu-HU" sz="2800" dirty="0"/>
              <a:t> </a:t>
            </a:r>
            <a:r>
              <a:rPr lang="hu-HU" altLang="hu-HU" sz="2800" dirty="0" err="1"/>
              <a:t>within</a:t>
            </a:r>
            <a:r>
              <a:rPr lang="hu-HU" altLang="hu-HU" sz="2800" dirty="0"/>
              <a:t> </a:t>
            </a:r>
            <a:r>
              <a:rPr lang="hu-HU" altLang="hu-HU" sz="2800" dirty="0" err="1"/>
              <a:t>the</a:t>
            </a:r>
            <a:r>
              <a:rPr lang="hu-HU" altLang="hu-HU" sz="2800" dirty="0"/>
              <a:t> </a:t>
            </a:r>
            <a:r>
              <a:rPr lang="hu-HU" altLang="hu-HU" sz="2800" dirty="0" err="1"/>
              <a:t>frame</a:t>
            </a:r>
            <a:r>
              <a:rPr lang="hu-HU" altLang="hu-HU" sz="2800" dirty="0"/>
              <a:t>, </a:t>
            </a:r>
            <a:r>
              <a:rPr lang="hu-HU" altLang="hu-HU" sz="2800" dirty="0" err="1"/>
              <a:t>the</a:t>
            </a:r>
            <a:r>
              <a:rPr lang="hu-HU" altLang="hu-HU" sz="2800" dirty="0"/>
              <a:t> </a:t>
            </a:r>
            <a:r>
              <a:rPr lang="hu-HU" altLang="hu-HU" sz="2800" dirty="0" err="1"/>
              <a:t>face</a:t>
            </a:r>
            <a:r>
              <a:rPr lang="hu-HU" altLang="hu-HU" sz="2800" dirty="0"/>
              <a:t> </a:t>
            </a:r>
            <a:r>
              <a:rPr lang="hu-HU" altLang="hu-HU" sz="2800" dirty="0" err="1"/>
              <a:t>can</a:t>
            </a:r>
            <a:r>
              <a:rPr lang="hu-HU" altLang="hu-HU" sz="2800" dirty="0"/>
              <a:t> be </a:t>
            </a:r>
            <a:r>
              <a:rPr lang="hu-HU" altLang="hu-HU" sz="2800" dirty="0" err="1"/>
              <a:t>considered</a:t>
            </a:r>
            <a:r>
              <a:rPr lang="hu-HU" altLang="hu-HU" sz="2800" dirty="0"/>
              <a:t> </a:t>
            </a:r>
            <a:r>
              <a:rPr lang="hu-HU" altLang="hu-HU" sz="2800" dirty="0" err="1"/>
              <a:t>harmonic</a:t>
            </a:r>
            <a:r>
              <a:rPr lang="hu-HU" altLang="hu-HU" sz="2800" dirty="0" smtClean="0"/>
              <a:t>.</a:t>
            </a:r>
            <a:endParaRPr lang="hu-HU" sz="2800" dirty="0" smtClean="0"/>
          </a:p>
          <a:p>
            <a:r>
              <a:rPr lang="en-US" sz="2800" dirty="0" smtClean="0"/>
              <a:t>The horizontal axis of the harmony frame is the harmony line, which represents the patient's face type.</a:t>
            </a:r>
            <a:endParaRPr lang="hu-HU" sz="2800" dirty="0" smtClean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Types</a:t>
            </a:r>
            <a:r>
              <a:rPr lang="hu-HU" dirty="0" smtClean="0"/>
              <a:t> of </a:t>
            </a:r>
            <a:r>
              <a:rPr lang="hu-HU" dirty="0" err="1" smtClean="0"/>
              <a:t>X-rays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Intraoral</a:t>
            </a:r>
            <a:r>
              <a:rPr lang="hu-HU" dirty="0" smtClean="0"/>
              <a:t> </a:t>
            </a:r>
            <a:r>
              <a:rPr lang="hu-HU" dirty="0" err="1" smtClean="0"/>
              <a:t>x-rays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9251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dirty="0" err="1" smtClean="0"/>
              <a:t>Periapical</a:t>
            </a:r>
            <a:r>
              <a:rPr lang="hu-HU" b="1" dirty="0" smtClean="0"/>
              <a:t> </a:t>
            </a:r>
            <a:r>
              <a:rPr lang="hu-HU" b="1" dirty="0" err="1" smtClean="0"/>
              <a:t>x-rays</a:t>
            </a:r>
            <a:r>
              <a:rPr lang="hu-HU" b="1" dirty="0" smtClean="0"/>
              <a:t>:</a:t>
            </a:r>
          </a:p>
          <a:p>
            <a:pPr marL="0" indent="0">
              <a:buNone/>
            </a:pPr>
            <a:endParaRPr lang="hu-HU" b="1" dirty="0" smtClean="0"/>
          </a:p>
          <a:p>
            <a:r>
              <a:rPr lang="en-US" dirty="0" smtClean="0"/>
              <a:t>it is justified in the case of pathological processes on OPT</a:t>
            </a:r>
          </a:p>
          <a:p>
            <a:pPr>
              <a:buNone/>
            </a:pPr>
            <a:r>
              <a:rPr lang="hu-HU" dirty="0" smtClean="0"/>
              <a:t>		- </a:t>
            </a:r>
            <a:r>
              <a:rPr lang="hu-HU" dirty="0" err="1" smtClean="0"/>
              <a:t>formal</a:t>
            </a:r>
            <a:r>
              <a:rPr lang="hu-HU" dirty="0" smtClean="0"/>
              <a:t> </a:t>
            </a:r>
            <a:r>
              <a:rPr lang="hu-HU" dirty="0" err="1" smtClean="0"/>
              <a:t>disorder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- </a:t>
            </a:r>
            <a:r>
              <a:rPr lang="hu-HU" dirty="0" err="1" smtClean="0"/>
              <a:t>positional</a:t>
            </a:r>
            <a:r>
              <a:rPr lang="hu-HU" dirty="0" smtClean="0"/>
              <a:t> </a:t>
            </a:r>
            <a:r>
              <a:rPr lang="hu-HU" dirty="0" err="1" smtClean="0"/>
              <a:t>disorder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- </a:t>
            </a:r>
            <a:r>
              <a:rPr lang="hu-HU" dirty="0" err="1" smtClean="0"/>
              <a:t>numerical</a:t>
            </a:r>
            <a:r>
              <a:rPr lang="hu-HU" dirty="0" smtClean="0"/>
              <a:t> </a:t>
            </a:r>
            <a:r>
              <a:rPr lang="hu-HU" dirty="0" err="1" smtClean="0"/>
              <a:t>disorder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- </a:t>
            </a:r>
            <a:r>
              <a:rPr lang="hu-HU" dirty="0" err="1" smtClean="0"/>
              <a:t>eruption</a:t>
            </a:r>
            <a:r>
              <a:rPr lang="hu-HU" dirty="0" smtClean="0"/>
              <a:t> </a:t>
            </a:r>
            <a:r>
              <a:rPr lang="hu-HU" dirty="0" err="1" smtClean="0"/>
              <a:t>disorder</a:t>
            </a:r>
            <a:endParaRPr lang="hu-HU" dirty="0" smtClean="0"/>
          </a:p>
          <a:p>
            <a:r>
              <a:rPr lang="en-US" dirty="0" smtClean="0"/>
              <a:t>it can be used to determine the axis position of teeth</a:t>
            </a:r>
            <a:endParaRPr lang="hu-HU" dirty="0" smtClean="0"/>
          </a:p>
          <a:p>
            <a:r>
              <a:rPr lang="en-US" dirty="0" smtClean="0"/>
              <a:t>examination of caries and related diseases</a:t>
            </a:r>
          </a:p>
          <a:p>
            <a:r>
              <a:rPr lang="en-US" dirty="0" smtClean="0"/>
              <a:t>it can be used to represent the whole tooth or the tip of the tooth and the bone around it</a:t>
            </a:r>
            <a:endParaRPr lang="hu-HU" dirty="0"/>
          </a:p>
        </p:txBody>
      </p:sp>
      <p:pic>
        <p:nvPicPr>
          <p:cNvPr id="6" name="Kép 5" descr="rontgen_intraoralis-periapicalis-felvet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600200"/>
            <a:ext cx="3312368" cy="21996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4895"/>
            <a:ext cx="3326270" cy="238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Hasund</a:t>
            </a:r>
            <a:r>
              <a:rPr lang="hu-HU" dirty="0" smtClean="0"/>
              <a:t> </a:t>
            </a:r>
            <a:r>
              <a:rPr lang="hu-HU" dirty="0" err="1" smtClean="0"/>
              <a:t>cephalometrics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4114800" cy="4857403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smtClean="0"/>
              <a:t>S, </a:t>
            </a:r>
            <a:r>
              <a:rPr lang="hu-HU" b="1" dirty="0" err="1" smtClean="0"/>
              <a:t>sella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sella</a:t>
            </a:r>
            <a:r>
              <a:rPr lang="hu-HU" dirty="0" smtClean="0"/>
              <a:t> </a:t>
            </a:r>
            <a:r>
              <a:rPr lang="hu-HU" dirty="0" err="1" smtClean="0"/>
              <a:t>turcica</a:t>
            </a:r>
            <a:r>
              <a:rPr lang="hu-HU" dirty="0" smtClean="0"/>
              <a:t>. </a:t>
            </a:r>
            <a:r>
              <a:rPr lang="hu-HU" dirty="0" err="1" smtClean="0"/>
              <a:t>It</a:t>
            </a:r>
            <a:r>
              <a:rPr lang="hu-HU" dirty="0" smtClean="0"/>
              <a:t> is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largest</a:t>
            </a:r>
            <a:r>
              <a:rPr lang="hu-HU" dirty="0" smtClean="0"/>
              <a:t> </a:t>
            </a:r>
            <a:r>
              <a:rPr lang="hu-HU" dirty="0" err="1" smtClean="0"/>
              <a:t>diameter</a:t>
            </a:r>
            <a:r>
              <a:rPr lang="hu-HU" dirty="0" smtClean="0"/>
              <a:t>. </a:t>
            </a:r>
          </a:p>
          <a:p>
            <a:r>
              <a:rPr lang="hu-HU" b="1" dirty="0" smtClean="0"/>
              <a:t>N, </a:t>
            </a:r>
            <a:r>
              <a:rPr lang="hu-HU" b="1" dirty="0" err="1" smtClean="0"/>
              <a:t>nasion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nasofrontal</a:t>
            </a:r>
            <a:r>
              <a:rPr lang="hu-HU" dirty="0" smtClean="0"/>
              <a:t> </a:t>
            </a:r>
            <a:r>
              <a:rPr lang="hu-HU" dirty="0" err="1" smtClean="0"/>
              <a:t>suture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mid-sagittal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Ba</a:t>
            </a:r>
            <a:r>
              <a:rPr lang="hu-HU" b="1" dirty="0" smtClean="0"/>
              <a:t>, </a:t>
            </a:r>
            <a:r>
              <a:rPr lang="hu-HU" b="1" dirty="0" err="1" smtClean="0"/>
              <a:t>basion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inferior</a:t>
            </a:r>
            <a:r>
              <a:rPr lang="hu-HU" dirty="0" smtClean="0"/>
              <a:t> and </a:t>
            </a:r>
            <a:r>
              <a:rPr lang="hu-HU" dirty="0" err="1" smtClean="0"/>
              <a:t>posterior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clivus</a:t>
            </a:r>
            <a:r>
              <a:rPr lang="hu-HU" dirty="0" smtClean="0"/>
              <a:t>,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least</a:t>
            </a:r>
            <a:r>
              <a:rPr lang="hu-HU" dirty="0" smtClean="0"/>
              <a:t> </a:t>
            </a:r>
            <a:r>
              <a:rPr lang="hu-HU" dirty="0" err="1" smtClean="0"/>
              <a:t>visible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 </a:t>
            </a:r>
            <a:r>
              <a:rPr lang="hu-HU" dirty="0" err="1" smtClean="0"/>
              <a:t>due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superimposition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. </a:t>
            </a:r>
          </a:p>
          <a:p>
            <a:endParaRPr lang="hu-HU" dirty="0" smtClean="0"/>
          </a:p>
          <a:p>
            <a:endParaRPr lang="hu-HU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2178" r="3595" b="1430"/>
          <a:stretch/>
        </p:blipFill>
        <p:spPr>
          <a:xfrm>
            <a:off x="4716867" y="1241775"/>
            <a:ext cx="3960440" cy="504056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236296" y="23659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Nasion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546610" y="26369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Sella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860032" y="3512795"/>
            <a:ext cx="93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Basion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853136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err="1" smtClean="0"/>
              <a:t>Sp</a:t>
            </a:r>
            <a:r>
              <a:rPr lang="hu-HU" b="1" dirty="0" smtClean="0"/>
              <a:t>, </a:t>
            </a:r>
            <a:r>
              <a:rPr lang="hu-HU" b="1" dirty="0" err="1" smtClean="0"/>
              <a:t>anterior</a:t>
            </a:r>
            <a:r>
              <a:rPr lang="hu-HU" b="1" dirty="0" smtClean="0"/>
              <a:t> </a:t>
            </a:r>
            <a:r>
              <a:rPr lang="hu-HU" b="1" dirty="0" err="1" smtClean="0"/>
              <a:t>nasal</a:t>
            </a:r>
            <a:r>
              <a:rPr lang="hu-HU" b="1" dirty="0" smtClean="0"/>
              <a:t> </a:t>
            </a:r>
            <a:r>
              <a:rPr lang="hu-HU" b="1" dirty="0" err="1" smtClean="0"/>
              <a:t>spine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mid-sagittal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Pm</a:t>
            </a:r>
            <a:r>
              <a:rPr lang="hu-HU" b="1" dirty="0" smtClean="0"/>
              <a:t>, </a:t>
            </a:r>
            <a:r>
              <a:rPr lang="hu-HU" b="1" dirty="0" err="1" smtClean="0"/>
              <a:t>pterygomaxillary</a:t>
            </a:r>
            <a:r>
              <a:rPr lang="hu-HU" b="1" dirty="0" smtClean="0"/>
              <a:t>: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intersection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tuber</a:t>
            </a:r>
            <a:r>
              <a:rPr lang="hu-HU" dirty="0" smtClean="0"/>
              <a:t> </a:t>
            </a:r>
            <a:r>
              <a:rPr lang="hu-HU" dirty="0" err="1" smtClean="0"/>
              <a:t>maxillae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palate</a:t>
            </a:r>
            <a:r>
              <a:rPr lang="hu-HU" dirty="0" smtClean="0"/>
              <a:t>. The </a:t>
            </a:r>
            <a:r>
              <a:rPr lang="hu-HU" dirty="0" err="1" smtClean="0"/>
              <a:t>distal</a:t>
            </a:r>
            <a:r>
              <a:rPr lang="hu-HU" dirty="0" smtClean="0"/>
              <a:t> part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palate</a:t>
            </a:r>
            <a:r>
              <a:rPr lang="hu-HU" dirty="0" smtClean="0"/>
              <a:t> is </a:t>
            </a:r>
            <a:r>
              <a:rPr lang="hu-HU" dirty="0" err="1" smtClean="0"/>
              <a:t>sometimes</a:t>
            </a:r>
            <a:r>
              <a:rPr lang="hu-HU" dirty="0" smtClean="0"/>
              <a:t> </a:t>
            </a:r>
            <a:r>
              <a:rPr lang="hu-HU" dirty="0" err="1" smtClean="0"/>
              <a:t>covered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erupting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r>
              <a:rPr lang="hu-HU" dirty="0" smtClean="0"/>
              <a:t> </a:t>
            </a:r>
            <a:r>
              <a:rPr lang="hu-HU" dirty="0" err="1" smtClean="0"/>
              <a:t>making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harder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visualize</a:t>
            </a:r>
            <a:r>
              <a:rPr lang="hu-HU" dirty="0" smtClean="0"/>
              <a:t>. </a:t>
            </a:r>
          </a:p>
          <a:p>
            <a:r>
              <a:rPr lang="hu-HU" b="1" dirty="0" smtClean="0"/>
              <a:t>A, </a:t>
            </a:r>
            <a:r>
              <a:rPr lang="hu-HU" b="1" dirty="0" err="1" smtClean="0"/>
              <a:t>point</a:t>
            </a:r>
            <a:r>
              <a:rPr lang="hu-HU" b="1" dirty="0" smtClean="0"/>
              <a:t> A: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deepest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curvature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nasal</a:t>
            </a:r>
            <a:r>
              <a:rPr lang="hu-HU" dirty="0" smtClean="0"/>
              <a:t> </a:t>
            </a:r>
            <a:r>
              <a:rPr lang="hu-HU" dirty="0" err="1" smtClean="0"/>
              <a:t>spine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edge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alveolar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. 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1700" r="3969" b="1359"/>
          <a:stretch/>
        </p:blipFill>
        <p:spPr>
          <a:xfrm>
            <a:off x="4932040" y="1600200"/>
            <a:ext cx="3672408" cy="470912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908119" y="361222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Pterygomaxillary</a:t>
            </a:r>
            <a:endParaRPr lang="hu-HU" b="1" dirty="0" smtClean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925329" y="3612229"/>
            <a:ext cx="221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Anterior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nasal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spine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380312" y="403888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Point</a:t>
            </a:r>
            <a:r>
              <a:rPr lang="hu-HU" b="1" dirty="0" smtClean="0">
                <a:solidFill>
                  <a:srgbClr val="FF0000"/>
                </a:solidFill>
              </a:rPr>
              <a:t> A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smtClean="0"/>
              <a:t>B, </a:t>
            </a:r>
            <a:r>
              <a:rPr lang="hu-HU" b="1" dirty="0" err="1" smtClean="0"/>
              <a:t>point</a:t>
            </a:r>
            <a:r>
              <a:rPr lang="hu-HU" b="1" dirty="0" smtClean="0"/>
              <a:t> B: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determined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deepest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curvature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alveolar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Pogonion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Pg</a:t>
            </a:r>
            <a:r>
              <a:rPr lang="hu-HU" b="1" dirty="0" smtClean="0"/>
              <a:t>, </a:t>
            </a:r>
            <a:r>
              <a:rPr lang="hu-HU" b="1" dirty="0" err="1" smtClean="0"/>
              <a:t>pogonion</a:t>
            </a:r>
            <a:r>
              <a:rPr lang="hu-HU" b="1" dirty="0" smtClean="0"/>
              <a:t>: </a:t>
            </a:r>
            <a:r>
              <a:rPr lang="hu-HU" dirty="0" smtClean="0"/>
              <a:t>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midsagittal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Gn</a:t>
            </a:r>
            <a:r>
              <a:rPr lang="hu-HU" b="1" dirty="0" smtClean="0"/>
              <a:t>, </a:t>
            </a:r>
            <a:r>
              <a:rPr lang="hu-HU" b="1" dirty="0" err="1" smtClean="0"/>
              <a:t>gnathion</a:t>
            </a:r>
            <a:r>
              <a:rPr lang="hu-HU" b="1" dirty="0" smtClean="0"/>
              <a:t>: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called</a:t>
            </a:r>
            <a:r>
              <a:rPr lang="hu-HU" dirty="0" smtClean="0"/>
              <a:t> </a:t>
            </a:r>
            <a:r>
              <a:rPr lang="hu-HU" dirty="0" err="1" smtClean="0"/>
              <a:t>Menton</a:t>
            </a:r>
            <a:r>
              <a:rPr lang="hu-HU" dirty="0" smtClean="0"/>
              <a:t> (</a:t>
            </a:r>
            <a:r>
              <a:rPr lang="hu-HU" dirty="0" err="1" smtClean="0"/>
              <a:t>Me</a:t>
            </a:r>
            <a:r>
              <a:rPr lang="hu-HU" dirty="0" smtClean="0"/>
              <a:t>)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symphysis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2750" r="3969" b="1701"/>
          <a:stretch/>
        </p:blipFill>
        <p:spPr>
          <a:xfrm>
            <a:off x="4857715" y="1484784"/>
            <a:ext cx="3829085" cy="483953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308304" y="45091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Point</a:t>
            </a:r>
            <a:r>
              <a:rPr lang="hu-HU" b="1" dirty="0" smtClean="0">
                <a:solidFill>
                  <a:srgbClr val="FF0000"/>
                </a:solidFill>
              </a:rPr>
              <a:t> B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08304" y="491266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Pogonion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34486" y="5281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Gnathion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 err="1"/>
              <a:t>i</a:t>
            </a:r>
            <a:r>
              <a:rPr lang="hu-HU" b="1" dirty="0" err="1" smtClean="0"/>
              <a:t>ss</a:t>
            </a:r>
            <a:r>
              <a:rPr lang="hu-HU" b="1" dirty="0" smtClean="0"/>
              <a:t>, </a:t>
            </a:r>
            <a:r>
              <a:rPr lang="hu-HU" b="1" dirty="0" err="1" smtClean="0"/>
              <a:t>incisal</a:t>
            </a:r>
            <a:r>
              <a:rPr lang="hu-HU" b="1" dirty="0" smtClean="0"/>
              <a:t> </a:t>
            </a:r>
            <a:r>
              <a:rPr lang="hu-HU" b="1" dirty="0" err="1" smtClean="0"/>
              <a:t>point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maxillary</a:t>
            </a:r>
            <a:r>
              <a:rPr lang="hu-HU" b="1" dirty="0" smtClean="0"/>
              <a:t> </a:t>
            </a:r>
            <a:r>
              <a:rPr lang="hu-HU" b="1" dirty="0" err="1" smtClean="0"/>
              <a:t>central</a:t>
            </a:r>
            <a:r>
              <a:rPr lang="hu-HU" b="1" dirty="0" smtClean="0"/>
              <a:t> </a:t>
            </a:r>
            <a:r>
              <a:rPr lang="hu-HU" b="1" dirty="0" err="1" smtClean="0"/>
              <a:t>incisor</a:t>
            </a:r>
            <a:r>
              <a:rPr lang="hu-HU" b="1" dirty="0" smtClean="0"/>
              <a:t>: </a:t>
            </a:r>
            <a:r>
              <a:rPr lang="hu-HU" dirty="0" err="1" smtClean="0"/>
              <a:t>incisal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forward</a:t>
            </a:r>
            <a:r>
              <a:rPr lang="hu-HU" dirty="0" smtClean="0"/>
              <a:t> </a:t>
            </a:r>
            <a:r>
              <a:rPr lang="hu-HU" dirty="0" err="1" smtClean="0"/>
              <a:t>positioned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central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isa</a:t>
            </a:r>
            <a:r>
              <a:rPr lang="hu-HU" b="1" dirty="0" smtClean="0"/>
              <a:t>, </a:t>
            </a:r>
            <a:r>
              <a:rPr lang="hu-HU" b="1" dirty="0" err="1" smtClean="0"/>
              <a:t>apical</a:t>
            </a:r>
            <a:r>
              <a:rPr lang="hu-HU" b="1" dirty="0" smtClean="0"/>
              <a:t> </a:t>
            </a:r>
            <a:r>
              <a:rPr lang="hu-HU" b="1" dirty="0" err="1" smtClean="0"/>
              <a:t>point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maxillary</a:t>
            </a:r>
            <a:r>
              <a:rPr lang="hu-HU" b="1" dirty="0" smtClean="0"/>
              <a:t> </a:t>
            </a:r>
            <a:r>
              <a:rPr lang="hu-HU" b="1" dirty="0" err="1" smtClean="0"/>
              <a:t>incisor</a:t>
            </a:r>
            <a:r>
              <a:rPr lang="hu-HU" b="1" dirty="0" smtClean="0"/>
              <a:t>: </a:t>
            </a:r>
            <a:r>
              <a:rPr lang="hu-HU" dirty="0" err="1" smtClean="0"/>
              <a:t>apical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root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central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iis</a:t>
            </a:r>
            <a:r>
              <a:rPr lang="hu-HU" b="1" dirty="0" smtClean="0"/>
              <a:t>, </a:t>
            </a:r>
            <a:r>
              <a:rPr lang="hu-HU" b="1" dirty="0" err="1" smtClean="0"/>
              <a:t>incisal</a:t>
            </a:r>
            <a:r>
              <a:rPr lang="hu-HU" b="1" dirty="0" smtClean="0"/>
              <a:t> </a:t>
            </a:r>
            <a:r>
              <a:rPr lang="hu-HU" b="1" dirty="0" err="1" smtClean="0"/>
              <a:t>point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mandibular</a:t>
            </a:r>
            <a:r>
              <a:rPr lang="hu-HU" b="1" dirty="0" smtClean="0"/>
              <a:t> </a:t>
            </a:r>
            <a:r>
              <a:rPr lang="hu-HU" b="1" dirty="0" err="1" smtClean="0"/>
              <a:t>incisor</a:t>
            </a:r>
            <a:r>
              <a:rPr lang="hu-HU" b="1" dirty="0" smtClean="0"/>
              <a:t>: </a:t>
            </a:r>
            <a:r>
              <a:rPr lang="hu-HU" dirty="0" err="1" smtClean="0"/>
              <a:t>incisal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forwarded</a:t>
            </a:r>
            <a:r>
              <a:rPr lang="hu-HU" dirty="0" smtClean="0"/>
              <a:t> </a:t>
            </a:r>
            <a:r>
              <a:rPr lang="hu-HU" dirty="0" err="1" smtClean="0"/>
              <a:t>positioned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central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iia</a:t>
            </a:r>
            <a:r>
              <a:rPr lang="hu-HU" b="1" dirty="0" smtClean="0"/>
              <a:t>, </a:t>
            </a:r>
            <a:r>
              <a:rPr lang="hu-HU" b="1" dirty="0" err="1" smtClean="0"/>
              <a:t>apical</a:t>
            </a:r>
            <a:r>
              <a:rPr lang="hu-HU" b="1" dirty="0" smtClean="0"/>
              <a:t> </a:t>
            </a:r>
            <a:r>
              <a:rPr lang="hu-HU" b="1" dirty="0" err="1" smtClean="0"/>
              <a:t>point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mandibular</a:t>
            </a:r>
            <a:r>
              <a:rPr lang="hu-HU" b="1" dirty="0" smtClean="0"/>
              <a:t> </a:t>
            </a:r>
            <a:r>
              <a:rPr lang="hu-HU" b="1" dirty="0" err="1" smtClean="0"/>
              <a:t>incisor</a:t>
            </a:r>
            <a:r>
              <a:rPr lang="hu-HU" b="1" dirty="0" smtClean="0"/>
              <a:t>: </a:t>
            </a:r>
            <a:r>
              <a:rPr lang="hu-HU" dirty="0" smtClean="0"/>
              <a:t>most </a:t>
            </a:r>
            <a:r>
              <a:rPr lang="hu-HU" dirty="0" err="1" smtClean="0"/>
              <a:t>apical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central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2750" r="3969" b="1701"/>
          <a:stretch/>
        </p:blipFill>
        <p:spPr>
          <a:xfrm>
            <a:off x="4825080" y="1593209"/>
            <a:ext cx="3874189" cy="48965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092280" y="36450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isa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749705" y="5084446"/>
            <a:ext cx="181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iia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452320" y="42210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iss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164288" y="462732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iis</a:t>
            </a:r>
            <a:endParaRPr lang="hu-HU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199"/>
            <a:ext cx="4474840" cy="4766419"/>
          </a:xfrm>
        </p:spPr>
        <p:txBody>
          <a:bodyPr>
            <a:normAutofit fontScale="85000" lnSpcReduction="10000"/>
          </a:bodyPr>
          <a:lstStyle/>
          <a:p>
            <a:r>
              <a:rPr lang="hu-HU" b="1" dirty="0" err="1" smtClean="0"/>
              <a:t>Ar</a:t>
            </a:r>
            <a:r>
              <a:rPr lang="hu-HU" b="1" dirty="0" smtClean="0"/>
              <a:t>, </a:t>
            </a:r>
            <a:r>
              <a:rPr lang="hu-HU" b="1" dirty="0" err="1" smtClean="0"/>
              <a:t>articulare</a:t>
            </a:r>
            <a:r>
              <a:rPr lang="hu-HU" b="1" dirty="0" smtClean="0"/>
              <a:t>: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intersection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</a:t>
            </a:r>
            <a:r>
              <a:rPr lang="hu-HU" dirty="0" err="1" smtClean="0"/>
              <a:t>condyle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clivus</a:t>
            </a:r>
            <a:r>
              <a:rPr lang="hu-HU" dirty="0" smtClean="0"/>
              <a:t>. </a:t>
            </a:r>
            <a:r>
              <a:rPr lang="hu-HU" dirty="0" err="1" smtClean="0"/>
              <a:t>It</a:t>
            </a:r>
            <a:r>
              <a:rPr lang="hu-HU" dirty="0" smtClean="0"/>
              <a:t> is a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, </a:t>
            </a:r>
            <a:r>
              <a:rPr lang="hu-HU" dirty="0" err="1" smtClean="0"/>
              <a:t>it</a:t>
            </a:r>
            <a:r>
              <a:rPr lang="hu-HU" dirty="0" smtClean="0"/>
              <a:t> has no </a:t>
            </a:r>
            <a:r>
              <a:rPr lang="hu-HU" dirty="0" err="1" smtClean="0"/>
              <a:t>anatomical</a:t>
            </a:r>
            <a:r>
              <a:rPr lang="hu-HU" dirty="0" smtClean="0"/>
              <a:t> </a:t>
            </a:r>
            <a:r>
              <a:rPr lang="hu-HU" dirty="0" err="1" smtClean="0"/>
              <a:t>analogue</a:t>
            </a:r>
            <a:r>
              <a:rPr lang="hu-HU" dirty="0" smtClean="0"/>
              <a:t>.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a </a:t>
            </a:r>
            <a:r>
              <a:rPr lang="hu-HU" dirty="0" err="1" smtClean="0"/>
              <a:t>double</a:t>
            </a:r>
            <a:r>
              <a:rPr lang="hu-HU" dirty="0" smtClean="0"/>
              <a:t>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be </a:t>
            </a:r>
            <a:r>
              <a:rPr lang="hu-HU" dirty="0" err="1" smtClean="0"/>
              <a:t>determined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midpoint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Pg</a:t>
            </a:r>
            <a:r>
              <a:rPr lang="hu-HU" b="1" dirty="0"/>
              <a:t>’, </a:t>
            </a:r>
            <a:r>
              <a:rPr lang="hu-HU" b="1" dirty="0" err="1"/>
              <a:t>pogonion</a:t>
            </a:r>
            <a:r>
              <a:rPr lang="hu-HU" b="1" dirty="0"/>
              <a:t> </a:t>
            </a:r>
            <a:r>
              <a:rPr lang="hu-HU" b="1" dirty="0" err="1" smtClean="0"/>
              <a:t>prime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r>
              <a:rPr lang="hu-HU" dirty="0" smtClean="0"/>
              <a:t>. 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2750" r="3969" b="1701"/>
          <a:stretch/>
        </p:blipFill>
        <p:spPr>
          <a:xfrm>
            <a:off x="4873432" y="1417639"/>
            <a:ext cx="3813368" cy="481967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876256" y="5157192"/>
            <a:ext cx="18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Pogonion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prime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292080" y="33569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Articulare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smtClean="0"/>
              <a:t>N’, </a:t>
            </a:r>
            <a:r>
              <a:rPr lang="hu-HU" b="1" dirty="0" err="1" smtClean="0"/>
              <a:t>N</a:t>
            </a:r>
            <a:r>
              <a:rPr lang="hu-HU" b="1" dirty="0" smtClean="0"/>
              <a:t> </a:t>
            </a:r>
            <a:r>
              <a:rPr lang="hu-HU" b="1" dirty="0" err="1" smtClean="0"/>
              <a:t>prime</a:t>
            </a:r>
            <a:r>
              <a:rPr lang="hu-HU" b="1" dirty="0" smtClean="0"/>
              <a:t>: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over </a:t>
            </a:r>
            <a:r>
              <a:rPr lang="hu-HU" dirty="0" err="1" smtClean="0"/>
              <a:t>nasion</a:t>
            </a:r>
            <a:r>
              <a:rPr lang="hu-HU" dirty="0" smtClean="0"/>
              <a:t>. </a:t>
            </a:r>
          </a:p>
          <a:p>
            <a:r>
              <a:rPr lang="hu-HU" b="1" dirty="0" err="1" smtClean="0"/>
              <a:t>Sp</a:t>
            </a:r>
            <a:r>
              <a:rPr lang="hu-HU" b="1" dirty="0"/>
              <a:t>’, </a:t>
            </a:r>
            <a:r>
              <a:rPr lang="hu-HU" b="1" dirty="0" err="1"/>
              <a:t>spina</a:t>
            </a:r>
            <a:r>
              <a:rPr lang="hu-HU" b="1" dirty="0"/>
              <a:t> </a:t>
            </a:r>
            <a:r>
              <a:rPr lang="hu-HU" b="1" dirty="0" err="1" smtClean="0"/>
              <a:t>prime</a:t>
            </a:r>
            <a:r>
              <a:rPr lang="hu-HU" b="1" dirty="0" smtClean="0"/>
              <a:t>: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intersection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nasion-gnathion</a:t>
            </a:r>
            <a:r>
              <a:rPr lang="hu-HU" dirty="0" smtClean="0"/>
              <a:t> and </a:t>
            </a:r>
            <a:r>
              <a:rPr lang="hu-HU" dirty="0" err="1" smtClean="0"/>
              <a:t>nasal</a:t>
            </a:r>
            <a:r>
              <a:rPr lang="hu-HU" dirty="0" smtClean="0"/>
              <a:t> line (</a:t>
            </a:r>
            <a:r>
              <a:rPr lang="hu-HU" dirty="0" err="1" smtClean="0"/>
              <a:t>Sp-Pm</a:t>
            </a:r>
            <a:r>
              <a:rPr lang="hu-HU" dirty="0" smtClean="0"/>
              <a:t>). </a:t>
            </a:r>
          </a:p>
          <a:p>
            <a:r>
              <a:rPr lang="hu-HU" b="1" dirty="0" err="1"/>
              <a:t>tgo</a:t>
            </a:r>
            <a:r>
              <a:rPr lang="hu-HU" b="1" dirty="0"/>
              <a:t>, </a:t>
            </a:r>
            <a:r>
              <a:rPr lang="hu-HU" b="1" dirty="0" err="1" smtClean="0"/>
              <a:t>gonion</a:t>
            </a:r>
            <a:r>
              <a:rPr lang="hu-HU" b="1" dirty="0" smtClean="0"/>
              <a:t> </a:t>
            </a:r>
            <a:r>
              <a:rPr lang="hu-HU" b="1" dirty="0" err="1" smtClean="0"/>
              <a:t>tangent</a:t>
            </a:r>
            <a:r>
              <a:rPr lang="hu-HU" b="1" dirty="0" smtClean="0"/>
              <a:t> </a:t>
            </a:r>
            <a:r>
              <a:rPr lang="hu-HU" b="1" dirty="0" err="1" smtClean="0"/>
              <a:t>point</a:t>
            </a:r>
            <a:r>
              <a:rPr lang="hu-HU" b="1" dirty="0" smtClean="0"/>
              <a:t>: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intersection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tangent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Ar</a:t>
            </a:r>
            <a:r>
              <a:rPr lang="hu-HU" dirty="0" smtClean="0"/>
              <a:t> and </a:t>
            </a:r>
            <a:r>
              <a:rPr lang="hu-HU" dirty="0" err="1" smtClean="0"/>
              <a:t>Gn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.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5015070" y="1624300"/>
            <a:ext cx="3671730" cy="45931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524328" y="25649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 </a:t>
            </a:r>
            <a:r>
              <a:rPr lang="hu-HU" b="1" dirty="0" err="1" smtClean="0">
                <a:solidFill>
                  <a:srgbClr val="FF0000"/>
                </a:solidFill>
              </a:rPr>
              <a:t>prime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927125" y="49411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tangens </a:t>
            </a:r>
            <a:r>
              <a:rPr lang="hu-HU" b="1" dirty="0" err="1" smtClean="0">
                <a:solidFill>
                  <a:srgbClr val="FF0000"/>
                </a:solidFill>
              </a:rPr>
              <a:t>gonion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36296" y="3934936"/>
            <a:ext cx="171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FF0000"/>
                </a:solidFill>
              </a:rPr>
              <a:t>s</a:t>
            </a:r>
            <a:r>
              <a:rPr lang="hu-HU" b="1" dirty="0" err="1" smtClean="0">
                <a:solidFill>
                  <a:srgbClr val="FF0000"/>
                </a:solidFill>
              </a:rPr>
              <a:t>pina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prime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/>
              <a:t>ctg, </a:t>
            </a:r>
            <a:r>
              <a:rPr lang="hu-HU" b="1" dirty="0" err="1" smtClean="0"/>
              <a:t>columella-tangent</a:t>
            </a:r>
            <a:r>
              <a:rPr lang="hu-HU" b="1" dirty="0" smtClean="0"/>
              <a:t>: </a:t>
            </a:r>
            <a:r>
              <a:rPr lang="hu-HU" altLang="hu-HU" dirty="0" err="1" smtClean="0"/>
              <a:t>the</a:t>
            </a:r>
            <a:r>
              <a:rPr lang="hu-HU" altLang="hu-HU" dirty="0" smtClean="0"/>
              <a:t> </a:t>
            </a:r>
            <a:r>
              <a:rPr lang="hu-HU" altLang="hu-HU" dirty="0" err="1"/>
              <a:t>nose</a:t>
            </a:r>
            <a:r>
              <a:rPr lang="hu-HU" altLang="hu-HU" dirty="0"/>
              <a:t> </a:t>
            </a:r>
            <a:r>
              <a:rPr lang="hu-HU" altLang="hu-HU" dirty="0" err="1"/>
              <a:t>contour</a:t>
            </a:r>
            <a:r>
              <a:rPr lang="hu-HU" altLang="hu-HU" dirty="0"/>
              <a:t> </a:t>
            </a:r>
            <a:r>
              <a:rPr lang="hu-HU" altLang="hu-HU" dirty="0" err="1"/>
              <a:t>usually</a:t>
            </a:r>
            <a:r>
              <a:rPr lang="hu-HU" altLang="hu-HU" dirty="0"/>
              <a:t> has a </a:t>
            </a:r>
            <a:r>
              <a:rPr lang="hu-HU" altLang="hu-HU" dirty="0" err="1"/>
              <a:t>straight</a:t>
            </a:r>
            <a:r>
              <a:rPr lang="hu-HU" altLang="hu-HU" dirty="0"/>
              <a:t> line </a:t>
            </a:r>
            <a:r>
              <a:rPr lang="hu-HU" altLang="hu-HU" dirty="0" err="1"/>
              <a:t>below</a:t>
            </a:r>
            <a:r>
              <a:rPr lang="hu-HU" altLang="hu-HU" dirty="0"/>
              <a:t>. The </a:t>
            </a:r>
            <a:r>
              <a:rPr lang="hu-HU" altLang="hu-HU" dirty="0" err="1"/>
              <a:t>ctg-point</a:t>
            </a:r>
            <a:r>
              <a:rPr lang="hu-HU" altLang="hu-HU" dirty="0"/>
              <a:t> is </a:t>
            </a:r>
            <a:r>
              <a:rPr lang="hu-HU" altLang="hu-HU" dirty="0" err="1"/>
              <a:t>where</a:t>
            </a:r>
            <a:r>
              <a:rPr lang="hu-HU" altLang="hu-HU" dirty="0"/>
              <a:t> </a:t>
            </a:r>
            <a:r>
              <a:rPr lang="hu-HU" altLang="hu-HU" dirty="0" err="1"/>
              <a:t>this</a:t>
            </a:r>
            <a:r>
              <a:rPr lang="hu-HU" altLang="hu-HU" dirty="0"/>
              <a:t> line </a:t>
            </a:r>
            <a:r>
              <a:rPr lang="hu-HU" altLang="hu-HU" dirty="0" err="1"/>
              <a:t>bends</a:t>
            </a:r>
            <a:r>
              <a:rPr lang="hu-HU" altLang="hu-HU" dirty="0"/>
              <a:t> </a:t>
            </a:r>
            <a:r>
              <a:rPr lang="hu-HU" altLang="hu-HU" dirty="0" err="1"/>
              <a:t>upward</a:t>
            </a:r>
            <a:r>
              <a:rPr lang="hu-HU" altLang="hu-HU" dirty="0"/>
              <a:t> </a:t>
            </a:r>
            <a:r>
              <a:rPr lang="hu-HU" altLang="hu-HU" dirty="0" err="1"/>
              <a:t>into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convex</a:t>
            </a:r>
            <a:r>
              <a:rPr lang="hu-HU" altLang="hu-HU" dirty="0"/>
              <a:t> </a:t>
            </a:r>
            <a:r>
              <a:rPr lang="hu-HU" altLang="hu-HU" dirty="0" err="1"/>
              <a:t>section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nasal</a:t>
            </a:r>
            <a:r>
              <a:rPr lang="hu-HU" altLang="hu-HU" dirty="0"/>
              <a:t> </a:t>
            </a:r>
            <a:r>
              <a:rPr lang="hu-HU" altLang="hu-HU" dirty="0" err="1"/>
              <a:t>contour</a:t>
            </a:r>
            <a:r>
              <a:rPr lang="hu-HU" altLang="hu-HU" dirty="0"/>
              <a:t>.</a:t>
            </a:r>
          </a:p>
          <a:p>
            <a:r>
              <a:rPr lang="hu-HU" b="1" dirty="0" err="1" smtClean="0"/>
              <a:t>Sn</a:t>
            </a:r>
            <a:r>
              <a:rPr lang="hu-HU" b="1" dirty="0" smtClean="0"/>
              <a:t>, </a:t>
            </a:r>
            <a:r>
              <a:rPr lang="hu-HU" b="1" dirty="0" err="1" smtClean="0"/>
              <a:t>subnasale</a:t>
            </a:r>
            <a:r>
              <a:rPr lang="hu-HU" b="1" dirty="0" smtClean="0"/>
              <a:t>: </a:t>
            </a:r>
            <a:r>
              <a:rPr lang="hu-HU" dirty="0" smtClean="0"/>
              <a:t>i</a:t>
            </a:r>
            <a:r>
              <a:rPr lang="en-US" dirty="0" smtClean="0"/>
              <a:t>n the midline, the junction where base of the </a:t>
            </a:r>
            <a:r>
              <a:rPr lang="en-US" dirty="0" err="1" smtClean="0"/>
              <a:t>columella</a:t>
            </a:r>
            <a:r>
              <a:rPr lang="en-US" dirty="0" smtClean="0"/>
              <a:t> of the nose meets the upper lip</a:t>
            </a:r>
            <a:r>
              <a:rPr lang="hu-HU" dirty="0" smtClean="0"/>
              <a:t>.</a:t>
            </a:r>
          </a:p>
          <a:p>
            <a:r>
              <a:rPr lang="hu-HU" b="1" dirty="0" smtClean="0"/>
              <a:t>UL, </a:t>
            </a:r>
            <a:r>
              <a:rPr lang="hu-HU" b="1" dirty="0" err="1" smtClean="0"/>
              <a:t>upper</a:t>
            </a:r>
            <a:r>
              <a:rPr lang="hu-HU" b="1" dirty="0" smtClean="0"/>
              <a:t> </a:t>
            </a:r>
            <a:r>
              <a:rPr lang="hu-HU" b="1" dirty="0" err="1" smtClean="0"/>
              <a:t>lip</a:t>
            </a:r>
            <a:r>
              <a:rPr lang="hu-HU" b="1" dirty="0" smtClean="0"/>
              <a:t> </a:t>
            </a:r>
            <a:r>
              <a:rPr lang="hu-HU" b="1" dirty="0" err="1" smtClean="0"/>
              <a:t>point</a:t>
            </a:r>
            <a:r>
              <a:rPr lang="hu-HU" b="1" dirty="0" smtClean="0"/>
              <a:t>: </a:t>
            </a:r>
            <a:r>
              <a:rPr lang="hu-HU" dirty="0" err="1" smtClean="0"/>
              <a:t>foremost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upper</a:t>
            </a:r>
            <a:r>
              <a:rPr lang="hu-HU" dirty="0" smtClean="0"/>
              <a:t> </a:t>
            </a:r>
            <a:r>
              <a:rPr lang="hu-HU" dirty="0" err="1" smtClean="0"/>
              <a:t>lip</a:t>
            </a:r>
            <a:r>
              <a:rPr lang="hu-HU" dirty="0" smtClean="0"/>
              <a:t> </a:t>
            </a:r>
            <a:r>
              <a:rPr lang="hu-HU" dirty="0" err="1" smtClean="0"/>
              <a:t>vermilion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. </a:t>
            </a:r>
          </a:p>
          <a:p>
            <a:endParaRPr lang="hu-HU" b="1" dirty="0" err="1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2750" r="5248" b="1701"/>
          <a:stretch/>
        </p:blipFill>
        <p:spPr>
          <a:xfrm>
            <a:off x="4798368" y="1417638"/>
            <a:ext cx="3888432" cy="498376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742584" y="3346976"/>
            <a:ext cx="209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FF0000"/>
                </a:solidFill>
              </a:rPr>
              <a:t>c</a:t>
            </a:r>
            <a:r>
              <a:rPr lang="hu-HU" b="1" dirty="0" err="1" smtClean="0">
                <a:solidFill>
                  <a:srgbClr val="FF0000"/>
                </a:solidFill>
              </a:rPr>
              <a:t>olumella</a:t>
            </a:r>
            <a:r>
              <a:rPr lang="hu-HU" b="1" dirty="0" smtClean="0">
                <a:solidFill>
                  <a:srgbClr val="FF0000"/>
                </a:solidFill>
              </a:rPr>
              <a:t> érintő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588224" y="372485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subnasale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84966" y="42902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Upper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lip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point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Hasund</a:t>
            </a:r>
            <a:r>
              <a:rPr lang="hu-HU" dirty="0" smtClean="0"/>
              <a:t> </a:t>
            </a:r>
            <a:r>
              <a:rPr lang="hu-HU" dirty="0" err="1" smtClean="0"/>
              <a:t>cephalometrics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5141168"/>
          </a:xfrm>
        </p:spPr>
        <p:txBody>
          <a:bodyPr>
            <a:normAutofit fontScale="62500" lnSpcReduction="20000"/>
          </a:bodyPr>
          <a:lstStyle/>
          <a:p>
            <a:r>
              <a:rPr lang="hu-HU" b="1" dirty="0" smtClean="0"/>
              <a:t>NSL, </a:t>
            </a:r>
            <a:r>
              <a:rPr lang="hu-HU" b="1" dirty="0" err="1" smtClean="0"/>
              <a:t>nasion-sella</a:t>
            </a:r>
            <a:r>
              <a:rPr lang="hu-HU" b="1" dirty="0" smtClean="0"/>
              <a:t> line: </a:t>
            </a:r>
            <a:r>
              <a:rPr lang="hu-HU" dirty="0" err="1" smtClean="0"/>
              <a:t>the</a:t>
            </a:r>
            <a:r>
              <a:rPr lang="hu-HU" dirty="0" smtClean="0"/>
              <a:t> main </a:t>
            </a:r>
            <a:r>
              <a:rPr lang="hu-HU" dirty="0" err="1" smtClean="0"/>
              <a:t>reference</a:t>
            </a:r>
            <a:r>
              <a:rPr lang="hu-HU" dirty="0" smtClean="0"/>
              <a:t> line. </a:t>
            </a:r>
            <a:r>
              <a:rPr lang="hu-HU" dirty="0" err="1" smtClean="0"/>
              <a:t>It’s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connection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Nasion</a:t>
            </a:r>
            <a:r>
              <a:rPr lang="hu-HU" dirty="0" smtClean="0"/>
              <a:t> and </a:t>
            </a:r>
            <a:r>
              <a:rPr lang="hu-HU" dirty="0" err="1" smtClean="0"/>
              <a:t>Sella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. </a:t>
            </a:r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relate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rest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skeleton</a:t>
            </a:r>
            <a:r>
              <a:rPr lang="hu-HU" dirty="0" smtClean="0"/>
              <a:t>. </a:t>
            </a:r>
          </a:p>
          <a:p>
            <a:r>
              <a:rPr lang="hu-HU" b="1" dirty="0" smtClean="0"/>
              <a:t>NL, </a:t>
            </a:r>
            <a:r>
              <a:rPr lang="hu-HU" b="1" dirty="0" err="1" smtClean="0"/>
              <a:t>nasal</a:t>
            </a:r>
            <a:r>
              <a:rPr lang="hu-HU" b="1" dirty="0" smtClean="0"/>
              <a:t> line: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connection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Pterygomaxillare</a:t>
            </a:r>
            <a:r>
              <a:rPr lang="hu-HU" dirty="0" smtClean="0"/>
              <a:t> and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nasal</a:t>
            </a:r>
            <a:r>
              <a:rPr lang="hu-HU" dirty="0" smtClean="0"/>
              <a:t> </a:t>
            </a:r>
            <a:r>
              <a:rPr lang="hu-HU" dirty="0" err="1" smtClean="0"/>
              <a:t>spine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.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indicates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</a:t>
            </a:r>
            <a:r>
              <a:rPr lang="hu-HU" dirty="0" smtClean="0"/>
              <a:t>. </a:t>
            </a:r>
          </a:p>
          <a:p>
            <a:r>
              <a:rPr lang="hu-HU" b="1" dirty="0" smtClean="0"/>
              <a:t>ML, </a:t>
            </a:r>
            <a:r>
              <a:rPr lang="hu-HU" b="1" dirty="0" err="1" smtClean="0"/>
              <a:t>mandibular</a:t>
            </a:r>
            <a:r>
              <a:rPr lang="hu-HU" b="1" dirty="0" smtClean="0"/>
              <a:t> line: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tangent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Gnathion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and </a:t>
            </a:r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reference</a:t>
            </a:r>
            <a:r>
              <a:rPr lang="hu-HU" dirty="0" smtClean="0"/>
              <a:t> line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750"/>
          <a:stretch/>
        </p:blipFill>
        <p:spPr>
          <a:xfrm>
            <a:off x="4572000" y="1417638"/>
            <a:ext cx="3964233" cy="501317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847732" y="25439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NSL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480212" y="36429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NL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757722" y="4703476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9900"/>
                </a:solidFill>
              </a:rPr>
              <a:t>ML</a:t>
            </a:r>
            <a:endParaRPr lang="hu-HU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997152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/>
              <a:t>NAL, </a:t>
            </a:r>
            <a:r>
              <a:rPr lang="hu-HU" b="1" dirty="0" smtClean="0"/>
              <a:t>NA line: </a:t>
            </a:r>
            <a:r>
              <a:rPr lang="hu-HU" dirty="0" err="1" smtClean="0"/>
              <a:t>line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Nasion</a:t>
            </a:r>
            <a:r>
              <a:rPr lang="hu-HU" dirty="0" smtClean="0"/>
              <a:t> and A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maxilla</a:t>
            </a:r>
            <a:r>
              <a:rPr lang="hu-HU" dirty="0" smtClean="0"/>
              <a:t> and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.</a:t>
            </a:r>
            <a:endParaRPr lang="hu-HU" dirty="0"/>
          </a:p>
          <a:p>
            <a:r>
              <a:rPr lang="hu-HU" b="1" dirty="0"/>
              <a:t>NBL, </a:t>
            </a:r>
            <a:r>
              <a:rPr lang="hu-HU" b="1" dirty="0" smtClean="0"/>
              <a:t>NB line: </a:t>
            </a:r>
            <a:r>
              <a:rPr lang="hu-HU" dirty="0" err="1" smtClean="0"/>
              <a:t>connection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Nasion</a:t>
            </a:r>
            <a:r>
              <a:rPr lang="hu-HU" dirty="0" smtClean="0"/>
              <a:t> and B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evaluation</a:t>
            </a:r>
            <a:r>
              <a:rPr lang="hu-HU" dirty="0" smtClean="0"/>
              <a:t> of </a:t>
            </a:r>
            <a:r>
              <a:rPr lang="hu-HU" dirty="0" err="1" smtClean="0"/>
              <a:t>mandibular</a:t>
            </a:r>
            <a:r>
              <a:rPr lang="hu-HU" dirty="0" smtClean="0"/>
              <a:t> and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r>
              <a:rPr lang="hu-HU" dirty="0" smtClean="0"/>
              <a:t> </a:t>
            </a:r>
            <a:r>
              <a:rPr lang="hu-HU" dirty="0" err="1" smtClean="0"/>
              <a:t>proeminence</a:t>
            </a:r>
            <a:r>
              <a:rPr lang="hu-HU" dirty="0" smtClean="0"/>
              <a:t>.</a:t>
            </a:r>
            <a:endParaRPr lang="hu-HU" dirty="0"/>
          </a:p>
          <a:p>
            <a:r>
              <a:rPr lang="hu-HU" b="1" dirty="0" err="1"/>
              <a:t>NPgL</a:t>
            </a:r>
            <a:r>
              <a:rPr lang="hu-HU" b="1" dirty="0"/>
              <a:t>, </a:t>
            </a:r>
            <a:r>
              <a:rPr lang="hu-HU" b="1" dirty="0" err="1" smtClean="0"/>
              <a:t>NPg</a:t>
            </a:r>
            <a:r>
              <a:rPr lang="hu-HU" b="1" dirty="0" smtClean="0"/>
              <a:t> line: </a:t>
            </a:r>
            <a:r>
              <a:rPr lang="hu-HU" dirty="0" err="1" smtClean="0"/>
              <a:t>connection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Nasion</a:t>
            </a:r>
            <a:r>
              <a:rPr lang="hu-HU" dirty="0" smtClean="0"/>
              <a:t> and </a:t>
            </a:r>
            <a:r>
              <a:rPr lang="hu-HU" dirty="0" err="1" smtClean="0"/>
              <a:t>Pogonion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.</a:t>
            </a:r>
            <a:endParaRPr lang="hu-HU" dirty="0"/>
          </a:p>
          <a:p>
            <a:r>
              <a:rPr lang="hu-HU" b="1" dirty="0" err="1"/>
              <a:t>NGnL</a:t>
            </a:r>
            <a:r>
              <a:rPr lang="hu-HU" b="1" dirty="0"/>
              <a:t>, </a:t>
            </a:r>
            <a:r>
              <a:rPr lang="hu-HU" b="1" dirty="0" err="1" smtClean="0"/>
              <a:t>NGn</a:t>
            </a:r>
            <a:r>
              <a:rPr lang="hu-HU" b="1" dirty="0" smtClean="0"/>
              <a:t> line: </a:t>
            </a:r>
            <a:r>
              <a:rPr lang="hu-HU" dirty="0" err="1" smtClean="0"/>
              <a:t>line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Nasion</a:t>
            </a:r>
            <a:r>
              <a:rPr lang="hu-HU" dirty="0" smtClean="0"/>
              <a:t> and </a:t>
            </a:r>
            <a:r>
              <a:rPr lang="hu-HU" dirty="0" err="1" smtClean="0"/>
              <a:t>Gnathion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. 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627943" y="1600200"/>
            <a:ext cx="3937129" cy="49251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412944" y="50851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NAL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92280" y="56163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9900"/>
                </a:solidFill>
              </a:rPr>
              <a:t>NPgL</a:t>
            </a:r>
            <a:endParaRPr lang="hu-HU" b="1" dirty="0">
              <a:solidFill>
                <a:srgbClr val="0099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76256" y="594149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NBL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211617" y="5549974"/>
            <a:ext cx="75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CC66FF"/>
                </a:solidFill>
              </a:rPr>
              <a:t>NGnL</a:t>
            </a:r>
            <a:endParaRPr lang="hu-HU" b="1" dirty="0">
              <a:solidFill>
                <a:srgbClr val="CC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853136"/>
          </a:xfrm>
        </p:spPr>
        <p:txBody>
          <a:bodyPr>
            <a:normAutofit fontScale="85000" lnSpcReduction="20000"/>
          </a:bodyPr>
          <a:lstStyle/>
          <a:p>
            <a:r>
              <a:rPr lang="hu-HU" sz="3300" b="1" dirty="0" err="1"/>
              <a:t>SBaL</a:t>
            </a:r>
            <a:r>
              <a:rPr lang="hu-HU" sz="3300" b="1" dirty="0"/>
              <a:t>, </a:t>
            </a:r>
            <a:r>
              <a:rPr lang="hu-HU" sz="3300" b="1" dirty="0" err="1" smtClean="0"/>
              <a:t>SBa-line</a:t>
            </a:r>
            <a:r>
              <a:rPr lang="hu-HU" sz="3300" b="1" dirty="0" smtClean="0"/>
              <a:t> </a:t>
            </a:r>
            <a:r>
              <a:rPr lang="hu-HU" sz="3300" b="1" dirty="0"/>
              <a:t>(</a:t>
            </a:r>
            <a:r>
              <a:rPr lang="hu-HU" sz="3300" b="1" dirty="0" err="1" smtClean="0"/>
              <a:t>clivus-line</a:t>
            </a:r>
            <a:r>
              <a:rPr lang="hu-HU" sz="3300" b="1" dirty="0" smtClean="0"/>
              <a:t>): </a:t>
            </a:r>
            <a:r>
              <a:rPr lang="hu-HU" altLang="hu-HU" sz="3300" dirty="0" err="1"/>
              <a:t>the</a:t>
            </a:r>
            <a:r>
              <a:rPr lang="hu-HU" altLang="hu-HU" sz="3300" dirty="0"/>
              <a:t> line </a:t>
            </a:r>
            <a:r>
              <a:rPr lang="hu-HU" altLang="hu-HU" sz="3300" dirty="0" err="1"/>
              <a:t>connecting</a:t>
            </a:r>
            <a:r>
              <a:rPr lang="hu-HU" altLang="hu-HU" sz="3300" dirty="0"/>
              <a:t> </a:t>
            </a:r>
            <a:r>
              <a:rPr lang="hu-HU" altLang="hu-HU" sz="3300" dirty="0" err="1"/>
              <a:t>the</a:t>
            </a:r>
            <a:r>
              <a:rPr lang="hu-HU" altLang="hu-HU" sz="3300" dirty="0"/>
              <a:t> </a:t>
            </a:r>
            <a:r>
              <a:rPr lang="hu-HU" altLang="hu-HU" sz="3300" dirty="0" err="1" smtClean="0"/>
              <a:t>sella</a:t>
            </a:r>
            <a:r>
              <a:rPr lang="hu-HU" altLang="hu-HU" sz="3300" dirty="0" smtClean="0"/>
              <a:t> </a:t>
            </a:r>
            <a:r>
              <a:rPr lang="hu-HU" altLang="hu-HU" sz="3300" dirty="0" err="1"/>
              <a:t>point</a:t>
            </a:r>
            <a:r>
              <a:rPr lang="hu-HU" altLang="hu-HU" sz="3300" dirty="0"/>
              <a:t> and </a:t>
            </a:r>
            <a:r>
              <a:rPr lang="hu-HU" altLang="hu-HU" sz="3300" dirty="0" err="1"/>
              <a:t>the</a:t>
            </a:r>
            <a:r>
              <a:rPr lang="hu-HU" altLang="hu-HU" sz="3300" dirty="0"/>
              <a:t> </a:t>
            </a:r>
            <a:r>
              <a:rPr lang="hu-HU" altLang="hu-HU" sz="3300" dirty="0" err="1"/>
              <a:t>basion</a:t>
            </a:r>
            <a:r>
              <a:rPr lang="hu-HU" altLang="hu-HU" sz="3300" dirty="0"/>
              <a:t> </a:t>
            </a:r>
            <a:r>
              <a:rPr lang="hu-HU" altLang="hu-HU" sz="3300" dirty="0" err="1"/>
              <a:t>point</a:t>
            </a:r>
            <a:r>
              <a:rPr lang="hu-HU" altLang="hu-HU" sz="3300" dirty="0"/>
              <a:t>. </a:t>
            </a:r>
            <a:r>
              <a:rPr lang="hu-HU" altLang="hu-HU" sz="3300" dirty="0" err="1"/>
              <a:t>Measurement</a:t>
            </a:r>
            <a:r>
              <a:rPr lang="hu-HU" altLang="hu-HU" sz="3300" dirty="0"/>
              <a:t> line of </a:t>
            </a:r>
            <a:r>
              <a:rPr lang="hu-HU" altLang="hu-HU" sz="3300" dirty="0" err="1"/>
              <a:t>the</a:t>
            </a:r>
            <a:r>
              <a:rPr lang="hu-HU" altLang="hu-HU" sz="3300" dirty="0"/>
              <a:t> </a:t>
            </a:r>
            <a:r>
              <a:rPr lang="hu-HU" altLang="hu-HU" sz="3300" dirty="0" err="1" smtClean="0"/>
              <a:t>posterior</a:t>
            </a:r>
            <a:r>
              <a:rPr lang="hu-HU" altLang="hu-HU" sz="3300" dirty="0" smtClean="0"/>
              <a:t> </a:t>
            </a:r>
            <a:r>
              <a:rPr lang="hu-HU" altLang="hu-HU" sz="3300" dirty="0" err="1" smtClean="0"/>
              <a:t>cranial</a:t>
            </a:r>
            <a:r>
              <a:rPr lang="hu-HU" altLang="hu-HU" sz="3300" dirty="0" smtClean="0"/>
              <a:t> </a:t>
            </a:r>
            <a:r>
              <a:rPr lang="hu-HU" altLang="hu-HU" sz="3300" dirty="0" err="1"/>
              <a:t>base</a:t>
            </a:r>
            <a:r>
              <a:rPr lang="hu-HU" altLang="hu-HU" sz="3300" dirty="0"/>
              <a:t>. </a:t>
            </a:r>
            <a:endParaRPr lang="hu-HU" sz="3300" b="1" dirty="0" smtClean="0"/>
          </a:p>
          <a:p>
            <a:r>
              <a:rPr lang="hu-HU" sz="3300" b="1" dirty="0" err="1" smtClean="0"/>
              <a:t>ArtgoL</a:t>
            </a:r>
            <a:r>
              <a:rPr lang="hu-HU" sz="3300" b="1" dirty="0"/>
              <a:t>, </a:t>
            </a:r>
            <a:r>
              <a:rPr lang="hu-HU" sz="3300" b="1" dirty="0" err="1"/>
              <a:t>ramus</a:t>
            </a:r>
            <a:r>
              <a:rPr lang="hu-HU" sz="3300" b="1" dirty="0"/>
              <a:t> </a:t>
            </a:r>
            <a:r>
              <a:rPr lang="hu-HU" sz="3300" b="1" dirty="0" smtClean="0"/>
              <a:t>line: </a:t>
            </a:r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/>
              <a:t>line passing through the articular and tangential to the posterior contour of the mandible.</a:t>
            </a:r>
            <a:endParaRPr lang="hu-HU" sz="3300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09024" y="1484784"/>
            <a:ext cx="3877776" cy="485089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809024" y="27809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SBaL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809024" y="48691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ArtgoL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5338936" cy="561662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b="1" dirty="0" err="1" smtClean="0"/>
              <a:t>Bitewing</a:t>
            </a:r>
            <a:r>
              <a:rPr lang="hu-HU" b="1" dirty="0" smtClean="0"/>
              <a:t> </a:t>
            </a:r>
            <a:r>
              <a:rPr lang="hu-HU" b="1" dirty="0" err="1" smtClean="0"/>
              <a:t>x-rays</a:t>
            </a:r>
            <a:r>
              <a:rPr lang="hu-HU" b="1" dirty="0" smtClean="0"/>
              <a:t>:</a:t>
            </a:r>
          </a:p>
          <a:p>
            <a:pPr marL="0" indent="0">
              <a:buNone/>
            </a:pPr>
            <a:endParaRPr lang="hu-HU" b="1" dirty="0" smtClean="0"/>
          </a:p>
          <a:p>
            <a:r>
              <a:rPr lang="en-US" dirty="0" smtClean="0"/>
              <a:t>the patient bites on the film, the film is in the </a:t>
            </a:r>
            <a:r>
              <a:rPr lang="en-US" dirty="0" err="1" smtClean="0"/>
              <a:t>occlusal</a:t>
            </a:r>
            <a:r>
              <a:rPr lang="en-US" dirty="0" smtClean="0"/>
              <a:t> plane</a:t>
            </a:r>
          </a:p>
          <a:p>
            <a:r>
              <a:rPr lang="hu-HU" dirty="0" err="1" smtClean="0"/>
              <a:t>size</a:t>
            </a:r>
            <a:r>
              <a:rPr lang="hu-HU" dirty="0" smtClean="0"/>
              <a:t>: 7,5 x 5,75 cm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we can depict a larger area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easy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to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make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it</a:t>
            </a:r>
            <a:r>
              <a:rPr lang="hu-HU" dirty="0" smtClean="0">
                <a:sym typeface="Wingdings" panose="05000000000000000000" pitchFamily="2" charset="2"/>
              </a:rPr>
              <a:t>  </a:t>
            </a:r>
            <a:r>
              <a:rPr lang="en-US" dirty="0" smtClean="0"/>
              <a:t>it is worth making the first bite shot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temporary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en-US" dirty="0" smtClean="0"/>
              <a:t>can be defined with</a:t>
            </a:r>
            <a:r>
              <a:rPr lang="hu-HU" dirty="0" smtClean="0">
                <a:sym typeface="Wingdings" panose="05000000000000000000" pitchFamily="2" charset="2"/>
              </a:rPr>
              <a:t>: </a:t>
            </a:r>
          </a:p>
          <a:p>
            <a:pPr marL="0" indent="0">
              <a:buNone/>
            </a:pPr>
            <a:r>
              <a:rPr lang="hu-HU" dirty="0">
                <a:sym typeface="Wingdings" panose="05000000000000000000" pitchFamily="2" charset="2"/>
              </a:rPr>
              <a:t>	</a:t>
            </a:r>
            <a:r>
              <a:rPr lang="hu-HU" dirty="0" smtClean="0">
                <a:sym typeface="Wingdings" panose="05000000000000000000" pitchFamily="2" charset="2"/>
              </a:rPr>
              <a:t>- </a:t>
            </a:r>
            <a:r>
              <a:rPr lang="en-US" dirty="0" smtClean="0"/>
              <a:t>presence, location, shape of </a:t>
            </a:r>
            <a:r>
              <a:rPr lang="en-US" dirty="0" err="1" smtClean="0"/>
              <a:t>mesiodens</a:t>
            </a:r>
            <a:r>
              <a:rPr lang="en-US" dirty="0" smtClean="0"/>
              <a:t> </a:t>
            </a:r>
            <a:r>
              <a:rPr lang="hu-HU" dirty="0" smtClean="0"/>
              <a:t>	</a:t>
            </a:r>
            <a:r>
              <a:rPr lang="en-US" dirty="0" smtClean="0"/>
              <a:t>(examination of supernumerary and retinal </a:t>
            </a:r>
            <a:r>
              <a:rPr lang="hu-HU" dirty="0" smtClean="0"/>
              <a:t>	</a:t>
            </a:r>
            <a:r>
              <a:rPr lang="en-US" dirty="0" smtClean="0"/>
              <a:t>teeth)</a:t>
            </a:r>
            <a:endParaRPr lang="hu-HU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dirty="0">
                <a:sym typeface="Wingdings" panose="05000000000000000000" pitchFamily="2" charset="2"/>
              </a:rPr>
              <a:t>	</a:t>
            </a:r>
            <a:r>
              <a:rPr lang="hu-HU" dirty="0" smtClean="0">
                <a:sym typeface="Wingdings" panose="05000000000000000000" pitchFamily="2" charset="2"/>
              </a:rPr>
              <a:t>- </a:t>
            </a:r>
            <a:r>
              <a:rPr lang="hu-HU" dirty="0" err="1" smtClean="0">
                <a:sym typeface="Wingdings" panose="05000000000000000000" pitchFamily="2" charset="2"/>
              </a:rPr>
              <a:t>presence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impacted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canine</a:t>
            </a:r>
            <a:endParaRPr lang="hu-HU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dirty="0">
                <a:sym typeface="Wingdings" panose="05000000000000000000" pitchFamily="2" charset="2"/>
              </a:rPr>
              <a:t>	</a:t>
            </a:r>
            <a:r>
              <a:rPr lang="hu-HU" dirty="0" smtClean="0">
                <a:sym typeface="Wingdings" panose="05000000000000000000" pitchFamily="2" charset="2"/>
              </a:rPr>
              <a:t>- </a:t>
            </a:r>
            <a:r>
              <a:rPr lang="en-US" dirty="0" smtClean="0"/>
              <a:t>presence or absence of incisors</a:t>
            </a:r>
            <a:endParaRPr lang="hu-HU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dirty="0">
                <a:sym typeface="Wingdings" panose="05000000000000000000" pitchFamily="2" charset="2"/>
              </a:rPr>
              <a:t>	</a:t>
            </a:r>
            <a:r>
              <a:rPr lang="hu-HU" dirty="0" smtClean="0">
                <a:sym typeface="Wingdings" panose="05000000000000000000" pitchFamily="2" charset="2"/>
              </a:rPr>
              <a:t>- </a:t>
            </a:r>
            <a:r>
              <a:rPr lang="hu-HU" dirty="0" err="1" smtClean="0">
                <a:sym typeface="Wingdings" panose="05000000000000000000" pitchFamily="2" charset="2"/>
              </a:rPr>
              <a:t>cleft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palate</a:t>
            </a:r>
            <a:endParaRPr lang="hu-HU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dirty="0" smtClean="0">
                <a:sym typeface="Wingdings" panose="05000000000000000000" pitchFamily="2" charset="2"/>
              </a:rPr>
              <a:t>	- </a:t>
            </a:r>
            <a:r>
              <a:rPr lang="hu-HU" dirty="0" err="1" smtClean="0">
                <a:sym typeface="Wingdings" panose="05000000000000000000" pitchFamily="2" charset="2"/>
              </a:rPr>
              <a:t>bone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lesions</a:t>
            </a:r>
            <a:endParaRPr lang="hu-HU" dirty="0" smtClean="0">
              <a:sym typeface="Wingdings" panose="05000000000000000000" pitchFamily="2" charset="2"/>
            </a:endParaRPr>
          </a:p>
          <a:p>
            <a:pPr>
              <a:buNone/>
            </a:pPr>
            <a:r>
              <a:rPr lang="hu-HU" dirty="0" smtClean="0">
                <a:sym typeface="Wingdings" panose="05000000000000000000" pitchFamily="2" charset="2"/>
              </a:rPr>
              <a:t>		- </a:t>
            </a:r>
            <a:r>
              <a:rPr lang="en-US" dirty="0" smtClean="0"/>
              <a:t>inspection of opening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palatal</a:t>
            </a:r>
            <a:r>
              <a:rPr lang="en-US" dirty="0" smtClean="0"/>
              <a:t> suture </a:t>
            </a:r>
            <a:r>
              <a:rPr lang="hu-HU" dirty="0" smtClean="0"/>
              <a:t>	</a:t>
            </a:r>
            <a:r>
              <a:rPr lang="en-US" dirty="0" smtClean="0"/>
              <a:t>fracturing</a:t>
            </a:r>
            <a:endParaRPr lang="hu-HU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dirty="0" smtClean="0">
                <a:sym typeface="Wingdings" panose="05000000000000000000" pitchFamily="2" charset="2"/>
              </a:rPr>
              <a:t>	- </a:t>
            </a:r>
            <a:r>
              <a:rPr lang="en-US" dirty="0" smtClean="0"/>
              <a:t>the </a:t>
            </a:r>
            <a:r>
              <a:rPr lang="en-US" dirty="0" err="1" smtClean="0"/>
              <a:t>retinated</a:t>
            </a:r>
            <a:r>
              <a:rPr lang="en-US" dirty="0" smtClean="0"/>
              <a:t> tooth located </a:t>
            </a:r>
            <a:r>
              <a:rPr lang="en-US" dirty="0" err="1" smtClean="0"/>
              <a:t>palatally</a:t>
            </a:r>
            <a:r>
              <a:rPr lang="en-US" dirty="0" smtClean="0"/>
              <a:t> is </a:t>
            </a:r>
            <a:r>
              <a:rPr lang="hu-HU" dirty="0" smtClean="0"/>
              <a:t>	</a:t>
            </a:r>
            <a:r>
              <a:rPr lang="en-US" dirty="0" smtClean="0"/>
              <a:t>sharper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x-ray</a:t>
            </a:r>
            <a:r>
              <a:rPr lang="hu-HU" dirty="0" smtClean="0"/>
              <a:t> </a:t>
            </a:r>
            <a:r>
              <a:rPr lang="en-US" dirty="0" smtClean="0"/>
              <a:t>than the other teeth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1" y="1772816"/>
            <a:ext cx="2764979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898776" cy="4637112"/>
              </a:xfrm>
            </p:spPr>
            <p:txBody>
              <a:bodyPr>
                <a:normAutofit/>
              </a:bodyPr>
              <a:lstStyle/>
              <a:p>
                <a:r>
                  <a:rPr lang="hu-HU" b="1" u="sng" dirty="0" smtClean="0"/>
                  <a:t>1</a:t>
                </a:r>
                <a:r>
                  <a:rPr lang="hu-HU" b="1" dirty="0" smtClean="0"/>
                  <a:t> </a:t>
                </a:r>
                <a:r>
                  <a:rPr lang="hu-HU" b="1" dirty="0" err="1" smtClean="0"/>
                  <a:t>upper</a:t>
                </a:r>
                <a:r>
                  <a:rPr lang="hu-HU" b="1" dirty="0" smtClean="0"/>
                  <a:t> </a:t>
                </a:r>
                <a:r>
                  <a:rPr lang="hu-HU" b="1" dirty="0" err="1" smtClean="0"/>
                  <a:t>incisor</a:t>
                </a:r>
                <a:r>
                  <a:rPr lang="hu-HU" b="1" dirty="0" err="1"/>
                  <a:t>-</a:t>
                </a:r>
                <a:r>
                  <a:rPr lang="hu-HU" b="1" dirty="0" err="1" smtClean="0"/>
                  <a:t>axis</a:t>
                </a:r>
                <a:r>
                  <a:rPr lang="hu-HU" b="1" dirty="0" smtClean="0"/>
                  <a:t>: </a:t>
                </a:r>
                <a:r>
                  <a:rPr lang="hu-HU" altLang="hu-HU" dirty="0" err="1">
                    <a:solidFill>
                      <a:srgbClr val="222222"/>
                    </a:solidFill>
                  </a:rPr>
                  <a:t>the</a:t>
                </a:r>
                <a:r>
                  <a:rPr lang="hu-HU" altLang="hu-HU" dirty="0">
                    <a:solidFill>
                      <a:srgbClr val="222222"/>
                    </a:solidFill>
                  </a:rPr>
                  <a:t> line </a:t>
                </a:r>
                <a:r>
                  <a:rPr lang="hu-HU" altLang="hu-HU" dirty="0" err="1">
                    <a:solidFill>
                      <a:srgbClr val="222222"/>
                    </a:solidFill>
                  </a:rPr>
                  <a:t>passing</a:t>
                </a:r>
                <a:r>
                  <a:rPr lang="hu-HU" altLang="hu-HU" dirty="0">
                    <a:solidFill>
                      <a:srgbClr val="222222"/>
                    </a:solidFill>
                  </a:rPr>
                  <a:t> </a:t>
                </a:r>
                <a:r>
                  <a:rPr lang="hu-HU" altLang="hu-HU" dirty="0" err="1">
                    <a:solidFill>
                      <a:srgbClr val="222222"/>
                    </a:solidFill>
                  </a:rPr>
                  <a:t>through</a:t>
                </a:r>
                <a:r>
                  <a:rPr lang="hu-HU" altLang="hu-HU" dirty="0">
                    <a:solidFill>
                      <a:srgbClr val="222222"/>
                    </a:solidFill>
                  </a:rPr>
                  <a:t> </a:t>
                </a:r>
                <a:r>
                  <a:rPr lang="hu-HU" altLang="hu-HU" dirty="0" err="1">
                    <a:solidFill>
                      <a:srgbClr val="222222"/>
                    </a:solidFill>
                  </a:rPr>
                  <a:t>the</a:t>
                </a:r>
                <a:r>
                  <a:rPr lang="hu-HU" altLang="hu-HU" dirty="0">
                    <a:solidFill>
                      <a:srgbClr val="222222"/>
                    </a:solidFill>
                  </a:rPr>
                  <a:t> </a:t>
                </a:r>
                <a:r>
                  <a:rPr lang="hu-HU" altLang="hu-HU" dirty="0" err="1">
                    <a:solidFill>
                      <a:srgbClr val="222222"/>
                    </a:solidFill>
                  </a:rPr>
                  <a:t>iss</a:t>
                </a:r>
                <a:r>
                  <a:rPr lang="hu-HU" altLang="hu-HU" dirty="0">
                    <a:solidFill>
                      <a:srgbClr val="222222"/>
                    </a:solidFill>
                  </a:rPr>
                  <a:t> and </a:t>
                </a:r>
                <a:r>
                  <a:rPr lang="hu-HU" altLang="hu-HU" dirty="0" err="1">
                    <a:solidFill>
                      <a:srgbClr val="222222"/>
                    </a:solidFill>
                  </a:rPr>
                  <a:t>isa</a:t>
                </a:r>
                <a:r>
                  <a:rPr lang="hu-HU" altLang="hu-HU" dirty="0">
                    <a:solidFill>
                      <a:srgbClr val="222222"/>
                    </a:solidFill>
                  </a:rPr>
                  <a:t> </a:t>
                </a:r>
                <a:r>
                  <a:rPr lang="hu-HU" altLang="hu-HU" dirty="0" err="1">
                    <a:solidFill>
                      <a:srgbClr val="222222"/>
                    </a:solidFill>
                  </a:rPr>
                  <a:t>points</a:t>
                </a:r>
                <a:r>
                  <a:rPr lang="hu-HU" altLang="hu-HU" dirty="0">
                    <a:solidFill>
                      <a:srgbClr val="222222"/>
                    </a:solidFill>
                  </a:rPr>
                  <a:t>.</a:t>
                </a:r>
                <a:r>
                  <a:rPr lang="hu-HU" altLang="hu-HU" sz="800" dirty="0"/>
                  <a:t> </a:t>
                </a:r>
                <a:r>
                  <a:rPr lang="hu-HU" dirty="0" smtClean="0"/>
                  <a:t> </a:t>
                </a:r>
                <a:endParaRPr lang="hu-HU" i="1" dirty="0" smtClean="0"/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hu-HU" b="1" dirty="0" smtClean="0"/>
                  <a:t> </a:t>
                </a:r>
                <a:r>
                  <a:rPr lang="hu-HU" b="1" dirty="0" err="1" smtClean="0"/>
                  <a:t>lower</a:t>
                </a:r>
                <a:r>
                  <a:rPr lang="hu-HU" b="1" dirty="0" smtClean="0"/>
                  <a:t> </a:t>
                </a:r>
                <a:r>
                  <a:rPr lang="hu-HU" b="1" dirty="0" err="1" smtClean="0"/>
                  <a:t>incisor</a:t>
                </a:r>
                <a:r>
                  <a:rPr lang="hu-HU" b="1" dirty="0" err="1"/>
                  <a:t>-</a:t>
                </a:r>
                <a:r>
                  <a:rPr lang="hu-HU" b="1" dirty="0" err="1" smtClean="0"/>
                  <a:t>axis</a:t>
                </a:r>
                <a:r>
                  <a:rPr lang="hu-HU" b="1" dirty="0" smtClean="0"/>
                  <a:t>: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line </a:t>
                </a:r>
                <a:r>
                  <a:rPr lang="hu-HU" dirty="0" err="1" smtClean="0"/>
                  <a:t>passing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through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iis</a:t>
                </a:r>
                <a:r>
                  <a:rPr lang="hu-HU" dirty="0" smtClean="0"/>
                  <a:t> and </a:t>
                </a:r>
                <a:r>
                  <a:rPr lang="hu-HU" dirty="0" err="1" smtClean="0"/>
                  <a:t>iia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points</a:t>
                </a:r>
                <a:r>
                  <a:rPr lang="hu-HU" dirty="0" smtClean="0"/>
                  <a:t>.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898776" cy="4637112"/>
              </a:xfrm>
              <a:blipFill rotWithShape="0">
                <a:blip r:embed="rId2" cstate="print"/>
                <a:stretch>
                  <a:fillRect l="-3594" t="-1711" r="-140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05547" y="1556792"/>
            <a:ext cx="3977738" cy="497594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302055" y="371703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err="1" smtClean="0">
                <a:solidFill>
                  <a:srgbClr val="FF0000"/>
                </a:solidFill>
              </a:rPr>
              <a:t>u</a:t>
            </a:r>
            <a:r>
              <a:rPr lang="hu-HU" b="1" dirty="0" err="1" smtClean="0">
                <a:solidFill>
                  <a:srgbClr val="FF0000"/>
                </a:solidFill>
              </a:rPr>
              <a:t>pper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incisor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axis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236296" y="486916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lower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85000" lnSpcReduction="10000"/>
          </a:bodyPr>
          <a:lstStyle/>
          <a:p>
            <a:r>
              <a:rPr lang="hu-HU" b="1" dirty="0" err="1"/>
              <a:t>ctgL</a:t>
            </a:r>
            <a:r>
              <a:rPr lang="hu-HU" b="1" dirty="0"/>
              <a:t>, </a:t>
            </a:r>
            <a:r>
              <a:rPr lang="hu-HU" b="1" dirty="0" err="1"/>
              <a:t>columella</a:t>
            </a:r>
            <a:r>
              <a:rPr lang="hu-HU" b="1" dirty="0"/>
              <a:t> </a:t>
            </a:r>
            <a:r>
              <a:rPr lang="hu-HU" b="1" dirty="0" err="1" smtClean="0"/>
              <a:t>tangent</a:t>
            </a:r>
            <a:r>
              <a:rPr lang="hu-HU" b="1" dirty="0" smtClean="0"/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line connecting </a:t>
            </a:r>
            <a:r>
              <a:rPr lang="en-US" dirty="0" err="1" smtClean="0"/>
              <a:t>subnasal</a:t>
            </a:r>
            <a:r>
              <a:rPr lang="hu-HU" dirty="0" smtClean="0"/>
              <a:t> </a:t>
            </a:r>
            <a:r>
              <a:rPr lang="en-US" dirty="0" smtClean="0"/>
              <a:t>to </a:t>
            </a:r>
            <a:r>
              <a:rPr lang="en-US" dirty="0" err="1"/>
              <a:t>columella</a:t>
            </a:r>
            <a:r>
              <a:rPr lang="en-US" dirty="0"/>
              <a:t>.</a:t>
            </a:r>
            <a:endParaRPr lang="hu-HU" b="1" dirty="0" smtClean="0"/>
          </a:p>
          <a:p>
            <a:r>
              <a:rPr lang="hu-HU" b="1" dirty="0" smtClean="0"/>
              <a:t>ULL</a:t>
            </a:r>
            <a:r>
              <a:rPr lang="hu-HU" b="1" dirty="0"/>
              <a:t>, </a:t>
            </a:r>
            <a:r>
              <a:rPr lang="hu-HU" b="1" dirty="0" err="1" smtClean="0"/>
              <a:t>upper</a:t>
            </a:r>
            <a:r>
              <a:rPr lang="hu-HU" b="1" dirty="0" smtClean="0"/>
              <a:t> </a:t>
            </a:r>
            <a:r>
              <a:rPr lang="hu-HU" b="1" dirty="0" err="1" smtClean="0"/>
              <a:t>lip</a:t>
            </a:r>
            <a:r>
              <a:rPr lang="hu-HU" b="1" dirty="0" smtClean="0"/>
              <a:t> line: </a:t>
            </a:r>
            <a:r>
              <a:rPr lang="hu-HU" dirty="0" err="1" smtClean="0"/>
              <a:t>line</a:t>
            </a:r>
            <a:r>
              <a:rPr lang="hu-HU" dirty="0" smtClean="0"/>
              <a:t> </a:t>
            </a:r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subnasal</a:t>
            </a:r>
            <a:r>
              <a:rPr lang="hu-HU" dirty="0" smtClean="0"/>
              <a:t> and </a:t>
            </a:r>
            <a:r>
              <a:rPr lang="hu-HU" dirty="0" err="1" smtClean="0"/>
              <a:t>upper</a:t>
            </a:r>
            <a:r>
              <a:rPr lang="hu-HU" dirty="0" smtClean="0"/>
              <a:t> </a:t>
            </a:r>
            <a:r>
              <a:rPr lang="hu-HU" dirty="0" err="1" smtClean="0"/>
              <a:t>lip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.</a:t>
            </a:r>
            <a:endParaRPr lang="hu-HU" dirty="0"/>
          </a:p>
          <a:p>
            <a:r>
              <a:rPr lang="hu-HU" b="1" dirty="0"/>
              <a:t>HL, </a:t>
            </a:r>
            <a:r>
              <a:rPr lang="hu-HU" b="1" dirty="0" smtClean="0"/>
              <a:t>H-line </a:t>
            </a:r>
            <a:r>
              <a:rPr lang="hu-HU" b="1" dirty="0"/>
              <a:t>(</a:t>
            </a:r>
            <a:r>
              <a:rPr lang="hu-HU" b="1" dirty="0" err="1" smtClean="0"/>
              <a:t>Holdaway-hamony</a:t>
            </a:r>
            <a:r>
              <a:rPr lang="hu-HU" b="1" dirty="0" smtClean="0"/>
              <a:t> line): </a:t>
            </a:r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line</a:t>
            </a:r>
            <a:r>
              <a:rPr lang="hu-HU" dirty="0" smtClean="0"/>
              <a:t> 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pogonion</a:t>
            </a:r>
            <a:r>
              <a:rPr lang="hu-HU" dirty="0" smtClean="0"/>
              <a:t> and </a:t>
            </a:r>
            <a:r>
              <a:rPr lang="hu-HU" dirty="0" err="1" smtClean="0"/>
              <a:t>upper</a:t>
            </a:r>
            <a:r>
              <a:rPr lang="hu-HU" dirty="0" smtClean="0"/>
              <a:t> </a:t>
            </a:r>
            <a:r>
              <a:rPr lang="hu-HU" dirty="0" err="1" smtClean="0"/>
              <a:t>lip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3800"/>
          <a:stretch/>
        </p:blipFill>
        <p:spPr>
          <a:xfrm>
            <a:off x="4845941" y="1600200"/>
            <a:ext cx="3816424" cy="470984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010128" y="3585788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ctgL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812360" y="4137682"/>
            <a:ext cx="65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3333CC"/>
                </a:solidFill>
              </a:rPr>
              <a:t>ULL</a:t>
            </a:r>
            <a:endParaRPr lang="hu-HU" dirty="0">
              <a:solidFill>
                <a:srgbClr val="3333CC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648005" y="4763248"/>
            <a:ext cx="72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9900"/>
                </a:solidFill>
              </a:rPr>
              <a:t>HL</a:t>
            </a:r>
            <a:endParaRPr lang="hu-HU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Angular</a:t>
            </a:r>
            <a:r>
              <a:rPr lang="hu-HU" dirty="0" smtClean="0"/>
              <a:t> and </a:t>
            </a:r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measurements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Hasund</a:t>
            </a:r>
            <a:r>
              <a:rPr lang="hu-HU" dirty="0" smtClean="0"/>
              <a:t> </a:t>
            </a:r>
            <a:r>
              <a:rPr lang="hu-HU" dirty="0" err="1" smtClean="0"/>
              <a:t>cephalometrics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925144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 smtClean="0"/>
              <a:t>SNA: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NSL and NAL.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gives</a:t>
            </a:r>
            <a:r>
              <a:rPr lang="hu-HU" dirty="0" smtClean="0"/>
              <a:t> </a:t>
            </a:r>
            <a:r>
              <a:rPr lang="hu-HU" dirty="0" err="1" smtClean="0"/>
              <a:t>us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anteroposterior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A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.</a:t>
            </a:r>
            <a:endParaRPr lang="hu-HU" b="1" dirty="0" smtClean="0"/>
          </a:p>
          <a:p>
            <a:r>
              <a:rPr lang="hu-HU" b="1" dirty="0" smtClean="0"/>
              <a:t>SNB: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NSL and NBL.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anteroposterior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hu-HU" dirty="0" err="1" smtClean="0"/>
              <a:t>according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. </a:t>
            </a:r>
            <a:endParaRPr lang="hu-HU" b="1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750"/>
          <a:stretch/>
        </p:blipFill>
        <p:spPr>
          <a:xfrm>
            <a:off x="3851920" y="1431972"/>
            <a:ext cx="3907292" cy="494116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355976" y="263691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300192" y="249289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492944" y="387810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192180" y="479715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B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461689" y="2821578"/>
            <a:ext cx="74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SNA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761357" y="3074295"/>
            <a:ext cx="88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SNB</a:t>
            </a:r>
            <a:endParaRPr lang="hu-HU" b="1" dirty="0">
              <a:solidFill>
                <a:srgbClr val="3333CC"/>
              </a:solidFill>
            </a:endParaRPr>
          </a:p>
        </p:txBody>
      </p:sp>
      <p:cxnSp>
        <p:nvCxnSpPr>
          <p:cNvPr id="17" name="Egyenes összekötő nyíllal 16"/>
          <p:cNvCxnSpPr>
            <a:endCxn id="9" idx="3"/>
          </p:cNvCxnSpPr>
          <p:nvPr/>
        </p:nvCxnSpPr>
        <p:spPr>
          <a:xfrm flipV="1">
            <a:off x="6084168" y="3006244"/>
            <a:ext cx="120873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V="1">
            <a:off x="5940152" y="2862228"/>
            <a:ext cx="20445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/>
          </a:bodyPr>
          <a:lstStyle/>
          <a:p>
            <a:r>
              <a:rPr lang="hu-HU" b="1" dirty="0" smtClean="0"/>
              <a:t>ANB: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upper</a:t>
            </a:r>
            <a:r>
              <a:rPr lang="hu-HU" dirty="0" smtClean="0"/>
              <a:t> and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jaw</a:t>
            </a:r>
            <a:r>
              <a:rPr lang="hu-HU" dirty="0" smtClean="0"/>
              <a:t> </a:t>
            </a:r>
            <a:r>
              <a:rPr lang="hu-HU" dirty="0" err="1" smtClean="0"/>
              <a:t>reflects</a:t>
            </a:r>
            <a:r>
              <a:rPr lang="hu-HU" dirty="0" smtClean="0"/>
              <a:t>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sagittal</a:t>
            </a:r>
            <a:r>
              <a:rPr lang="hu-HU" dirty="0" smtClean="0"/>
              <a:t> </a:t>
            </a:r>
            <a:r>
              <a:rPr lang="hu-HU" dirty="0" err="1" smtClean="0"/>
              <a:t>relationship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499992" y="1556792"/>
            <a:ext cx="3959441" cy="495305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347939" y="3645024"/>
            <a:ext cx="79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9900"/>
                </a:solidFill>
              </a:rPr>
              <a:t>ANB</a:t>
            </a:r>
            <a:endParaRPr lang="hu-HU" b="1" dirty="0">
              <a:solidFill>
                <a:srgbClr val="0099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H="1" flipV="1">
            <a:off x="7092280" y="3573017"/>
            <a:ext cx="288032" cy="144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5020019" y="274118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030266" y="25774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145823" y="403635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968657" y="5013176"/>
            <a:ext cx="8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B</a:t>
            </a:r>
            <a:endParaRPr lang="hu-HU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lnSpcReduction="10000"/>
          </a:bodyPr>
          <a:lstStyle/>
          <a:p>
            <a:r>
              <a:rPr lang="hu-HU" b="1" dirty="0" err="1" smtClean="0"/>
              <a:t>SNPg</a:t>
            </a:r>
            <a:r>
              <a:rPr lang="hu-HU" b="1" dirty="0" smtClean="0"/>
              <a:t>: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NSL and </a:t>
            </a:r>
            <a:r>
              <a:rPr lang="hu-HU" dirty="0" err="1" smtClean="0"/>
              <a:t>Pogonion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relates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anteroposterior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r>
              <a:rPr lang="hu-HU" dirty="0" smtClean="0"/>
              <a:t> and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hu-HU" dirty="0" err="1" smtClean="0"/>
              <a:t>according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572000" y="1630518"/>
            <a:ext cx="3892376" cy="48691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148064" y="27089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20272" y="26369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055878" y="50851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Pg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940152" y="32129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SNPg</a:t>
            </a:r>
            <a:endParaRPr lang="hu-HU" b="1" dirty="0">
              <a:solidFill>
                <a:srgbClr val="FF0000"/>
              </a:solidFill>
            </a:endParaRPr>
          </a:p>
        </p:txBody>
      </p:sp>
      <p:cxnSp>
        <p:nvCxnSpPr>
          <p:cNvPr id="13" name="Egyenes összekötő nyíllal 12"/>
          <p:cNvCxnSpPr>
            <a:stCxn id="9" idx="0"/>
          </p:cNvCxnSpPr>
          <p:nvPr/>
        </p:nvCxnSpPr>
        <p:spPr>
          <a:xfrm flipV="1">
            <a:off x="6408204" y="3078252"/>
            <a:ext cx="324036" cy="13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1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85000" lnSpcReduction="10000"/>
          </a:bodyPr>
          <a:lstStyle/>
          <a:p>
            <a:r>
              <a:rPr lang="hu-HU" b="1" dirty="0" err="1" smtClean="0"/>
              <a:t>NSBa</a:t>
            </a:r>
            <a:r>
              <a:rPr lang="hu-HU" b="1" dirty="0" smtClean="0"/>
              <a:t>: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referred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.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skull</a:t>
            </a:r>
            <a:r>
              <a:rPr lang="hu-HU" dirty="0" smtClean="0"/>
              <a:t> and </a:t>
            </a:r>
            <a:r>
              <a:rPr lang="hu-HU" dirty="0" err="1" smtClean="0"/>
              <a:t>clivus</a:t>
            </a:r>
            <a:r>
              <a:rPr lang="hu-HU" dirty="0" smtClean="0"/>
              <a:t>.</a:t>
            </a:r>
            <a:endParaRPr lang="hu-HU" dirty="0"/>
          </a:p>
          <a:p>
            <a:r>
              <a:rPr lang="hu-HU" b="1" dirty="0" err="1" smtClean="0"/>
              <a:t>Gn-tgo-Ar</a:t>
            </a:r>
            <a:r>
              <a:rPr lang="hu-HU" b="1" dirty="0" smtClean="0"/>
              <a:t>: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and he </a:t>
            </a:r>
            <a:r>
              <a:rPr lang="hu-HU" dirty="0" err="1" smtClean="0"/>
              <a:t>relation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body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.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750"/>
          <a:stretch/>
        </p:blipFill>
        <p:spPr>
          <a:xfrm>
            <a:off x="4716016" y="1700808"/>
            <a:ext cx="3781669" cy="478230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220072" y="28529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92280" y="266827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705136" y="40050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Ba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108808" y="36357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Ar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804248" y="53732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Gn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964792" y="491195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tgo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551736" y="3340802"/>
            <a:ext cx="126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NSBa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684872" y="4476348"/>
            <a:ext cx="126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Gn-tgo-Ar</a:t>
            </a:r>
            <a:endParaRPr lang="hu-HU" b="1" dirty="0">
              <a:solidFill>
                <a:srgbClr val="3333CC"/>
              </a:solidFill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H="1" flipV="1">
            <a:off x="5551736" y="3307297"/>
            <a:ext cx="316408" cy="121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H="1">
            <a:off x="5551736" y="4725144"/>
            <a:ext cx="316408" cy="186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/>
          <a:lstStyle/>
          <a:p>
            <a:r>
              <a:rPr lang="hu-HU" b="1" dirty="0" smtClean="0"/>
              <a:t>NL-NSL: </a:t>
            </a:r>
            <a:r>
              <a:rPr lang="hu-HU" dirty="0" err="1" smtClean="0"/>
              <a:t>expresses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inclination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</a:t>
            </a:r>
            <a:r>
              <a:rPr lang="hu-HU" dirty="0" smtClean="0"/>
              <a:t> </a:t>
            </a:r>
            <a:r>
              <a:rPr lang="hu-HU" dirty="0" err="1" smtClean="0"/>
              <a:t>according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. 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644008" y="1600200"/>
            <a:ext cx="3811951" cy="476855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004048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20272" y="259626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80112" y="379981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Pt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88149" y="379981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Sp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940152" y="2596262"/>
            <a:ext cx="82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NSL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408204" y="367851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353079" y="295272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99CC"/>
                </a:solidFill>
              </a:rPr>
              <a:t>NL</a:t>
            </a:r>
            <a:endParaRPr lang="hu-HU" b="1" dirty="0">
              <a:solidFill>
                <a:srgbClr val="FF99CC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394165" y="2708920"/>
            <a:ext cx="107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NL-NSL</a:t>
            </a:r>
            <a:endParaRPr lang="hu-HU" b="1" dirty="0">
              <a:solidFill>
                <a:srgbClr val="00B0F0"/>
              </a:solidFill>
            </a:endParaRPr>
          </a:p>
        </p:txBody>
      </p:sp>
      <p:cxnSp>
        <p:nvCxnSpPr>
          <p:cNvPr id="16" name="Egyenes összekötő nyíllal 15"/>
          <p:cNvCxnSpPr>
            <a:stCxn id="12" idx="1"/>
          </p:cNvCxnSpPr>
          <p:nvPr/>
        </p:nvCxnSpPr>
        <p:spPr>
          <a:xfrm flipH="1">
            <a:off x="6840252" y="2893586"/>
            <a:ext cx="5539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525963"/>
          </a:xfrm>
        </p:spPr>
        <p:txBody>
          <a:bodyPr/>
          <a:lstStyle/>
          <a:p>
            <a:r>
              <a:rPr lang="hu-HU" b="1" dirty="0" smtClean="0"/>
              <a:t>ML-NSL: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gives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inclination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. </a:t>
            </a:r>
            <a:endParaRPr lang="hu-HU" dirty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860032" y="278092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7164288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750"/>
          <a:stretch/>
        </p:blipFill>
        <p:spPr>
          <a:xfrm>
            <a:off x="4829350" y="1600200"/>
            <a:ext cx="3816424" cy="482625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979472" y="53047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Gn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898826" y="50851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ML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17482" y="26369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NSL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178746" y="2919293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242670" y="2725919"/>
            <a:ext cx="43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294870" y="3321005"/>
            <a:ext cx="86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66CCFF"/>
                </a:solidFill>
              </a:rPr>
              <a:t>ML</a:t>
            </a:r>
            <a:endParaRPr lang="hu-HU" b="1" dirty="0">
              <a:solidFill>
                <a:srgbClr val="66CCFF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729579" y="297895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CC99FF"/>
                </a:solidFill>
              </a:rPr>
              <a:t>ML-NSL</a:t>
            </a:r>
            <a:endParaRPr lang="hu-HU" b="1" dirty="0">
              <a:solidFill>
                <a:srgbClr val="CC99FF"/>
              </a:solidFill>
            </a:endParaRPr>
          </a:p>
        </p:txBody>
      </p:sp>
      <p:cxnSp>
        <p:nvCxnSpPr>
          <p:cNvPr id="16" name="Egyenes összekötő nyíllal 15"/>
          <p:cNvCxnSpPr>
            <a:stCxn id="14" idx="1"/>
          </p:cNvCxnSpPr>
          <p:nvPr/>
        </p:nvCxnSpPr>
        <p:spPr>
          <a:xfrm flipH="1">
            <a:off x="6402882" y="3163625"/>
            <a:ext cx="3266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/>
          <a:lstStyle/>
          <a:p>
            <a:r>
              <a:rPr lang="hu-HU" b="1" dirty="0" smtClean="0"/>
              <a:t>ML-NL:  </a:t>
            </a:r>
            <a:r>
              <a:rPr lang="hu-HU" dirty="0" err="1" smtClean="0"/>
              <a:t>shows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degree</a:t>
            </a:r>
            <a:r>
              <a:rPr lang="hu-HU" dirty="0" smtClean="0"/>
              <a:t> of </a:t>
            </a:r>
            <a:r>
              <a:rPr lang="hu-HU" dirty="0" err="1" smtClean="0"/>
              <a:t>iclination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and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. </a:t>
            </a:r>
            <a:endParaRPr lang="hu-HU" dirty="0"/>
          </a:p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16016" y="1417638"/>
            <a:ext cx="3970784" cy="496724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868144" y="50131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ML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084168" y="31409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ML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588224" y="35357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99CC"/>
                </a:solidFill>
              </a:rPr>
              <a:t>NL</a:t>
            </a:r>
            <a:endParaRPr lang="hu-HU" b="1" dirty="0">
              <a:solidFill>
                <a:srgbClr val="FF99CC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236296" y="266140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99CC"/>
                </a:solidFill>
              </a:rPr>
              <a:t>NL</a:t>
            </a:r>
            <a:endParaRPr lang="hu-HU" b="1" dirty="0">
              <a:solidFill>
                <a:srgbClr val="FF99CC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906709" y="2913902"/>
            <a:ext cx="118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9900"/>
                </a:solidFill>
              </a:rPr>
              <a:t>ML-NL</a:t>
            </a:r>
            <a:endParaRPr lang="hu-HU" b="1" dirty="0">
              <a:solidFill>
                <a:srgbClr val="009900"/>
              </a:solidFill>
            </a:endParaRPr>
          </a:p>
        </p:txBody>
      </p:sp>
      <p:cxnSp>
        <p:nvCxnSpPr>
          <p:cNvPr id="16" name="Egyenes összekötő nyíllal 15"/>
          <p:cNvCxnSpPr>
            <a:stCxn id="14" idx="1"/>
          </p:cNvCxnSpPr>
          <p:nvPr/>
        </p:nvCxnSpPr>
        <p:spPr>
          <a:xfrm flipH="1" flipV="1">
            <a:off x="6516217" y="3030742"/>
            <a:ext cx="390492" cy="67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1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826768" cy="4853136"/>
              </a:xfrm>
            </p:spPr>
            <p:txBody>
              <a:bodyPr>
                <a:normAutofit/>
              </a:bodyPr>
              <a:lstStyle/>
              <a:p>
                <a:r>
                  <a:rPr lang="hu-HU" b="1" u="sng" dirty="0" smtClean="0"/>
                  <a:t>1</a:t>
                </a:r>
                <a:r>
                  <a:rPr lang="hu-HU" b="1" dirty="0" smtClean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  <m:r>
                      <m:rPr>
                        <m:nor/>
                      </m:rPr>
                      <a:rPr lang="hu-HU" b="1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nor/>
                      </m:rPr>
                      <a:rPr lang="hu-HU" b="1" dirty="0"/>
                      <m:t>Interincisal</m:t>
                    </m:r>
                    <m:r>
                      <m:rPr>
                        <m:nor/>
                      </m:rPr>
                      <a:rPr lang="hu-HU" b="1" dirty="0"/>
                      <m:t> </m:t>
                    </m:r>
                    <m:r>
                      <m:rPr>
                        <m:nor/>
                      </m:rPr>
                      <a:rPr lang="hu-HU" b="1" dirty="0"/>
                      <m:t>angle</m:t>
                    </m:r>
                    <m:r>
                      <m:rPr>
                        <m:nor/>
                      </m:rPr>
                      <a:rPr lang="hu-HU" b="1" dirty="0"/>
                      <m:t>: </m:t>
                    </m:r>
                    <m:r>
                      <m:rPr>
                        <m:nor/>
                      </m:rPr>
                      <a:rPr lang="hu-HU" dirty="0"/>
                      <m:t>formed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between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the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upper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and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lower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incisor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axis</m:t>
                    </m:r>
                    <m:r>
                      <m:rPr>
                        <m:nor/>
                      </m:rPr>
                      <a:rPr lang="hu-HU" dirty="0"/>
                      <m:t>, </m:t>
                    </m:r>
                    <m:r>
                      <m:rPr>
                        <m:nor/>
                      </m:rPr>
                      <a:rPr lang="hu-HU" dirty="0"/>
                      <m:t>it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is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used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for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the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evaluation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of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the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two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incisors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in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relation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to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each</m:t>
                    </m:r>
                    <m:r>
                      <m:rPr>
                        <m:nor/>
                      </m:rPr>
                      <a:rPr lang="hu-HU" dirty="0"/>
                      <m:t> </m:t>
                    </m:r>
                    <m:r>
                      <m:rPr>
                        <m:nor/>
                      </m:rPr>
                      <a:rPr lang="hu-HU" dirty="0"/>
                      <m:t>other</m:t>
                    </m:r>
                    <m:r>
                      <m:rPr>
                        <m:nor/>
                      </m:rPr>
                      <a:rPr lang="hu-HU" dirty="0"/>
                      <m:t>. </m:t>
                    </m:r>
                  </m:oMath>
                </a14:m>
                <a:endParaRPr lang="hu-HU" dirty="0"/>
              </a:p>
              <a:p>
                <a:endParaRPr lang="hu-HU" dirty="0" smtClean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826768" cy="4853136"/>
              </a:xfrm>
              <a:blipFill rotWithShape="0">
                <a:blip r:embed="rId2" cstate="print"/>
                <a:stretch>
                  <a:fillRect t="-150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16016" y="1600199"/>
            <a:ext cx="3849477" cy="4815495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>
            <a:off x="6876256" y="4478050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7128480" y="364676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Upper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incisor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axis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092280" y="49411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Lower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148064" y="42930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B050"/>
                </a:solidFill>
              </a:rPr>
              <a:t>Interincisal</a:t>
            </a:r>
            <a:r>
              <a:rPr lang="hu-HU" b="1" dirty="0" smtClean="0">
                <a:solidFill>
                  <a:srgbClr val="00B050"/>
                </a:solidFill>
              </a:rPr>
              <a:t> </a:t>
            </a:r>
            <a:r>
              <a:rPr lang="hu-HU" b="1" dirty="0" err="1" smtClean="0">
                <a:solidFill>
                  <a:srgbClr val="00B050"/>
                </a:solidFill>
              </a:rPr>
              <a:t>angle</a:t>
            </a:r>
            <a:endParaRPr lang="hu-H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5069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dirty="0" err="1" smtClean="0"/>
              <a:t>Crown</a:t>
            </a:r>
            <a:r>
              <a:rPr lang="hu-HU" b="1" dirty="0" smtClean="0"/>
              <a:t> </a:t>
            </a:r>
            <a:r>
              <a:rPr lang="hu-HU" b="1" dirty="0" err="1" smtClean="0"/>
              <a:t>x-rays</a:t>
            </a:r>
            <a:r>
              <a:rPr lang="hu-HU" b="1" dirty="0" smtClean="0"/>
              <a:t>:</a:t>
            </a:r>
          </a:p>
          <a:p>
            <a:pPr marL="0" indent="0">
              <a:buNone/>
            </a:pPr>
            <a:endParaRPr lang="hu-HU" b="1" dirty="0" smtClean="0"/>
          </a:p>
          <a:p>
            <a:r>
              <a:rPr lang="en-US" dirty="0" smtClean="0"/>
              <a:t>usually in pediatric dentistry to examine approximate caries and their extent</a:t>
            </a:r>
            <a:endParaRPr lang="hu-HU" dirty="0" smtClean="0"/>
          </a:p>
          <a:p>
            <a:r>
              <a:rPr lang="en-US" dirty="0" smtClean="0"/>
              <a:t>it is advisable to shoot a </a:t>
            </a:r>
            <a:r>
              <a:rPr lang="hu-HU" dirty="0" err="1" smtClean="0"/>
              <a:t>bitewing</a:t>
            </a:r>
            <a:r>
              <a:rPr lang="en-US" dirty="0" smtClean="0"/>
              <a:t> film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 t</a:t>
            </a:r>
            <a:r>
              <a:rPr lang="en-US" dirty="0" err="1" smtClean="0"/>
              <a:t>hus</a:t>
            </a:r>
            <a:r>
              <a:rPr lang="en-US" dirty="0" smtClean="0"/>
              <a:t>, the crowns of the antagonist teeth are also visible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>
                <a:sym typeface="Wingdings" panose="05000000000000000000" pitchFamily="2" charset="2"/>
              </a:rPr>
              <a:t>t</a:t>
            </a:r>
            <a:r>
              <a:rPr lang="hu-HU" dirty="0" err="1" smtClean="0">
                <a:sym typeface="Wingdings" panose="05000000000000000000" pitchFamily="2" charset="2"/>
              </a:rPr>
              <a:t>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x-ray</a:t>
            </a:r>
            <a:r>
              <a:rPr lang="hu-HU" dirty="0" smtClean="0">
                <a:sym typeface="Wingdings" panose="05000000000000000000" pitchFamily="2" charset="2"/>
              </a:rPr>
              <a:t> is </a:t>
            </a:r>
            <a:r>
              <a:rPr lang="hu-HU" dirty="0" err="1" smtClean="0">
                <a:sym typeface="Wingdings" panose="05000000000000000000" pitchFamily="2" charset="2"/>
              </a:rPr>
              <a:t>suitable</a:t>
            </a:r>
            <a:r>
              <a:rPr lang="hu-HU" dirty="0" smtClean="0">
                <a:sym typeface="Wingdings" panose="05000000000000000000" pitchFamily="2" charset="2"/>
              </a:rPr>
              <a:t>: </a:t>
            </a:r>
          </a:p>
          <a:p>
            <a:pPr>
              <a:buNone/>
            </a:pPr>
            <a:r>
              <a:rPr lang="hu-HU" dirty="0" smtClean="0">
                <a:sym typeface="Wingdings" panose="05000000000000000000" pitchFamily="2" charset="2"/>
              </a:rPr>
              <a:t>	- </a:t>
            </a:r>
            <a:r>
              <a:rPr lang="hu-HU" dirty="0" err="1" smtClean="0">
                <a:sym typeface="Wingdings" panose="05000000000000000000" pitchFamily="2" charset="2"/>
              </a:rPr>
              <a:t>detect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pulp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chamber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shape</a:t>
            </a:r>
            <a:endParaRPr lang="hu-HU" dirty="0" smtClean="0">
              <a:sym typeface="Wingdings" panose="05000000000000000000" pitchFamily="2" charset="2"/>
            </a:endParaRPr>
          </a:p>
          <a:p>
            <a:pPr>
              <a:buNone/>
            </a:pPr>
            <a:r>
              <a:rPr lang="hu-HU" dirty="0" smtClean="0">
                <a:sym typeface="Wingdings" panose="05000000000000000000" pitchFamily="2" charset="2"/>
              </a:rPr>
              <a:t>	- </a:t>
            </a:r>
            <a:r>
              <a:rPr lang="hu-HU" dirty="0" err="1" smtClean="0">
                <a:sym typeface="Wingdings" panose="05000000000000000000" pitchFamily="2" charset="2"/>
              </a:rPr>
              <a:t>determine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depth</a:t>
            </a:r>
            <a:r>
              <a:rPr lang="hu-HU" dirty="0" smtClean="0">
                <a:sym typeface="Wingdings" panose="05000000000000000000" pitchFamily="2" charset="2"/>
              </a:rPr>
              <a:t> and </a:t>
            </a:r>
            <a:r>
              <a:rPr lang="hu-HU" dirty="0" err="1" smtClean="0">
                <a:sym typeface="Wingdings" panose="05000000000000000000" pitchFamily="2" charset="2"/>
              </a:rPr>
              <a:t>extent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caries</a:t>
            </a:r>
            <a:endParaRPr lang="hu-HU" dirty="0" smtClean="0">
              <a:sym typeface="Wingdings" panose="05000000000000000000" pitchFamily="2" charset="2"/>
            </a:endParaRPr>
          </a:p>
          <a:p>
            <a:pPr>
              <a:buNone/>
            </a:pPr>
            <a:r>
              <a:rPr lang="hu-HU" dirty="0" smtClean="0">
                <a:sym typeface="Wingdings" panose="05000000000000000000" pitchFamily="2" charset="2"/>
              </a:rPr>
              <a:t>	- </a:t>
            </a:r>
            <a:r>
              <a:rPr lang="hu-HU" dirty="0" err="1" smtClean="0">
                <a:sym typeface="Wingdings" panose="05000000000000000000" pitchFamily="2" charset="2"/>
              </a:rPr>
              <a:t>detect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absence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or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presence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permanent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premolars</a:t>
            </a:r>
            <a:endParaRPr lang="hu-HU" dirty="0" smtClean="0">
              <a:sym typeface="Wingdings" panose="05000000000000000000" pitchFamily="2" charset="2"/>
            </a:endParaRPr>
          </a:p>
          <a:p>
            <a:pPr>
              <a:buNone/>
            </a:pPr>
            <a:r>
              <a:rPr lang="hu-HU" dirty="0" smtClean="0">
                <a:sym typeface="Wingdings" panose="05000000000000000000" pitchFamily="2" charset="2"/>
              </a:rPr>
              <a:t>	- </a:t>
            </a:r>
            <a:r>
              <a:rPr lang="hu-HU" dirty="0" err="1" smtClean="0">
                <a:sym typeface="Wingdings" panose="05000000000000000000" pitchFamily="2" charset="2"/>
              </a:rPr>
              <a:t>we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can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see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space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relation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after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early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milk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teeth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extraction</a:t>
            </a:r>
            <a:endParaRPr lang="hu-HU" dirty="0"/>
          </a:p>
          <a:p>
            <a:endParaRPr lang="hu-HU" dirty="0"/>
          </a:p>
        </p:txBody>
      </p:sp>
      <p:pic>
        <p:nvPicPr>
          <p:cNvPr id="4" name="Tartalom helye 3" descr="thumbs_37.-Intraoralis-Bite-W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564904"/>
            <a:ext cx="2928352" cy="19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2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11349"/>
            <a:ext cx="3682752" cy="4525963"/>
          </a:xfrm>
        </p:spPr>
        <p:txBody>
          <a:bodyPr>
            <a:normAutofit/>
          </a:bodyPr>
          <a:lstStyle/>
          <a:p>
            <a:r>
              <a:rPr lang="hu-HU" b="1" u="sng" dirty="0" smtClean="0"/>
              <a:t>1</a:t>
            </a:r>
            <a:r>
              <a:rPr lang="hu-HU" b="1" dirty="0" smtClean="0"/>
              <a:t>-NA </a:t>
            </a:r>
            <a:r>
              <a:rPr lang="hu-HU" b="1" dirty="0" err="1" smtClean="0"/>
              <a:t>angle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is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upper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axis</a:t>
            </a:r>
            <a:r>
              <a:rPr lang="hu-HU" dirty="0" smtClean="0"/>
              <a:t> –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iss</a:t>
            </a:r>
            <a:r>
              <a:rPr lang="hu-HU" dirty="0" smtClean="0"/>
              <a:t> and </a:t>
            </a:r>
            <a:r>
              <a:rPr lang="hu-HU" dirty="0" err="1" smtClean="0"/>
              <a:t>isa</a:t>
            </a:r>
            <a:r>
              <a:rPr lang="hu-HU" dirty="0" smtClean="0"/>
              <a:t> –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NAL. </a:t>
            </a:r>
            <a:r>
              <a:rPr lang="hu-HU" b="1" dirty="0" smtClean="0"/>
              <a:t> 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750"/>
          <a:stretch/>
        </p:blipFill>
        <p:spPr>
          <a:xfrm>
            <a:off x="4644008" y="1583594"/>
            <a:ext cx="3895551" cy="492632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164288" y="32849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NAL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80312" y="4221088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Upper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464999" y="312855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>
                <a:solidFill>
                  <a:srgbClr val="009900"/>
                </a:solidFill>
              </a:rPr>
              <a:t>1</a:t>
            </a:r>
            <a:r>
              <a:rPr lang="hu-HU" b="1">
                <a:solidFill>
                  <a:srgbClr val="009900"/>
                </a:solidFill>
              </a:rPr>
              <a:t>-NA</a:t>
            </a:r>
            <a:endParaRPr lang="hu-HU" dirty="0">
              <a:solidFill>
                <a:srgbClr val="009900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6923112" y="3507116"/>
            <a:ext cx="169168" cy="425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1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754760" cy="45259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hu-HU" b="1" dirty="0"/>
                  <a:t>-</a:t>
                </a:r>
                <a:r>
                  <a:rPr lang="hu-HU" b="1" dirty="0" smtClean="0"/>
                  <a:t>NB </a:t>
                </a:r>
                <a:r>
                  <a:rPr lang="hu-HU" b="1" dirty="0" err="1" smtClean="0"/>
                  <a:t>angle</a:t>
                </a:r>
                <a:r>
                  <a:rPr lang="hu-HU" b="1" dirty="0"/>
                  <a:t>: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angle</a:t>
                </a:r>
                <a:r>
                  <a:rPr lang="hu-HU" dirty="0"/>
                  <a:t> is </a:t>
                </a:r>
                <a:r>
                  <a:rPr lang="hu-HU" dirty="0" err="1"/>
                  <a:t>between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lower</a:t>
                </a:r>
                <a:r>
                  <a:rPr lang="hu-HU" dirty="0"/>
                  <a:t> </a:t>
                </a:r>
                <a:r>
                  <a:rPr lang="hu-HU" dirty="0" err="1"/>
                  <a:t>incisor</a:t>
                </a:r>
                <a:r>
                  <a:rPr lang="hu-HU" dirty="0"/>
                  <a:t> </a:t>
                </a:r>
                <a:r>
                  <a:rPr lang="hu-HU" dirty="0" err="1"/>
                  <a:t>axis</a:t>
                </a:r>
                <a:r>
                  <a:rPr lang="hu-HU" dirty="0"/>
                  <a:t> – </a:t>
                </a:r>
                <a:r>
                  <a:rPr lang="hu-HU" dirty="0" err="1"/>
                  <a:t>draw</a:t>
                </a:r>
                <a:r>
                  <a:rPr lang="hu-HU" dirty="0"/>
                  <a:t> </a:t>
                </a:r>
                <a:r>
                  <a:rPr lang="hu-HU" dirty="0" err="1"/>
                  <a:t>between</a:t>
                </a:r>
                <a:r>
                  <a:rPr lang="hu-HU" dirty="0"/>
                  <a:t> </a:t>
                </a:r>
                <a:r>
                  <a:rPr lang="hu-HU" dirty="0" err="1"/>
                  <a:t>iis</a:t>
                </a:r>
                <a:r>
                  <a:rPr lang="hu-HU" dirty="0"/>
                  <a:t> and </a:t>
                </a:r>
                <a:r>
                  <a:rPr lang="hu-HU" dirty="0" err="1"/>
                  <a:t>iia</a:t>
                </a:r>
                <a:r>
                  <a:rPr lang="hu-HU" dirty="0"/>
                  <a:t> – </a:t>
                </a:r>
                <a:r>
                  <a:rPr lang="hu-HU" dirty="0" err="1"/>
                  <a:t>and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distance</a:t>
                </a:r>
                <a:r>
                  <a:rPr lang="hu-HU" dirty="0"/>
                  <a:t> </a:t>
                </a:r>
                <a:r>
                  <a:rPr lang="hu-HU" dirty="0" err="1"/>
                  <a:t>from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iis</a:t>
                </a:r>
                <a:r>
                  <a:rPr lang="hu-HU" dirty="0"/>
                  <a:t> </a:t>
                </a:r>
                <a:r>
                  <a:rPr lang="hu-HU" dirty="0" err="1"/>
                  <a:t>to</a:t>
                </a:r>
                <a:r>
                  <a:rPr lang="hu-HU" dirty="0"/>
                  <a:t> NBL is mm-s. </a:t>
                </a:r>
              </a:p>
              <a:p>
                <a:endParaRPr lang="hu-HU" b="1" dirty="0"/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754760" cy="4525963"/>
              </a:xfrm>
              <a:blipFill rotWithShape="0">
                <a:blip r:embed="rId2" cstate="print"/>
                <a:stretch>
                  <a:fillRect t="-1617" r="-211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88024" y="1556792"/>
            <a:ext cx="3898776" cy="487716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209090" y="349384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NBL</a:t>
            </a:r>
            <a:endParaRPr lang="hu-HU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6588224" y="5543142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hu-HU" b="1" dirty="0">
                    <a:solidFill>
                      <a:srgbClr val="009900"/>
                    </a:solidFill>
                  </a:rPr>
                  <a:t>-</a:t>
                </a:r>
                <a:r>
                  <a:rPr lang="hu-HU" b="1" dirty="0" smtClean="0">
                    <a:solidFill>
                      <a:srgbClr val="009900"/>
                    </a:solidFill>
                  </a:rPr>
                  <a:t>NB</a:t>
                </a:r>
                <a:endParaRPr lang="hu-HU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5543142"/>
                <a:ext cx="1440160" cy="369332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Egyenes összekötő nyíllal 8"/>
          <p:cNvCxnSpPr/>
          <p:nvPr/>
        </p:nvCxnSpPr>
        <p:spPr>
          <a:xfrm flipV="1">
            <a:off x="6948264" y="5228036"/>
            <a:ext cx="72008" cy="315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7380312" y="4725144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Lower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/>
          <a:lstStyle/>
          <a:p>
            <a:r>
              <a:rPr lang="hu-HU" b="1" dirty="0" smtClean="0"/>
              <a:t>H </a:t>
            </a:r>
            <a:r>
              <a:rPr lang="hu-HU" b="1" dirty="0" err="1" smtClean="0"/>
              <a:t>angle</a:t>
            </a:r>
            <a:r>
              <a:rPr lang="hu-HU" b="1" dirty="0" smtClean="0"/>
              <a:t>: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HL and NBL.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relates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soft</a:t>
            </a:r>
            <a:r>
              <a:rPr lang="hu-HU" dirty="0" smtClean="0"/>
              <a:t> and </a:t>
            </a:r>
            <a:r>
              <a:rPr lang="hu-HU" dirty="0" err="1" smtClean="0"/>
              <a:t>hard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profile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75358" y="1610504"/>
            <a:ext cx="3904803" cy="488470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209251" y="332761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NBL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593727" y="491141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HL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09251" y="4119516"/>
            <a:ext cx="357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9900"/>
                </a:solidFill>
              </a:rPr>
              <a:t>H</a:t>
            </a:r>
            <a:endParaRPr lang="hu-HU" dirty="0">
              <a:solidFill>
                <a:srgbClr val="009900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7324882" y="4392980"/>
            <a:ext cx="63084" cy="468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7476552" y="4076335"/>
            <a:ext cx="72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66CCFF"/>
                </a:solidFill>
              </a:rPr>
              <a:t>HL</a:t>
            </a:r>
            <a:endParaRPr lang="hu-HU" b="1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525963"/>
          </a:xfrm>
        </p:spPr>
        <p:txBody>
          <a:bodyPr>
            <a:normAutofit/>
          </a:bodyPr>
          <a:lstStyle/>
          <a:p>
            <a:r>
              <a:rPr lang="hu-HU" b="1" dirty="0" err="1" smtClean="0"/>
              <a:t>NL-angle</a:t>
            </a:r>
            <a:r>
              <a:rPr lang="hu-HU" b="1" dirty="0" smtClean="0"/>
              <a:t> (</a:t>
            </a:r>
            <a:r>
              <a:rPr lang="hu-HU" b="1" dirty="0" err="1" smtClean="0"/>
              <a:t>nasolabial</a:t>
            </a:r>
            <a:r>
              <a:rPr lang="hu-HU" b="1" dirty="0" smtClean="0"/>
              <a:t> </a:t>
            </a:r>
            <a:r>
              <a:rPr lang="hu-HU" b="1" dirty="0" err="1" smtClean="0"/>
              <a:t>angle</a:t>
            </a:r>
            <a:r>
              <a:rPr lang="hu-HU" b="1" dirty="0" smtClean="0"/>
              <a:t>): </a:t>
            </a:r>
            <a:r>
              <a:rPr lang="en-US" dirty="0" smtClean="0"/>
              <a:t>angle between </a:t>
            </a:r>
            <a:r>
              <a:rPr lang="en-US" dirty="0" err="1" smtClean="0"/>
              <a:t>columella</a:t>
            </a:r>
            <a:r>
              <a:rPr lang="en-US" dirty="0" smtClean="0"/>
              <a:t> line and upper lip line.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750"/>
          <a:stretch/>
        </p:blipFill>
        <p:spPr>
          <a:xfrm>
            <a:off x="4853078" y="1571248"/>
            <a:ext cx="3833722" cy="48481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894712" y="399531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3333CC"/>
                </a:solidFill>
              </a:rPr>
              <a:t>NL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40352" y="3493849"/>
            <a:ext cx="49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ctg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380312" y="38631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67128" y="42325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ULL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502675" y="1444061"/>
                <a:ext cx="3538736" cy="4525963"/>
              </a:xfrm>
            </p:spPr>
            <p:txBody>
              <a:bodyPr>
                <a:normAutofit/>
              </a:bodyPr>
              <a:lstStyle/>
              <a:p>
                <a:r>
                  <a:rPr lang="hu-HU" b="1" dirty="0" smtClean="0"/>
                  <a:t>N-SP’ mm: </a:t>
                </a:r>
                <a:r>
                  <a:rPr lang="hu-HU" dirty="0" err="1" smtClean="0"/>
                  <a:t>upper</a:t>
                </a:r>
                <a:r>
                  <a:rPr lang="hu-HU" dirty="0" smtClean="0"/>
                  <a:t> front </a:t>
                </a:r>
                <a:r>
                  <a:rPr lang="hu-HU" dirty="0" err="1" smtClean="0"/>
                  <a:t>face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height</a:t>
                </a:r>
                <a:endParaRPr lang="hu-HU" dirty="0"/>
              </a:p>
              <a:p>
                <a:r>
                  <a:rPr lang="hu-HU" b="1" dirty="0" err="1"/>
                  <a:t>Sp</a:t>
                </a:r>
                <a:r>
                  <a:rPr lang="hu-HU" b="1" dirty="0"/>
                  <a:t>’</a:t>
                </a:r>
                <a:r>
                  <a:rPr lang="hu-HU" b="1" dirty="0" err="1"/>
                  <a:t>-Gn</a:t>
                </a:r>
                <a:r>
                  <a:rPr lang="hu-HU" b="1" dirty="0"/>
                  <a:t> mm: </a:t>
                </a:r>
                <a:r>
                  <a:rPr lang="hu-HU" dirty="0" err="1" smtClean="0"/>
                  <a:t>lower</a:t>
                </a:r>
                <a:r>
                  <a:rPr lang="hu-HU" dirty="0" smtClean="0"/>
                  <a:t> front </a:t>
                </a:r>
                <a:r>
                  <a:rPr lang="hu-HU" dirty="0" err="1" smtClean="0"/>
                  <a:t>face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height</a:t>
                </a:r>
                <a:endParaRPr lang="hu-HU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𝑆𝑝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sSup>
                          <m:sSup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𝐺𝑛</m:t>
                        </m:r>
                      </m:den>
                    </m:f>
                  </m:oMath>
                </a14:m>
                <a:r>
                  <a:rPr lang="hu-HU" dirty="0" smtClean="0"/>
                  <a:t> x 100 : </a:t>
                </a:r>
                <a:r>
                  <a:rPr lang="hu-HU" dirty="0" err="1" smtClean="0"/>
                  <a:t>face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height</a:t>
                </a:r>
                <a:r>
                  <a:rPr lang="hu-HU" dirty="0" smtClean="0"/>
                  <a:t> index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675" y="1444061"/>
                <a:ext cx="3538736" cy="4525963"/>
              </a:xfrm>
              <a:blipFill rotWithShape="0">
                <a:blip r:embed="rId2" cstate="print"/>
                <a:stretch>
                  <a:fillRect l="-3959" t="-1752" r="-413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546168" y="1417637"/>
            <a:ext cx="4140632" cy="517971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164288" y="32849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N-SP’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20272" y="45091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3333CC"/>
                </a:solidFill>
              </a:rPr>
              <a:t>Sp</a:t>
            </a:r>
            <a:r>
              <a:rPr lang="hu-HU" b="1" dirty="0">
                <a:solidFill>
                  <a:srgbClr val="3333CC"/>
                </a:solidFill>
              </a:rPr>
              <a:t>’</a:t>
            </a:r>
            <a:r>
              <a:rPr lang="hu-HU" b="1" dirty="0" err="1">
                <a:solidFill>
                  <a:srgbClr val="3333CC"/>
                </a:solidFill>
              </a:rPr>
              <a:t>-Gn</a:t>
            </a:r>
            <a:endParaRPr lang="hu-HU" dirty="0">
              <a:solidFill>
                <a:srgbClr val="3333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164288" y="256063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020272" y="397454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Sp</a:t>
            </a:r>
            <a:r>
              <a:rPr lang="hu-HU" b="1" dirty="0" smtClean="0">
                <a:solidFill>
                  <a:srgbClr val="3333CC"/>
                </a:solidFill>
              </a:rPr>
              <a:t>’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948264" y="538845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Gn</a:t>
            </a:r>
            <a:endParaRPr lang="hu-HU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Index: </a:t>
            </a:r>
            <a:r>
              <a:rPr lang="hu-HU" dirty="0" err="1" smtClean="0"/>
              <a:t>it</a:t>
            </a:r>
            <a:r>
              <a:rPr lang="hu-HU" dirty="0" smtClean="0"/>
              <a:t> is a </a:t>
            </a:r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indices</a:t>
            </a:r>
            <a:r>
              <a:rPr lang="hu-HU" dirty="0" smtClean="0"/>
              <a:t> </a:t>
            </a:r>
            <a:r>
              <a:rPr lang="hu-HU" dirty="0" err="1" smtClean="0"/>
              <a:t>relating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upper</a:t>
            </a:r>
            <a:r>
              <a:rPr lang="hu-HU" dirty="0" smtClean="0"/>
              <a:t> and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heights</a:t>
            </a:r>
            <a:r>
              <a:rPr lang="hu-HU" dirty="0" smtClean="0"/>
              <a:t>.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draw</a:t>
            </a:r>
            <a:r>
              <a:rPr lang="hu-HU" dirty="0" smtClean="0"/>
              <a:t> a line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 N and </a:t>
            </a:r>
            <a:r>
              <a:rPr lang="hu-HU" dirty="0" err="1" smtClean="0"/>
              <a:t>Gn</a:t>
            </a:r>
            <a:r>
              <a:rPr lang="hu-HU" dirty="0" smtClean="0"/>
              <a:t>. </a:t>
            </a:r>
            <a:r>
              <a:rPr lang="hu-HU" dirty="0" err="1" smtClean="0"/>
              <a:t>Where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 line </a:t>
            </a:r>
            <a:r>
              <a:rPr lang="hu-HU" dirty="0" err="1" smtClean="0"/>
              <a:t>intersects</a:t>
            </a:r>
            <a:r>
              <a:rPr lang="hu-HU" dirty="0" smtClean="0"/>
              <a:t> th NL is </a:t>
            </a:r>
            <a:r>
              <a:rPr lang="hu-HU" dirty="0" err="1" smtClean="0"/>
              <a:t>considered</a:t>
            </a:r>
            <a:r>
              <a:rPr lang="hu-HU" dirty="0" smtClean="0"/>
              <a:t> </a:t>
            </a:r>
            <a:r>
              <a:rPr lang="hu-HU" dirty="0" err="1" smtClean="0"/>
              <a:t>Sp</a:t>
            </a:r>
            <a:r>
              <a:rPr lang="hu-HU" dirty="0" smtClean="0"/>
              <a:t>’ </a:t>
            </a:r>
            <a:r>
              <a:rPr lang="hu-HU" dirty="0" err="1" smtClean="0"/>
              <a:t>point</a:t>
            </a:r>
            <a:r>
              <a:rPr lang="hu-HU" dirty="0" smtClean="0"/>
              <a:t>.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divides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N-Gn</a:t>
            </a:r>
            <a:r>
              <a:rPr lang="hu-HU" dirty="0" smtClean="0"/>
              <a:t> line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segments</a:t>
            </a:r>
            <a:r>
              <a:rPr lang="hu-HU" dirty="0" smtClean="0"/>
              <a:t>. The index is </a:t>
            </a:r>
            <a:r>
              <a:rPr lang="hu-HU" dirty="0" err="1" smtClean="0"/>
              <a:t>calculated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dividing</a:t>
            </a:r>
            <a:r>
              <a:rPr lang="hu-HU" dirty="0" smtClean="0"/>
              <a:t> </a:t>
            </a:r>
            <a:r>
              <a:rPr lang="hu-HU" dirty="0" err="1" smtClean="0"/>
              <a:t>N-Sp</a:t>
            </a:r>
            <a:r>
              <a:rPr lang="hu-HU" dirty="0" smtClean="0"/>
              <a:t>’ 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Sp’-Gn</a:t>
            </a:r>
            <a:r>
              <a:rPr lang="hu-HU" dirty="0" smtClean="0"/>
              <a:t> </a:t>
            </a:r>
            <a:r>
              <a:rPr lang="hu-HU" dirty="0" err="1" smtClean="0"/>
              <a:t>times</a:t>
            </a:r>
            <a:r>
              <a:rPr lang="hu-HU" dirty="0" smtClean="0"/>
              <a:t> 100. </a:t>
            </a:r>
            <a:endParaRPr lang="hu-H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593446" cy="4525963"/>
          </a:xfrm>
        </p:spPr>
        <p:txBody>
          <a:bodyPr/>
          <a:lstStyle/>
          <a:p>
            <a:r>
              <a:rPr lang="hu-HU" b="1" u="sng" dirty="0" smtClean="0"/>
              <a:t>1</a:t>
            </a:r>
            <a:r>
              <a:rPr lang="hu-HU" b="1" dirty="0" smtClean="0"/>
              <a:t>-NA mm: </a:t>
            </a:r>
            <a:r>
              <a:rPr lang="hu-HU" dirty="0" err="1" smtClean="0"/>
              <a:t>this</a:t>
            </a:r>
            <a:r>
              <a:rPr lang="hu-HU" dirty="0" smtClean="0"/>
              <a:t> is a </a:t>
            </a:r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measurement</a:t>
            </a:r>
            <a:r>
              <a:rPr lang="hu-HU" dirty="0" smtClean="0"/>
              <a:t>.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draw</a:t>
            </a:r>
            <a:r>
              <a:rPr lang="hu-HU" dirty="0" smtClean="0"/>
              <a:t> a </a:t>
            </a:r>
            <a:r>
              <a:rPr lang="hu-HU" dirty="0" err="1" smtClean="0"/>
              <a:t>perpendicular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iss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NAL and </a:t>
            </a:r>
            <a:r>
              <a:rPr lang="hu-HU" dirty="0" err="1" smtClean="0"/>
              <a:t>measure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mm-s.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74309" y="1600200"/>
            <a:ext cx="3905730" cy="488586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308304" y="349384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52120" y="4205126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Upper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487816" y="4975633"/>
            <a:ext cx="11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>
                <a:solidFill>
                  <a:srgbClr val="009900"/>
                </a:solidFill>
              </a:rPr>
              <a:t>1</a:t>
            </a:r>
            <a:r>
              <a:rPr lang="hu-HU" b="1" dirty="0" smtClean="0">
                <a:solidFill>
                  <a:srgbClr val="009900"/>
                </a:solidFill>
              </a:rPr>
              <a:t>-NA mm</a:t>
            </a:r>
            <a:endParaRPr lang="hu-HU" b="1" dirty="0">
              <a:solidFill>
                <a:srgbClr val="0099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H="1" flipV="1">
            <a:off x="7487816" y="4797153"/>
            <a:ext cx="144524" cy="236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28800"/>
                <a:ext cx="3610744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hu-HU" b="1" dirty="0"/>
                  <a:t>-NB mm</a:t>
                </a:r>
                <a:r>
                  <a:rPr lang="hu-HU" b="1" dirty="0" smtClean="0"/>
                  <a:t>: </a:t>
                </a:r>
                <a:r>
                  <a:rPr lang="hu-HU" dirty="0" err="1"/>
                  <a:t>this</a:t>
                </a:r>
                <a:r>
                  <a:rPr lang="hu-HU" dirty="0"/>
                  <a:t> is a </a:t>
                </a:r>
                <a:r>
                  <a:rPr lang="hu-HU" dirty="0" err="1"/>
                  <a:t>linear</a:t>
                </a:r>
                <a:r>
                  <a:rPr lang="hu-HU" dirty="0"/>
                  <a:t> </a:t>
                </a:r>
                <a:r>
                  <a:rPr lang="hu-HU" dirty="0" err="1"/>
                  <a:t>measurement</a:t>
                </a:r>
                <a:r>
                  <a:rPr lang="hu-HU" dirty="0"/>
                  <a:t>. </a:t>
                </a:r>
                <a:r>
                  <a:rPr lang="hu-HU" dirty="0" err="1"/>
                  <a:t>We</a:t>
                </a:r>
                <a:r>
                  <a:rPr lang="hu-HU" dirty="0"/>
                  <a:t> </a:t>
                </a:r>
                <a:r>
                  <a:rPr lang="hu-HU" dirty="0" err="1"/>
                  <a:t>draw</a:t>
                </a:r>
                <a:r>
                  <a:rPr lang="hu-HU" dirty="0"/>
                  <a:t> a </a:t>
                </a:r>
                <a:r>
                  <a:rPr lang="hu-HU" dirty="0" err="1"/>
                  <a:t>perpendicular</a:t>
                </a:r>
                <a:r>
                  <a:rPr lang="hu-HU" dirty="0"/>
                  <a:t> </a:t>
                </a:r>
                <a:r>
                  <a:rPr lang="hu-HU" dirty="0" err="1"/>
                  <a:t>from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iis</a:t>
                </a:r>
                <a:r>
                  <a:rPr lang="hu-HU" dirty="0"/>
                  <a:t> </a:t>
                </a:r>
                <a:r>
                  <a:rPr lang="hu-HU" dirty="0" err="1"/>
                  <a:t>point</a:t>
                </a:r>
                <a:r>
                  <a:rPr lang="hu-HU" dirty="0"/>
                  <a:t> </a:t>
                </a:r>
                <a:r>
                  <a:rPr lang="hu-HU" dirty="0" err="1"/>
                  <a:t>to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NBL and </a:t>
                </a:r>
                <a:r>
                  <a:rPr lang="hu-HU" dirty="0" err="1"/>
                  <a:t>measure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distance</a:t>
                </a:r>
                <a:r>
                  <a:rPr lang="hu-HU" dirty="0"/>
                  <a:t> </a:t>
                </a:r>
                <a:r>
                  <a:rPr lang="hu-HU" dirty="0" err="1"/>
                  <a:t>in</a:t>
                </a:r>
                <a:r>
                  <a:rPr lang="hu-HU" dirty="0"/>
                  <a:t> mm-s. </a:t>
                </a:r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28800"/>
                <a:ext cx="3610744" cy="4525963"/>
              </a:xfrm>
              <a:blipFill rotWithShape="0">
                <a:blip r:embed="rId2" cstate="print"/>
                <a:stretch>
                  <a:fillRect t="-1615" r="-6081" b="-349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26140" y="1431188"/>
            <a:ext cx="3971830" cy="496855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236296" y="335699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NB</a:t>
            </a:r>
            <a:endParaRPr lang="hu-HU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7124504" y="3891781"/>
                <a:ext cx="1191911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hu-HU" b="1" dirty="0">
                    <a:solidFill>
                      <a:srgbClr val="009900"/>
                    </a:solidFill>
                  </a:rPr>
                  <a:t>-NB </a:t>
                </a:r>
                <a:r>
                  <a:rPr lang="hu-HU" b="1" dirty="0" smtClean="0">
                    <a:solidFill>
                      <a:srgbClr val="009900"/>
                    </a:solidFill>
                  </a:rPr>
                  <a:t>mm</a:t>
                </a:r>
                <a:endParaRPr lang="hu-HU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504" y="3891781"/>
                <a:ext cx="1191911" cy="369909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Egyenes összekötő nyíllal 8"/>
          <p:cNvCxnSpPr/>
          <p:nvPr/>
        </p:nvCxnSpPr>
        <p:spPr>
          <a:xfrm flipH="1">
            <a:off x="7308304" y="4261690"/>
            <a:ext cx="144016" cy="175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5652120" y="45091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Lower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/>
          <a:lstStyle/>
          <a:p>
            <a:r>
              <a:rPr lang="hu-HU" b="1" dirty="0" err="1" smtClean="0"/>
              <a:t>Pg-NB</a:t>
            </a:r>
            <a:r>
              <a:rPr lang="hu-HU" b="1" dirty="0" smtClean="0"/>
              <a:t>: </a:t>
            </a:r>
            <a:r>
              <a:rPr lang="hu-HU" dirty="0" err="1" smtClean="0"/>
              <a:t>this</a:t>
            </a:r>
            <a:r>
              <a:rPr lang="hu-HU" dirty="0" smtClean="0"/>
              <a:t> is a </a:t>
            </a:r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measurement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expresses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r>
              <a:rPr lang="hu-HU" dirty="0" smtClean="0"/>
              <a:t> </a:t>
            </a:r>
            <a:r>
              <a:rPr lang="hu-HU" dirty="0" err="1" smtClean="0"/>
              <a:t>proeminence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mm-s.  </a:t>
            </a:r>
            <a:endParaRPr lang="hu-HU" dirty="0"/>
          </a:p>
          <a:p>
            <a:endParaRPr lang="hu-HU" dirty="0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6897274" y="5216515"/>
            <a:ext cx="195007" cy="540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3800"/>
          <a:stretch/>
        </p:blipFill>
        <p:spPr>
          <a:xfrm>
            <a:off x="4858707" y="1600200"/>
            <a:ext cx="3823379" cy="471842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236296" y="349384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NB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41658" y="49051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Pg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23301" y="5387498"/>
            <a:ext cx="12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009900"/>
                </a:solidFill>
              </a:rPr>
              <a:t>Pg-NB</a:t>
            </a:r>
            <a:r>
              <a:rPr lang="hu-HU" b="1" dirty="0">
                <a:solidFill>
                  <a:srgbClr val="009900"/>
                </a:solidFill>
              </a:rPr>
              <a:t> mm</a:t>
            </a:r>
            <a:endParaRPr lang="hu-HU" dirty="0">
              <a:solidFill>
                <a:srgbClr val="009900"/>
              </a:solidFill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 flipH="1" flipV="1">
            <a:off x="7236296" y="5216515"/>
            <a:ext cx="288032" cy="270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0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Steps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cephalometric</a:t>
            </a:r>
            <a:r>
              <a:rPr lang="hu-HU" dirty="0" smtClean="0"/>
              <a:t> </a:t>
            </a:r>
            <a:r>
              <a:rPr lang="hu-HU" dirty="0" err="1" smtClean="0"/>
              <a:t>analysis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hu-HU" dirty="0" err="1" smtClean="0"/>
              <a:t>Determination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endParaRPr lang="hu-HU" dirty="0" smtClean="0"/>
          </a:p>
          <a:p>
            <a:pPr marL="514350" indent="-514350">
              <a:buNone/>
            </a:pPr>
            <a:r>
              <a:rPr lang="hu-HU" dirty="0"/>
              <a:t>	</a:t>
            </a:r>
            <a:r>
              <a:rPr lang="hu-HU" dirty="0" smtClean="0"/>
              <a:t>The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 is </a:t>
            </a:r>
            <a:r>
              <a:rPr lang="hu-HU" dirty="0" err="1" smtClean="0"/>
              <a:t>mainly</a:t>
            </a:r>
            <a:r>
              <a:rPr lang="hu-HU" dirty="0" smtClean="0"/>
              <a:t> </a:t>
            </a:r>
            <a:r>
              <a:rPr lang="hu-HU" dirty="0" err="1" smtClean="0"/>
              <a:t>determined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prognathism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jaws</a:t>
            </a:r>
            <a:r>
              <a:rPr lang="hu-HU" dirty="0" smtClean="0"/>
              <a:t>.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harmonious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values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box</a:t>
            </a:r>
            <a:r>
              <a:rPr lang="hu-HU" dirty="0" smtClean="0"/>
              <a:t>. </a:t>
            </a:r>
          </a:p>
          <a:p>
            <a:pPr marL="514350" indent="-514350">
              <a:buNone/>
            </a:pPr>
            <a:r>
              <a:rPr lang="hu-HU" dirty="0"/>
              <a:t>	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types</a:t>
            </a:r>
            <a:r>
              <a:rPr lang="hu-HU" dirty="0" smtClean="0"/>
              <a:t>: </a:t>
            </a:r>
          </a:p>
          <a:p>
            <a:pPr marL="514350" indent="-514350">
              <a:buNone/>
            </a:pPr>
            <a:r>
              <a:rPr lang="hu-HU" dirty="0" smtClean="0"/>
              <a:t>	</a:t>
            </a:r>
            <a:r>
              <a:rPr lang="hu-HU" dirty="0" err="1" smtClean="0"/>
              <a:t>Orthognathic</a:t>
            </a:r>
            <a:r>
              <a:rPr lang="hu-HU" dirty="0" smtClean="0"/>
              <a:t>	SNA 78</a:t>
            </a:r>
            <a:r>
              <a:rPr lang="hu-HU" baseline="30000" dirty="0" smtClean="0"/>
              <a:t>o</a:t>
            </a:r>
            <a:r>
              <a:rPr lang="hu-HU" dirty="0" smtClean="0"/>
              <a:t>-86</a:t>
            </a:r>
            <a:r>
              <a:rPr lang="hu-HU" baseline="30000" dirty="0" smtClean="0"/>
              <a:t>o</a:t>
            </a:r>
          </a:p>
          <a:p>
            <a:pPr marL="514350" indent="-514350">
              <a:buNone/>
            </a:pPr>
            <a:r>
              <a:rPr lang="hu-HU" dirty="0" smtClean="0"/>
              <a:t>				SNB 77</a:t>
            </a:r>
            <a:r>
              <a:rPr lang="hu-HU" baseline="30000" dirty="0" smtClean="0"/>
              <a:t>o</a:t>
            </a:r>
            <a:r>
              <a:rPr lang="hu-HU" dirty="0" smtClean="0"/>
              <a:t>-84</a:t>
            </a:r>
            <a:r>
              <a:rPr lang="hu-HU" baseline="30000" dirty="0" smtClean="0"/>
              <a:t>o</a:t>
            </a:r>
          </a:p>
          <a:p>
            <a:pPr marL="514350" indent="-514350">
              <a:buNone/>
            </a:pPr>
            <a:r>
              <a:rPr lang="hu-HU" dirty="0" smtClean="0"/>
              <a:t>	</a:t>
            </a:r>
            <a:r>
              <a:rPr lang="hu-HU" dirty="0" err="1" smtClean="0"/>
              <a:t>Retrognathic</a:t>
            </a:r>
            <a:r>
              <a:rPr lang="hu-HU" dirty="0" smtClean="0"/>
              <a:t> 	&lt; SNA 68</a:t>
            </a:r>
            <a:r>
              <a:rPr lang="hu-HU" baseline="30000" dirty="0" smtClean="0"/>
              <a:t>o</a:t>
            </a:r>
            <a:r>
              <a:rPr lang="hu-HU" dirty="0" smtClean="0"/>
              <a:t>-86</a:t>
            </a:r>
            <a:r>
              <a:rPr lang="hu-HU" baseline="30000" dirty="0" smtClean="0"/>
              <a:t>o</a:t>
            </a:r>
          </a:p>
          <a:p>
            <a:pPr marL="514350" indent="-514350">
              <a:buNone/>
            </a:pPr>
            <a:r>
              <a:rPr lang="hu-HU" dirty="0" smtClean="0"/>
              <a:t>				SNB 77</a:t>
            </a:r>
            <a:r>
              <a:rPr lang="hu-HU" baseline="30000" dirty="0" smtClean="0"/>
              <a:t>o</a:t>
            </a:r>
            <a:r>
              <a:rPr lang="hu-HU" dirty="0" smtClean="0"/>
              <a:t>-84</a:t>
            </a:r>
            <a:r>
              <a:rPr lang="hu-HU" baseline="30000" dirty="0" smtClean="0"/>
              <a:t>o</a:t>
            </a:r>
          </a:p>
          <a:p>
            <a:pPr marL="514350" indent="-514350">
              <a:buNone/>
            </a:pPr>
            <a:r>
              <a:rPr lang="hu-HU" dirty="0" smtClean="0"/>
              <a:t>	</a:t>
            </a:r>
            <a:r>
              <a:rPr lang="hu-HU" dirty="0" err="1" smtClean="0"/>
              <a:t>Prognathic</a:t>
            </a:r>
            <a:r>
              <a:rPr lang="hu-HU" dirty="0" smtClean="0"/>
              <a:t> 	&gt; SNA 78</a:t>
            </a:r>
            <a:r>
              <a:rPr lang="hu-HU" baseline="30000" dirty="0" smtClean="0"/>
              <a:t>o</a:t>
            </a:r>
            <a:r>
              <a:rPr lang="hu-HU" dirty="0" smtClean="0"/>
              <a:t>-86</a:t>
            </a:r>
            <a:r>
              <a:rPr lang="hu-HU" baseline="30000" dirty="0" smtClean="0"/>
              <a:t>o</a:t>
            </a:r>
          </a:p>
          <a:p>
            <a:pPr marL="514350" indent="-514350">
              <a:buNone/>
            </a:pPr>
            <a:r>
              <a:rPr lang="hu-HU" dirty="0" smtClean="0"/>
              <a:t>				SNB 77</a:t>
            </a:r>
            <a:r>
              <a:rPr lang="hu-HU" baseline="30000" dirty="0" smtClean="0"/>
              <a:t>o</a:t>
            </a:r>
            <a:r>
              <a:rPr lang="hu-HU" dirty="0" smtClean="0"/>
              <a:t>-84</a:t>
            </a:r>
            <a:r>
              <a:rPr lang="hu-HU" baseline="30000" dirty="0" smtClean="0"/>
              <a:t>o</a:t>
            </a:r>
          </a:p>
          <a:p>
            <a:pPr marL="514350" indent="-514350"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Extraoral</a:t>
            </a:r>
            <a:r>
              <a:rPr lang="hu-HU" dirty="0" smtClean="0"/>
              <a:t> </a:t>
            </a:r>
            <a:r>
              <a:rPr lang="hu-HU" dirty="0" err="1" smtClean="0"/>
              <a:t>x-rays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Panoramic</a:t>
            </a:r>
            <a:r>
              <a:rPr lang="hu-HU" dirty="0" smtClean="0"/>
              <a:t> </a:t>
            </a:r>
            <a:r>
              <a:rPr lang="hu-HU" dirty="0" err="1" smtClean="0"/>
              <a:t>x-rays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7931224" cy="47133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 smtClean="0"/>
              <a:t>1. </a:t>
            </a:r>
            <a:r>
              <a:rPr lang="hu-HU" b="1" dirty="0" err="1" smtClean="0"/>
              <a:t>Panoramix</a:t>
            </a:r>
            <a:r>
              <a:rPr lang="hu-HU" b="1" dirty="0" smtClean="0"/>
              <a:t> (</a:t>
            </a:r>
            <a:r>
              <a:rPr lang="hu-HU" b="1" dirty="0" err="1" smtClean="0"/>
              <a:t>magnified</a:t>
            </a:r>
            <a:r>
              <a:rPr lang="hu-HU" b="1" dirty="0" smtClean="0"/>
              <a:t> </a:t>
            </a:r>
            <a:r>
              <a:rPr lang="hu-HU" b="1" dirty="0" err="1" smtClean="0"/>
              <a:t>panoramic</a:t>
            </a:r>
            <a:r>
              <a:rPr lang="hu-HU" b="1" dirty="0" smtClean="0"/>
              <a:t> </a:t>
            </a:r>
            <a:r>
              <a:rPr lang="hu-HU" b="1" dirty="0" err="1" smtClean="0"/>
              <a:t>shot</a:t>
            </a:r>
            <a:r>
              <a:rPr lang="hu-HU" b="1" dirty="0" smtClean="0"/>
              <a:t>)</a:t>
            </a:r>
          </a:p>
          <a:p>
            <a:pPr marL="0" indent="0">
              <a:buNone/>
            </a:pPr>
            <a:endParaRPr lang="hu-HU" b="1" dirty="0" smtClean="0"/>
          </a:p>
          <a:p>
            <a:r>
              <a:rPr lang="hu-HU" altLang="hu-HU" sz="3100" dirty="0" err="1">
                <a:solidFill>
                  <a:srgbClr val="222222"/>
                </a:solidFill>
              </a:rPr>
              <a:t>allows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you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to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make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separate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images</a:t>
            </a:r>
            <a:r>
              <a:rPr lang="hu-HU" altLang="hu-HU" sz="3100" dirty="0">
                <a:solidFill>
                  <a:srgbClr val="222222"/>
                </a:solidFill>
              </a:rPr>
              <a:t> of </a:t>
            </a:r>
            <a:r>
              <a:rPr lang="hu-HU" altLang="hu-HU" sz="3100" dirty="0" err="1">
                <a:solidFill>
                  <a:srgbClr val="222222"/>
                </a:solidFill>
              </a:rPr>
              <a:t>the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lower</a:t>
            </a:r>
            <a:r>
              <a:rPr lang="hu-HU" altLang="hu-HU" sz="3100" dirty="0">
                <a:solidFill>
                  <a:srgbClr val="222222"/>
                </a:solidFill>
              </a:rPr>
              <a:t> and </a:t>
            </a:r>
            <a:r>
              <a:rPr lang="hu-HU" altLang="hu-HU" sz="3100" dirty="0" err="1">
                <a:solidFill>
                  <a:srgbClr val="222222"/>
                </a:solidFill>
              </a:rPr>
              <a:t>upper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jaws</a:t>
            </a:r>
            <a:r>
              <a:rPr lang="hu-HU" altLang="hu-HU" sz="3100" dirty="0"/>
              <a:t> </a:t>
            </a:r>
            <a:endParaRPr lang="hu-HU" altLang="hu-HU" sz="3100" dirty="0" smtClean="0"/>
          </a:p>
          <a:p>
            <a:r>
              <a:rPr lang="hu-HU" altLang="hu-HU" sz="3100" dirty="0" err="1">
                <a:solidFill>
                  <a:srgbClr val="222222"/>
                </a:solidFill>
              </a:rPr>
              <a:t>the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source</a:t>
            </a:r>
            <a:r>
              <a:rPr lang="hu-HU" altLang="hu-HU" sz="3100" dirty="0">
                <a:solidFill>
                  <a:srgbClr val="222222"/>
                </a:solidFill>
              </a:rPr>
              <a:t> of </a:t>
            </a:r>
            <a:r>
              <a:rPr lang="hu-HU" altLang="hu-HU" sz="3100" dirty="0" err="1">
                <a:solidFill>
                  <a:srgbClr val="222222"/>
                </a:solidFill>
              </a:rPr>
              <a:t>radiation</a:t>
            </a:r>
            <a:r>
              <a:rPr lang="hu-HU" altLang="hu-HU" sz="3100" dirty="0">
                <a:solidFill>
                  <a:srgbClr val="222222"/>
                </a:solidFill>
              </a:rPr>
              <a:t> is </a:t>
            </a:r>
            <a:r>
              <a:rPr lang="hu-HU" altLang="hu-HU" sz="3100" dirty="0" err="1">
                <a:solidFill>
                  <a:srgbClr val="222222"/>
                </a:solidFill>
              </a:rPr>
              <a:t>intraoral</a:t>
            </a:r>
            <a:r>
              <a:rPr lang="hu-HU" altLang="hu-HU" sz="3100" dirty="0">
                <a:solidFill>
                  <a:srgbClr val="222222"/>
                </a:solidFill>
              </a:rPr>
              <a:t>, and </a:t>
            </a:r>
            <a:r>
              <a:rPr lang="hu-HU" altLang="hu-HU" sz="3100" dirty="0" err="1">
                <a:solidFill>
                  <a:srgbClr val="222222"/>
                </a:solidFill>
              </a:rPr>
              <a:t>the</a:t>
            </a:r>
            <a:r>
              <a:rPr lang="hu-HU" altLang="hu-HU" sz="3100" dirty="0">
                <a:solidFill>
                  <a:srgbClr val="222222"/>
                </a:solidFill>
              </a:rPr>
              <a:t> film is </a:t>
            </a:r>
            <a:r>
              <a:rPr lang="hu-HU" altLang="hu-HU" sz="3100" dirty="0" err="1">
                <a:solidFill>
                  <a:srgbClr val="222222"/>
                </a:solidFill>
              </a:rPr>
              <a:t>placed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in</a:t>
            </a:r>
            <a:r>
              <a:rPr lang="hu-HU" altLang="hu-HU" sz="3100" dirty="0">
                <a:solidFill>
                  <a:srgbClr val="222222"/>
                </a:solidFill>
              </a:rPr>
              <a:t> a </a:t>
            </a:r>
            <a:r>
              <a:rPr lang="hu-HU" altLang="hu-HU" sz="3100" dirty="0" err="1">
                <a:solidFill>
                  <a:srgbClr val="222222"/>
                </a:solidFill>
              </a:rPr>
              <a:t>flexible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plastic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cassette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placed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on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one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face</a:t>
            </a:r>
            <a:r>
              <a:rPr lang="hu-HU" altLang="hu-HU" sz="3100" dirty="0"/>
              <a:t> </a:t>
            </a:r>
          </a:p>
          <a:p>
            <a:r>
              <a:rPr lang="hu-HU" altLang="hu-HU" sz="3100" dirty="0" err="1">
                <a:solidFill>
                  <a:srgbClr val="222222"/>
                </a:solidFill>
              </a:rPr>
              <a:t>the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area</a:t>
            </a:r>
            <a:r>
              <a:rPr lang="hu-HU" altLang="hu-HU" sz="3100" dirty="0">
                <a:solidFill>
                  <a:srgbClr val="222222"/>
                </a:solidFill>
              </a:rPr>
              <a:t> of ​​</a:t>
            </a:r>
            <a:r>
              <a:rPr lang="hu-HU" altLang="hu-HU" sz="3100" dirty="0" err="1">
                <a:solidFill>
                  <a:srgbClr val="222222"/>
                </a:solidFill>
              </a:rPr>
              <a:t>the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incisors</a:t>
            </a:r>
            <a:r>
              <a:rPr lang="hu-HU" altLang="hu-HU" sz="3100" dirty="0">
                <a:solidFill>
                  <a:srgbClr val="222222"/>
                </a:solidFill>
              </a:rPr>
              <a:t> is </a:t>
            </a:r>
            <a:r>
              <a:rPr lang="hu-HU" altLang="hu-HU" sz="3100" dirty="0" err="1">
                <a:solidFill>
                  <a:srgbClr val="222222"/>
                </a:solidFill>
              </a:rPr>
              <a:t>clearly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perceptible</a:t>
            </a:r>
            <a:r>
              <a:rPr lang="hu-HU" altLang="hu-HU" sz="3100" dirty="0">
                <a:solidFill>
                  <a:srgbClr val="222222"/>
                </a:solidFill>
              </a:rPr>
              <a:t>, </a:t>
            </a:r>
            <a:r>
              <a:rPr lang="hu-HU" altLang="hu-HU" sz="3100" dirty="0" err="1">
                <a:solidFill>
                  <a:srgbClr val="222222"/>
                </a:solidFill>
              </a:rPr>
              <a:t>but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the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molar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areas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are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not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suitable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for</a:t>
            </a:r>
            <a:r>
              <a:rPr lang="hu-HU" altLang="hu-HU" sz="3100" dirty="0">
                <a:solidFill>
                  <a:srgbClr val="222222"/>
                </a:solidFill>
              </a:rPr>
              <a:t> a more </a:t>
            </a:r>
            <a:r>
              <a:rPr lang="hu-HU" altLang="hu-HU" sz="3100" dirty="0" err="1">
                <a:solidFill>
                  <a:srgbClr val="222222"/>
                </a:solidFill>
              </a:rPr>
              <a:t>detailed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analysis</a:t>
            </a:r>
            <a:r>
              <a:rPr lang="hu-HU" altLang="hu-HU" sz="3100" dirty="0">
                <a:solidFill>
                  <a:srgbClr val="222222"/>
                </a:solidFill>
              </a:rPr>
              <a:t> of </a:t>
            </a:r>
            <a:r>
              <a:rPr lang="hu-HU" altLang="hu-HU" sz="3100" dirty="0" err="1">
                <a:solidFill>
                  <a:srgbClr val="222222"/>
                </a:solidFill>
              </a:rPr>
              <a:t>bone</a:t>
            </a:r>
            <a:r>
              <a:rPr lang="hu-HU" altLang="hu-HU" sz="3100" dirty="0">
                <a:solidFill>
                  <a:srgbClr val="222222"/>
                </a:solidFill>
              </a:rPr>
              <a:t> </a:t>
            </a:r>
            <a:r>
              <a:rPr lang="hu-HU" altLang="hu-HU" sz="3100" dirty="0" err="1">
                <a:solidFill>
                  <a:srgbClr val="222222"/>
                </a:solidFill>
              </a:rPr>
              <a:t>structure</a:t>
            </a:r>
            <a:r>
              <a:rPr lang="hu-HU" altLang="hu-HU" sz="3100" dirty="0"/>
              <a:t> </a:t>
            </a:r>
            <a:endParaRPr lang="hu-HU" sz="3100" dirty="0" smtClean="0"/>
          </a:p>
          <a:p>
            <a:r>
              <a:rPr lang="hu-HU" sz="3100" dirty="0" smtClean="0"/>
              <a:t>s</a:t>
            </a:r>
            <a:r>
              <a:rPr lang="en-US" sz="3100" dirty="0" err="1" smtClean="0"/>
              <a:t>uitable</a:t>
            </a:r>
            <a:r>
              <a:rPr lang="en-US" sz="3100" dirty="0" smtClean="0"/>
              <a:t> for examination of tooth development, jaw bones</a:t>
            </a:r>
          </a:p>
          <a:p>
            <a:r>
              <a:rPr lang="hu-HU" sz="3100" dirty="0" err="1" smtClean="0"/>
              <a:t>not</a:t>
            </a:r>
            <a:r>
              <a:rPr lang="hu-HU" sz="3100" dirty="0" smtClean="0"/>
              <a:t> </a:t>
            </a:r>
            <a:r>
              <a:rPr lang="hu-HU" sz="3100" dirty="0" err="1" smtClean="0"/>
              <a:t>up-to-date</a:t>
            </a:r>
            <a:r>
              <a:rPr lang="hu-HU" sz="3100" dirty="0" smtClean="0"/>
              <a:t>, </a:t>
            </a:r>
            <a:r>
              <a:rPr lang="hu-HU" sz="3100" dirty="0" err="1" smtClean="0"/>
              <a:t>rarely</a:t>
            </a:r>
            <a:r>
              <a:rPr lang="hu-HU" sz="3100" dirty="0" smtClean="0"/>
              <a:t> </a:t>
            </a:r>
            <a:r>
              <a:rPr lang="hu-HU" sz="3100" dirty="0" err="1" smtClean="0"/>
              <a:t>used</a:t>
            </a:r>
            <a:endParaRPr lang="hu-HU" sz="3100" dirty="0" smtClean="0"/>
          </a:p>
        </p:txBody>
      </p:sp>
      <p:sp>
        <p:nvSpPr>
          <p:cNvPr id="2050" name="AutoShape 2" descr="data:image/jpeg;base64,/9j/4AAQSkZJRgABAQAAAQABAAD/2wCEAAkGBwsICAgICAgKCgoKChYHBgYHCBsIFQgWIB0iIiAdHx8kKDQsJCYxJx8TIT0tMSkrLi4uFx8zODMtNygtLisBCgoKBQUFDgUFDisZExkrKysrKysrKysrKysrKysrKysrKysrKysrKysrKysrKysrKysrKysrKysrKysrKysrK//AABEIANsAugMBIgACEQEDEQH/xAAcAAACAwEBAQEAAAAAAAAAAAAFBgAEBwMCAQj/xAA/EAACAQMCAwYDBQcCBgMBAAABAgMABBEFEhMhMQYiMkFRYRRCcSNScoGxBzNikaHB0RVDJDSCkuHwU2NkFv/EABQBAQAAAAAAAAAAAAAAAAAAAAD/xAAUEQEAAAAAAAAAAAAAAAAAAAAA/9oADAMBAAIRAxEAPwBCs3hOI+QfYWmXxBvXBpp0OAT6EyMWLG5O2X7vPmaUYrXfJlyyKgHoxX0506dmuJBoLCICU/EHbGy8I9eeD5mg82SNG3CniALAtHImOnPBHkDV1rZ9qsJNq5HEWVQ3Pnzz18/KqUdy5JRrNQrMHk73JepwDRiCcSRhWDoyrt7zFgw9AcUFJ4WMTTSR7QiN3lyx6DPl150vz2oeSdgx5yHdGuFOfXp0xzp7lHEtZDgErhvuhhy5k0sLGDHMpACmYosuzcevKgX7OOO21PZJzjmjETMqhgx8qOWtuDaoc7RGx7zqPLp7+dDdRUC5syibFS428RWCdevLyFMemyI0mwyOyphpYWYP6EGgtOVuIoTtjWONgs6vFuDHy88596rSyY4khEisq7NzNtKj35e2aMLIEjljkIkA723dxdg9/POaEai4YHgbAOatGzHvHA5n23etByYiWUFyqMmHjaJdwx6ZznH5V1KBiHdGSUNt4iY2sfPNU4VHC3KQJWwjKmV3Hzxyq9AjjGRluId0nk39OnKgD3IgMjMp7ykI0W01Vim2SjYdoZtzL900Z1SMMyvxGQKPmQf19aB3sJ3CQABXG2SRflNBpXYfVfjbZ7K4wWjGzvelK/bXQxCL1EHkL+L+Hng1z7F3bRahGxJCuhRtzedPHaq3EyRPtyJYmgb81oPzZqUPDuTgYDgS/wCaquMKPpRntDFtaBvMM0VCJPCPw0D/AKvEs2gNK43vGiTRSHrEcgcqXNGT7SQeqj9DTHeSH/QOGInKvaDdL5LzU0A0gfbn6D9GoGWyQHT7lSPkP6Gs3HQVpunDNpOvsazPpQSpUqUGhWUCMrbwN6kbVbpnOfoenU0x6QGi0OYIA2ydtyt9efLqDVSxskaBWdTxVU8NeThx65o1pFoRpUkagtm4Pelbn16g0C0A4kYsuCWPdVtxY58jnpTRBJuSIurAMNskbNuDcvIUO/07hycTDqwBVY7bMgbny5k0XtnThjeyqyr3lbuHPoaDsqKIJFVdjEFVjZioXy5flS1DsElxaNhVWYvFCznDDJOPpTVtxbyd/OBtZmYfrSrPbbrubHc3MeE23cFIJ5H+dAD1ttscHkEk3+HaW8hV+zklEkco7ivh+IqCIqPUHoete9UsnvrCZ+JHmJz9q3ViDzFdtFt3lEQZYlUKIpWZuTH0BzzoC8l3sSFnAAlAWRmXuseZP5UD1q72iMqGZSpWRd+3bnnyojfqqRiMNGgCbVWXLFCTk889MigN5iXhsnNY8tMzZUMfL8qC1bXbphXYPvP2u9B68se1G7ORGG5CPvbWbaFPpik4vwiwcDmQyqrfpRjTC0ayOSNpIXb/AI5UBS7GeUhO3cPD3ueKoTwqI3XGcAszeVdl3SMSBkgl2Vf7D1q5dKktoyAfaSZVe6cqaAf2Zid7uzAGWMh3d3yArR9bO2zstx58ZUpU7OWJ+LgkUHAdoF2/Ly5/lTJ2ouIohYW753NMrrt+UUGD9qY8Bj9y5P8Ael5vCPpTf2ut9vx6Y5xy8X+tJ2e6PpQaLnd2YlJ87L+wpd0j/mR9F/Q0eggSbs6JWZi8dkzLtfl4fMUvaSf+JXn1Vf1oG3SecMorM3GHcejn9a0rRj3Zh7VnFwMTTD0kb9TQc6lSpQa5bMY0LbkKthZV9j0FHdClV9PfmBhyrbm5KfPl5fSlfTWYRliQzEF4v4ifLNHtJ7umS5UbjKd0K93nkcs0BK1ClGQcy2f4efvXd14agucNgNGviLH60Ls71IyCXVefeXcItwq9JqMKxh3ZT/EzeXrig6TshifES5J+ZefXnQCWNZJLgo0gZJSyt93nRYX6SRtw27gbazebcxzoFvHEmG5gFlK7l7vn/wCmgt2pMcU8NyCUky8M0Shhnpgjy50TstPW3hjDqu7Jl3P0x7UPgsvid0TyFRIm2Rt245zTDpkMsai3uCGwgSOTx7vz8zQZ52oVre6KOE4bAN3ctyNVrSUyRBUXLY3ttz/OmDtvDw5gZFUqQVgk288DoRSVLM9rOSoK8h/CG+lBbWNxIGkyWbw97zq+JmTcCMctv4jQ9L0yEOT3jiuwuWlbZjJY91V/tQMOgyb2klcd2OPc0isGK8+tE9ItjeSENksAUibmwiHma4dm9Fu7iEW4jaJXbfe3c67RGKa7OzihjFtZtuj3Fru78RlP9hQWuztookcIoWJMLbL+ppN7X6g9xrMwSQGO2cRQRq3hI6mnlrldI0i5vXxuVPslb5mPQVlsLNcXyB/FLIGZtvvzoKvbG2/46+TH7yMv/SszB5AYrWe2+P8AVLjHRY/7VkwPKg0LTpJT2dREgLq1o6Sy7vCNppc0o/8AEx/gX9RTV2YOezwDlQGhkRd3rgilHST9vET/APGv6rQOOjdZhjyNZ1fDF3dD0nb9TWiaQftJR7Gs/wBWGL+9H/6G/Wgq1KlSg0SwjVbR5ZG2AA7pN22u+m6qx0qQO2QkhTci8+o54pdvL7ioIEboN0m3vbfp7US0eHOjz7ztxMf1FB3/ANQDxyEnAJC7dobby9Mf1FRLtyDgyOxQLJxe6VoUu7iFARj/AHJFbxfnRiK4ihQnmw2nvMv9BQHNOcx2bAyY4nd3Mu0dR1FA1upYXkMR3Ksh4iq3hOT1q2msIbdkIUfh/uaAtcLJNI/EABkPe5r5880DTbaoZSMxlWVQzMvd9AaZ9PvpDbtG4y0bieNubBqQdHuCJgu4OGUr3u6YvOmG11N0TYTjMu2OReqr6UFvWb2G7nFrOgjWTDxNL1ibp18xilprRDdCCeBHVWCyR3nye4IPSrOrsHv0dFZsxFZF3c+nl70X0rs7Jf2iT38vw8EI3NLKm18HyIoBbdknupGk0eSB4UAa5WWYQC1P59RTL2Z7OR6fJx7lo5JCBxLtWCpAPQHzNV7vtHa6fbpp2mwMIwRxLudQ0k59TkVQi1pwxeFczgHdd3DGcRe48hQPk2q2VqhjWZS7DbFEqGU/U11tXiyHmnkY4/cbeGP5ZpR0OOW6ne4uJJCVIbcrc3JP6UwNKlusmzBlbMqys24oPX0zQVe3V+JRBaZQwxA3N33tpVh0FJvZu3afUBcuMLGTct/CKOGwm1yNkQrGEYvJcv3Q5zVLW5otDtGt4XMkzIWuZ/vH/FAr9rL7c+oXJPUFI/0rOvIfSjeu3xliCZ5M/h9qB55AUGkdi4I7jR4w6bmQtt6+ppS004uI/wAAX+ops7FSm20QznhCNZWaSSebhBQDzpQsmHHUpzBz8v8AKgctJP28g/hNIuuDGpXw/wDvanXRn3XLkBsFT3ttJvaEg6pfYORxaAfUqVKBh+GkO4oAOW1mb1+tX7KSQaRNECueIfD160y39rFabbdFSPLhZJ5bfijOOXPoKtWXZGSSxISSOJpGLN8o6+Q60CEqTFmbectniLuOK9GchVUMxwP+3ngHFNN5oU9gGW50ySbHhu1beGHsKp7oI4Z2+HSORSGjgeIKYh9OuKAbHGTaMcFTu8W7bzyKHrPweIi7S2/czbhROaO4nhODGAx8O8KFq12e00LNJI0cKuh2rJK4n5k4zj1oKnZ+3knnZkBHLhK3lk1oeh6BbkqjRQzsuOLK7GUofc5wKVr+IWrrHZlY1jztWL5T559TXW91C402ysbdGeGefdeT9VKjkASPXlQPgvNH0+7jtIxardPnwxFdvlzY1O2OrWdjbWttLcKFkU3PBRTIZaQ+z2mXGp3sep3rcCwtVM93e/eHXatce1uoQ61PcXFurIse2KwbylRQcnFB6a5026nMqGWNTjh8W3GPpyNdYyWkCIcqGCLEzDCelLdsioGXa3QKzU1dlbRJbu2kdW4e/wC0jb5hjnQMcYFnbQxPIHaYB5VTu8sjFUdR1FY2ZIB3c7dyt5eQo3qbxPx5QgKogRdvdK8uQpJuAwLbeSh+7u60Dho2oKLNo0Jjw/e9M0kdqCzzTrIxO9TRnTpwttNvelfV7pOKiOcq5Pe8W2gDzG1gWN3tUlMnh2qG/qa+pqFsuMadGPxMi/2oRqtkYJSAMoxLwN94elUFGRQOC6zGMbbKAfinH+K6r2kK8ljtEH8VwW/tSXgVMe1A2aj2suOGUgktgzArugQuU/M8qVGJJLMSWJ3Mzd4salSglSpUoN3urWC4AuI5JAGjDLFdMNvXzGPKq+hR3Uau93JBG5lEUDWrlwo9fQfQUO+OjnjZJZxxrZC8Vyi7xcr5MRn3pn7KWtqUZ43ednTdxZfl9RQNVvYo8AWTDjHhZdwb3oVqPZixuEMc0CsGXbJuTbu+h6iijCRII3TG4MFZZWOFHnVtZldiSVIClu61BnF1+z2EBghRVP8Ay213YMfegR7LT6Ph2mL8SXdJHFEZfXz8xzrWpHF1xFBKoDt7q+I1VGkrMHiYuEkzu2y+H6UCf8LwbRLt7RXunUNGywDcpPQfXzzXzT+zUk1xFeauqs0oG2ydiwiX1c9SfatCtNLitwCAzuFC8V+8aF6tDchXMLwoSpRZGwoQ+ueuaBJ/aRfEW9vYWiiOEufiY0XaGYdFxVbsrokN7bspAjSON248uepBGaKJo4j0q+kuonnaFxdSTtCE4555CjyHlk0ua3rtxcWXwsVubYq4dbS1Y4YEcgT5HzoAd3c2FnMbVC8rA7WvbleEMewpt7Laxaz3ljbRxogTO2RFLbj7isvaFpZ5HkHEmJ+073JfamvsdZym7jYEgrlmaBN20Cgf9XSaBrmQJljIV2xNuDelJM7tkgschj3V6MfM036TIYr+5Du0iySFZN7+WOooFqZKzykQB4XcruiSgHRbpYJkXOV78jKvlS/chjlmBbadzN4io9q0HRLO2nsbsRyt8S6F/hpV2naOpFJs0RjmkTb0JVqAVIuIuFMvFic/Y7esfuD5UIv7BoSJE7yt4ZF+b/Bo+gxJwiO4c8NfuH0+npX17XA2KNyuO8vlQKVSrepWhgk3AdxyV/CaqUEqVKlBKlSpQatps/EtN5RFmEZW7udvAPCOc49DRD9mV6bcXNpcSEK823S2nl53PkSvtVS6RINONxIEeExCCNUYrtznqfpXTs5w9S1iCS3kkIWNV+GVSptgv3j0xzoNbZtsJywZlTcyrQizkiv4y8JKFl3Rqq+9XtRhfgFYshgQ2771ctOwkQLIiy427UTZQD2S5injBjR1c7rldu3afWrc96tpxWY5aOEzsq9WHWumoSFo5EjJMwAljpcuJI7FLp7gpLd3EJWOw8W0eZJoDundrLW5gad24Mad2SWdggz7VNR1i2C5KiRzhWVWCmIHoSD5VhOqTXUlyHu5GO0/8Myd1YvoPKu9h2n46x6eXO6MGK2vW7vHHmpoNJ1btOt5p91HBFJsjuI7WWLllgW6j2rLe0WvNNeXaxZA4jcRWTw026ZbNaxXEcavJx4g63O7cJSjq3I+vi5VmesxSxX1wXV1LSFvfrQere62MQR18XTvU7aLrRgjRbWMSMFCr3vP3pJtLaPIMzhGIDR7m3b/AKCmCynMWEQiNeIu5d3N+dAwW+qzi6N1cssY4m+aPceuaKz6hLNIRBloWG6NdojCilCIm6mMZJI4h4bfnROz3cV7UswiMZlmXdt3kDlQFdNmJ1azdG5R9yTb06YIoRqYC3tzjGOIavaQ7LIboqFWBC/4vShWpS5DyYwxPy0FC8kWM90ZbO6qk0rcyhOM7lr4o3yOHJzndXeGOMjDMob7rNQc7m3F1bbW6sp733T60rkFSUYYZSVb608rCNoC4xz8NLWv2nAmWUDuyjvfWgF1KlSglSpUoP0Tadk7ZLZbKeeSbB4rQIoiX2FXEtotNwLWNUZe6sS5Xf8AiPUmkeD9qN1cY+EgiaVyF4U+IuFTLF2pSUtHfSLHKV3QNB3t30FA3W99HOhWVwpTDbvDVe8vorZy4Ysrd5WVd1KyTRStI8VxJISe8rwlt3lXDUZbmOyxJJJGN4+G9W9QAKCjrfav4XW47VXLyOhinXygJGQPc1QgmcSu8shcy547MvhPrn0qnpvZuLUNTM160kcty7Os/nGQCdwFfb2N7FkgkkSRJGD2F7E21ZSP0PqKCn2mj4UB2smHzxIvJh6ikPeY5BGoABfvd3nTXrF8JL3mCwjQ7Y29c8/1oDZ2Rnu2cRs0Y+1ZvNR1oNM/ZrIJH+Ecs3BLTx7vlyAKTf2iK1trl9CkaoomLxyN3jg86cv2a2kq3L3RUiHYzSSN97yFdO2fZS51+drvT7WSRwx+URbh6HNBj8WSxLjcfE29qYdOmiJjLqqNuG7vUXT9mesEhpoYrbPdWOeUd6u8PYl7dgl1exRsCWki2ljQeNHjUzTSKFWGNS88v3R6VFmczFwcbm3svmvoKZ7fs2skKRR6hbJED4VXYGPqTVm27FEHifFRMPFt4ooBtwDBYwxgBVdd7d3w/Wl7UmCwSPgkLT7qGlxquBKMRptkZ8tyx6etJWtwoISgPjfbu8O6gV4XLEu527jurssfIMp5V0n0/B4hZVTl42Pdrw00UABLmRh8qryoL1vIYyrEcjncteNdtxcWLvHzKD4iP8uoqumqQykLIrRnJVWbpRBGEdpKZCNgQuv0xQI9Svg6CvtBKlSpQMd72UvLdY5rVRe28iiWK5tl2nHuKO9iNIv0mklurURWO08X47q59F8810su1+mafYWsFut3dTRIdquOEMnyoJe9t9TumLLKkC8+GsSeEUGqWmmx8BpIpJht/dwxOV2+QzmrbwolkzOGd+Xdd/D/AO5rOeymvatw5Im48vFcXMU8/R+WMAeYrQ72WY2YU2sTuVDSWyy8M588UA+1hAv3kjbDl0l8W4IM973xihvbNLURzxQyxzXAPFgii7wtiPU+VCZ9RbbPaRqY5JZVimk2lCo3ZKn+VUNbuEstNlC5DXANtCu3YVB5k0CrbXDz3KKDlpZAkcjtzZs+Z+hxT7oOhCWQuirEkTBbtW7oYegpA7PWMl3qNpHGSArieWXrwwOprZ7UDeioVEbxh4vRj55980BK41CHRbRI7eBkO0vDI3RSx6mlrstrWoTyLC11LLFJMHkj3lR9M/WifbeFpNKlkXIxB+78O0igv7LIbq41BpA261tkDTK6DCsaDTLoNLbTRvErAqGaN2LBhVCTRI57WBg3DkDFo5GxL+WT5V112+ntbWdxANwwkPpIM4rtFcpJbWu47XXEskfsRQK721zDdRxylWUOF7yjPXkBXdF+O+KRVWOaLL8NF5MoPMVfsDFc3l1MhVuG3C/CfSvOl2wivbydT85b7ooK+o2xW0kkBLFVTxNuDDPX+tZzroy5Qcin61sdxHHJASi/ZyQ7eHu/d+orK+0lk0crMR853NQJt5cukbROMq3iZW8VC2uhHheHz+7R6/ttwBA+alSQ5kkyfnNBdW/Tlut89fmr5d6nLcRiHlHEAF4KfMPc1SqUEqVKlBKlSpQOus6FZyT74Cbd2AaWJe6vsfavtv2atFCyNOXA+VVLbjRfRIFurO3muHjkUKOHLF6dACK7aqJNPCiOWKLl3pZ/k9gKC/pOdMW4lhgYmNA26X64FebjVPiZg9u6yXLZeS2ZNg9+fp71NK1Utpptd1xLx0LNfzxeXTAoPI8UJciU7VxK0Lp+9PQAj+3SgJatHE9vZTI29jcFeKveLjZg+5GaTO1t1x7sQqQyxLwl+vUmjYuXCJLMW+zg46xt6lmGSaV2Xi3a5O4GTvejmgP9kLVNPxqF0TGtwDbrG3zKRWg6dtkRMFS0J3x7H5MPPFI5X/U50tkOIbYBZtnzHyA9qc9FcxCIMqAquzht8y+9AyXtmt9ptxaxhd0cZ2qvzDFL/wCx20uIJtXZ9otsrayRt14gprs5FiaO6jBaNkCMvtXf4EacbiexQMLub4qSP7pwMkUF+6WKUmO5jIUKfF0bpzryulRsMHkQgTiL19qDz6+0dzZ2hjzNNlpI/KIYOM0Vi1KIsFLguMrQBP8A+fOn8dI3LtJKbmOVu6HOPOha2l1a6crPI7yM5Zu9zYZPKj8F/HcGfbO5VmKx97cEIJHKqt/eC5ticqNsgaOVH2nA86AeNQlt2mSQEpJEG94jjype7SDiByBktGJfxUXvbvdCrh43uGxE0aJyYdK56sF7iPw+NDFuu1gywUGgzudMqQKT9Sg4F1Knkx4q/Q86a7vUooFfLgYY92lC7uWupmlYYz3UX7ooOVSpUoJUqVKCVKlSg0jsjp91a2omhvI4bWVyyST94sMkDC0wT6FFqdzbiRZZIkPFv7vllgPQ9BXjTQrGKKygEkVvGII726XuIcdFHzNV2zmlIuvitQjVpE4UEG4Ly6nkKBa1DSJILtnsJnMatujWByhgX0IqkSLglLhljnXDszvtDr/Y0fvLdkdSjCNshpWXvcvIqcZFLmtt8QYGdVDEFZJFUKXHvQDtSvuZVDlciL/o6A/z50PmzHwyjAjl9t4qqXVyTM0q+u1V+8K7WQ+JljiRebsN0TN/UGg0DsVZ8K04pA3SSF42b0wKYXXYS6YRSfC30oZp0yQQx2/DcBEC7kbdRq3kiuMojgt4WVqAlpF2EARySpbvL9w+n0psWVQhZ2woH/bSUsQiJxGVCgM0bfMKvLekoqO32R8LMu6gKJCjyTXrAOy5WKRl5qKrTFPh3mddvVFZe4WqtcXJhhWCHJV+/JIq7jXm/nWZYLeMYAw0i0A42q2tqArMndZvzNcI7adY4It25Y4w7fxUQ1I8a4jgTw7huWrbW/iduSL3fxCgC8NYIDNKoE0pPDVv9oZzSjfX873F1JBMyrJGbaRfKQUx9ptQD5iQZcrt7vyCk2dwuQD5d6gW9ftFWESfMrBf/FAvIUZ13UFlDWwG5g4Zm8loNQSpUqUEqVKlBKlSpQbukE8sbRGRY+kFpbWfdCj0qjq2kXGl7fhpjJEoG5WiDc/PPKjNm91Fc2qB7aJFJnnjiXuqB5bjzJrjfyzPIzSMQ0mPs9u4MfbyxQCBK88BWRDHNsLLGuVEoHmPf2pV1zCxyKDnhRCJvxEkmmjX5BJBC0QMbW8gijZMpuB9PfNJ3aF+DbFFzuchm/tmgUpXw5GM4o3odrw7gFz31j37fJaCxkGaHcOXEHe9s8waY4FMGpyBxhZIvsqA2jFSCrMPwtRG0vZEK7+/j5vCVoaoz05/NVi3OSDQOekaqkyiOZty/ebqh96K3FruG+MhgR3v4v8A31pDQshDodpA7rLR7SNaKERyEKfut3Q3uD5GgJNKYkKYOG/eQ7v0rxASr5K4DDatX2Ed6Ay+IDvL5r9a+/CYjO1sEN+8oKtgjNKGYbypKq359TXvW7wp9jEe6qnd/EasOBbWqyoQzSMU4ntQG6yI3ZiWbd4W60C1dSFuK5OWZj3mpX129NvBhAd8pKq33fU01yx4MqehNKXaS3zbFx/tuG/LoaBX9cmpUqUEqVKlBKlSpQSpUqUG66vaywGKcQmWMoFikllOOXWultei6tihVUkB2Qq3RiQcYPnRfW5jBDbwNjasYSSNu8N2Mk59aBXqwnTZI8AOQZ4p0XaMgEkn25KMigFXwxHBE/i4rSyKy+QAA/LO6kTtLNkqpPXMv+KZpbtjHLcTSPI2wIskrli3likzVN11OyR5JUBaAVF4iDzX/c/zTZZkX1lA8oJaPKcVW2lSP7UuXFsbdTzyThWar+iXDxQsUOQJDuj+7y60DFZk8QI5bAHdZ2HWickEluSzgMmdyzJ/jqKWU1PB3mQ8iNyvRSDUd1pe5mOOHu8Xh5f+MUBYTAqPIYry0qjl5UsDWgu3LDw+HdXZNWD/ACn/AKVNA4afq8lsQCxdR4e9tMf0NNmldoYpiFdhmssTUAvU4GKtJfx5GJB1+9Qa/eQi6tFe1Kts/wBvxe9Ll3sYMDhWz81LmkdpJ7Vg8M4YeGSF/movddoLK6w8tvIkw8SxMGD0Au+XbOfXaGalntCB8HdH1jNGry94jySty3tu2/dHkKTe0uo8QC1jbPPdPt9PIUC/UqVKCVKlSglSpUoJUqVKD9CTX0MheEzZLKG+1Yoc+4oVralI7iBI2CraMqyt3tx9jRDU4Y+T8NNyyHawQDHI0uzzPwz3z34jLJ/EdvWgX+7NHskJ28trL8tU7bS1iZmYk5y6zeTV6Vjw+vlV6c7bN8cu6KBS1Q7sg8xVWym4Zdc91l3N9atXp5j8JoUhIcfWgtSPg8zXOad9oQSNtPiXPKvEnWuT9aD6vLLNz9Fz1rstwPMMv4W3D+VVj0FfKApHcAAYkU8vw1aW7HqKA1KA+NV4TZ4inICtGq767ntMEA4cJZvvM2wUtCvvnQGLjX7icMq4TI7z5LGhdeR/YV6oJUqVKCVKlSglSpUoJUqV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dirty="0" smtClean="0"/>
              <a:t>2. </a:t>
            </a:r>
            <a:r>
              <a:rPr lang="hu-HU" dirty="0" err="1" smtClean="0"/>
              <a:t>Sagittal</a:t>
            </a:r>
            <a:r>
              <a:rPr lang="hu-HU" dirty="0" smtClean="0"/>
              <a:t> </a:t>
            </a:r>
            <a:r>
              <a:rPr lang="hu-HU" dirty="0" err="1" smtClean="0"/>
              <a:t>basal</a:t>
            </a:r>
            <a:r>
              <a:rPr lang="hu-HU" dirty="0" smtClean="0"/>
              <a:t> </a:t>
            </a:r>
            <a:r>
              <a:rPr lang="hu-HU" dirty="0" err="1" smtClean="0"/>
              <a:t>relationship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The ANB </a:t>
            </a:r>
            <a:r>
              <a:rPr lang="hu-HU" dirty="0" err="1" smtClean="0"/>
              <a:t>value</a:t>
            </a:r>
            <a:r>
              <a:rPr lang="hu-HU" dirty="0" smtClean="0"/>
              <a:t> </a:t>
            </a:r>
            <a:r>
              <a:rPr lang="hu-HU" dirty="0" err="1" smtClean="0"/>
              <a:t>according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 </a:t>
            </a:r>
            <a:r>
              <a:rPr lang="hu-HU" dirty="0" err="1" smtClean="0"/>
              <a:t>will</a:t>
            </a:r>
            <a:r>
              <a:rPr lang="hu-HU" dirty="0" smtClean="0"/>
              <a:t> </a:t>
            </a:r>
            <a:r>
              <a:rPr lang="hu-HU" dirty="0" err="1" smtClean="0"/>
              <a:t>give</a:t>
            </a:r>
            <a:r>
              <a:rPr lang="hu-HU" dirty="0" smtClean="0"/>
              <a:t> </a:t>
            </a:r>
            <a:r>
              <a:rPr lang="hu-HU" dirty="0" err="1" smtClean="0"/>
              <a:t>us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sagittal</a:t>
            </a:r>
            <a:r>
              <a:rPr lang="hu-HU" dirty="0" smtClean="0"/>
              <a:t> </a:t>
            </a:r>
            <a:r>
              <a:rPr lang="hu-HU" dirty="0" err="1" smtClean="0"/>
              <a:t>basal</a:t>
            </a:r>
            <a:r>
              <a:rPr lang="hu-HU" dirty="0" smtClean="0"/>
              <a:t> </a:t>
            </a:r>
            <a:r>
              <a:rPr lang="hu-HU" dirty="0" err="1" smtClean="0"/>
              <a:t>relationship</a:t>
            </a:r>
            <a:r>
              <a:rPr lang="hu-HU" dirty="0" smtClean="0"/>
              <a:t>,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mesial</a:t>
            </a:r>
            <a:r>
              <a:rPr lang="hu-HU" dirty="0" smtClean="0"/>
              <a:t>, </a:t>
            </a:r>
            <a:r>
              <a:rPr lang="hu-HU" dirty="0" err="1" smtClean="0"/>
              <a:t>neutral</a:t>
            </a:r>
            <a:r>
              <a:rPr lang="hu-HU" dirty="0" smtClean="0"/>
              <a:t> and </a:t>
            </a:r>
            <a:r>
              <a:rPr lang="hu-HU" dirty="0" err="1" smtClean="0"/>
              <a:t>distal</a:t>
            </a:r>
            <a:r>
              <a:rPr lang="hu-HU" dirty="0" smtClean="0"/>
              <a:t>. The </a:t>
            </a:r>
            <a:r>
              <a:rPr lang="hu-HU" dirty="0" err="1" smtClean="0"/>
              <a:t>ideal</a:t>
            </a:r>
            <a:r>
              <a:rPr lang="hu-HU" dirty="0" smtClean="0"/>
              <a:t> </a:t>
            </a:r>
            <a:r>
              <a:rPr lang="hu-HU" dirty="0" err="1" smtClean="0"/>
              <a:t>would</a:t>
            </a:r>
            <a:r>
              <a:rPr lang="hu-HU" dirty="0" smtClean="0"/>
              <a:t> be a </a:t>
            </a:r>
            <a:r>
              <a:rPr lang="hu-HU" dirty="0" err="1" smtClean="0"/>
              <a:t>neutral</a:t>
            </a:r>
            <a:r>
              <a:rPr lang="hu-HU" dirty="0" smtClean="0"/>
              <a:t> </a:t>
            </a:r>
            <a:r>
              <a:rPr lang="hu-HU" dirty="0" err="1" smtClean="0"/>
              <a:t>configuration</a:t>
            </a:r>
            <a:r>
              <a:rPr lang="hu-HU" dirty="0" smtClean="0"/>
              <a:t> </a:t>
            </a:r>
            <a:r>
              <a:rPr lang="hu-HU" dirty="0" err="1" smtClean="0"/>
              <a:t>where</a:t>
            </a:r>
            <a:r>
              <a:rPr lang="hu-HU" dirty="0" smtClean="0"/>
              <a:t> </a:t>
            </a:r>
            <a:r>
              <a:rPr lang="hu-HU" dirty="0" err="1" smtClean="0"/>
              <a:t>both</a:t>
            </a:r>
            <a:r>
              <a:rPr lang="hu-HU" dirty="0" smtClean="0"/>
              <a:t> SNA and SNB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box</a:t>
            </a:r>
            <a:r>
              <a:rPr lang="hu-HU" dirty="0" smtClean="0"/>
              <a:t>.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there</a:t>
            </a:r>
            <a:r>
              <a:rPr lang="hu-HU" dirty="0" smtClean="0"/>
              <a:t> is a </a:t>
            </a:r>
            <a:r>
              <a:rPr lang="hu-HU" dirty="0" err="1" smtClean="0"/>
              <a:t>disharmony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jaws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sagittal</a:t>
            </a:r>
            <a:r>
              <a:rPr lang="hu-HU" dirty="0" smtClean="0"/>
              <a:t> </a:t>
            </a:r>
            <a:r>
              <a:rPr lang="hu-HU" dirty="0" err="1" smtClean="0"/>
              <a:t>dimension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will</a:t>
            </a:r>
            <a:r>
              <a:rPr lang="hu-HU" dirty="0" smtClean="0"/>
              <a:t> be </a:t>
            </a:r>
            <a:r>
              <a:rPr lang="hu-HU" dirty="0" err="1" smtClean="0"/>
              <a:t>mesial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distal</a:t>
            </a:r>
            <a:r>
              <a:rPr lang="hu-HU" dirty="0" smtClean="0"/>
              <a:t> </a:t>
            </a:r>
            <a:r>
              <a:rPr lang="hu-HU" dirty="0" err="1" smtClean="0"/>
              <a:t>sagittal</a:t>
            </a:r>
            <a:r>
              <a:rPr lang="hu-HU" dirty="0" smtClean="0"/>
              <a:t> </a:t>
            </a:r>
            <a:r>
              <a:rPr lang="hu-HU" dirty="0" err="1" smtClean="0"/>
              <a:t>basal</a:t>
            </a:r>
            <a:r>
              <a:rPr lang="hu-HU" dirty="0" smtClean="0"/>
              <a:t> </a:t>
            </a:r>
            <a:r>
              <a:rPr lang="hu-HU" dirty="0" err="1" smtClean="0"/>
              <a:t>relationship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be</a:t>
            </a:r>
            <a:r>
              <a:rPr lang="hu-HU" dirty="0" smtClean="0"/>
              <a:t> </a:t>
            </a:r>
            <a:r>
              <a:rPr lang="hu-HU" dirty="0" err="1" smtClean="0"/>
              <a:t>due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a </a:t>
            </a:r>
            <a:r>
              <a:rPr lang="hu-HU" dirty="0" err="1" smtClean="0"/>
              <a:t>problem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both</a:t>
            </a:r>
            <a:r>
              <a:rPr lang="hu-HU" dirty="0" smtClean="0"/>
              <a:t> </a:t>
            </a:r>
            <a:r>
              <a:rPr lang="hu-HU" dirty="0" err="1" smtClean="0"/>
              <a:t>jaws</a:t>
            </a:r>
            <a:r>
              <a:rPr lang="hu-HU" dirty="0" smtClean="0"/>
              <a:t>. </a:t>
            </a:r>
            <a:r>
              <a:rPr lang="hu-HU" dirty="0" err="1" smtClean="0"/>
              <a:t>Ideally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an </a:t>
            </a:r>
            <a:r>
              <a:rPr lang="hu-HU" dirty="0" err="1" smtClean="0"/>
              <a:t>orthognatic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SNA is 82</a:t>
            </a:r>
            <a:r>
              <a:rPr lang="hu-HU" baseline="30000" dirty="0" smtClean="0"/>
              <a:t>o</a:t>
            </a:r>
            <a:r>
              <a:rPr lang="hu-HU" dirty="0" smtClean="0"/>
              <a:t>, SNB </a:t>
            </a:r>
            <a:r>
              <a:rPr lang="hu-HU" dirty="0" err="1" smtClean="0"/>
              <a:t>should</a:t>
            </a:r>
            <a:r>
              <a:rPr lang="hu-HU" dirty="0" smtClean="0"/>
              <a:t> be 80</a:t>
            </a:r>
            <a:r>
              <a:rPr lang="hu-HU" baseline="30000" dirty="0" smtClean="0"/>
              <a:t>o</a:t>
            </a:r>
            <a:r>
              <a:rPr lang="hu-HU" dirty="0" smtClean="0"/>
              <a:t>, </a:t>
            </a:r>
            <a:r>
              <a:rPr lang="hu-HU" dirty="0" err="1" smtClean="0"/>
              <a:t>making</a:t>
            </a:r>
            <a:r>
              <a:rPr lang="hu-HU" dirty="0" smtClean="0"/>
              <a:t> ANB 2</a:t>
            </a:r>
            <a:r>
              <a:rPr lang="hu-HU" baseline="30000" dirty="0" smtClean="0"/>
              <a:t>o</a:t>
            </a:r>
            <a:r>
              <a:rPr lang="hu-HU" dirty="0" smtClean="0"/>
              <a:t>. 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orthognathic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: ANB: 2</a:t>
            </a:r>
            <a:r>
              <a:rPr lang="hu-HU" baseline="30000" dirty="0" smtClean="0"/>
              <a:t>o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retrognathic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: ANB 0</a:t>
            </a:r>
            <a:r>
              <a:rPr lang="hu-HU" baseline="30000" dirty="0" smtClean="0"/>
              <a:t>o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prognathic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: ANB 4</a:t>
            </a:r>
            <a:r>
              <a:rPr lang="hu-HU" baseline="30000" dirty="0" smtClean="0"/>
              <a:t>o</a:t>
            </a: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hu-HU" dirty="0" smtClean="0"/>
              <a:t>3. </a:t>
            </a:r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dimension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Index: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ideal</a:t>
            </a:r>
            <a:r>
              <a:rPr lang="hu-HU" dirty="0" smtClean="0"/>
              <a:t> is 80 %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N (</a:t>
            </a:r>
            <a:r>
              <a:rPr lang="hu-HU" dirty="0" err="1" smtClean="0"/>
              <a:t>neutral</a:t>
            </a:r>
            <a:r>
              <a:rPr lang="hu-HU" dirty="0" smtClean="0"/>
              <a:t> </a:t>
            </a:r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relation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skeleton</a:t>
            </a:r>
            <a:r>
              <a:rPr lang="hu-HU" dirty="0" smtClean="0"/>
              <a:t>): 71%-89%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T (</a:t>
            </a:r>
            <a:r>
              <a:rPr lang="hu-HU" dirty="0" err="1" smtClean="0"/>
              <a:t>deep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structure</a:t>
            </a:r>
            <a:r>
              <a:rPr lang="hu-HU" dirty="0" smtClean="0"/>
              <a:t>): &gt; 89%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O (</a:t>
            </a:r>
            <a:r>
              <a:rPr lang="hu-HU" dirty="0" err="1" smtClean="0"/>
              <a:t>open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structure</a:t>
            </a:r>
            <a:r>
              <a:rPr lang="hu-HU" dirty="0" smtClean="0"/>
              <a:t>): &lt; 70%</a:t>
            </a:r>
          </a:p>
          <a:p>
            <a:pPr>
              <a:buNone/>
            </a:pPr>
            <a:endParaRPr lang="hu-HU" dirty="0"/>
          </a:p>
          <a:p>
            <a:pPr marL="514350" indent="-514350">
              <a:buNone/>
            </a:pPr>
            <a:r>
              <a:rPr lang="hu-HU" dirty="0" smtClean="0"/>
              <a:t>4. </a:t>
            </a:r>
            <a:r>
              <a:rPr lang="hu-HU" dirty="0" err="1" smtClean="0"/>
              <a:t>Relative</a:t>
            </a:r>
            <a:r>
              <a:rPr lang="hu-HU" dirty="0" smtClean="0"/>
              <a:t> </a:t>
            </a:r>
            <a:r>
              <a:rPr lang="hu-HU" dirty="0" err="1" smtClean="0"/>
              <a:t>interbasis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endParaRPr lang="hu-HU" dirty="0" smtClean="0"/>
          </a:p>
          <a:p>
            <a:pPr marL="514350" indent="-514350">
              <a:buNone/>
            </a:pPr>
            <a:r>
              <a:rPr lang="hu-HU" dirty="0" smtClean="0"/>
              <a:t>	</a:t>
            </a:r>
            <a:r>
              <a:rPr lang="hu-HU" dirty="0" err="1" smtClean="0"/>
              <a:t>It</a:t>
            </a:r>
            <a:r>
              <a:rPr lang="hu-HU" dirty="0" smtClean="0"/>
              <a:t> is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dependent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. </a:t>
            </a:r>
          </a:p>
          <a:p>
            <a:pPr marL="514350" indent="-514350">
              <a:buNone/>
            </a:pPr>
            <a:r>
              <a:rPr lang="hu-HU" dirty="0" smtClean="0"/>
              <a:t>	</a:t>
            </a:r>
            <a:r>
              <a:rPr lang="hu-HU" dirty="0" err="1" smtClean="0"/>
              <a:t>In</a:t>
            </a:r>
            <a:r>
              <a:rPr lang="hu-HU" dirty="0" smtClean="0"/>
              <a:t> an </a:t>
            </a:r>
            <a:r>
              <a:rPr lang="hu-HU" dirty="0" err="1" smtClean="0"/>
              <a:t>orthognathic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ML-NL </a:t>
            </a:r>
            <a:r>
              <a:rPr lang="hu-HU" dirty="0" err="1" smtClean="0"/>
              <a:t>value</a:t>
            </a:r>
            <a:r>
              <a:rPr lang="hu-HU" dirty="0" smtClean="0"/>
              <a:t>  </a:t>
            </a:r>
            <a:r>
              <a:rPr lang="hu-HU" dirty="0" err="1" smtClean="0"/>
              <a:t>should</a:t>
            </a:r>
            <a:r>
              <a:rPr lang="hu-HU" dirty="0" smtClean="0"/>
              <a:t> be 21</a:t>
            </a:r>
            <a:r>
              <a:rPr lang="hu-HU" u="sng" dirty="0" smtClean="0"/>
              <a:t>+</a:t>
            </a:r>
            <a:r>
              <a:rPr lang="hu-HU" dirty="0" smtClean="0"/>
              <a:t>6,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would</a:t>
            </a:r>
            <a:r>
              <a:rPr lang="hu-HU" dirty="0" smtClean="0"/>
              <a:t> be </a:t>
            </a:r>
            <a:r>
              <a:rPr lang="hu-HU" dirty="0" err="1" smtClean="0"/>
              <a:t>considered</a:t>
            </a:r>
            <a:r>
              <a:rPr lang="hu-HU" dirty="0" smtClean="0"/>
              <a:t> </a:t>
            </a:r>
            <a:r>
              <a:rPr lang="hu-HU" dirty="0" err="1" smtClean="0"/>
              <a:t>normo</a:t>
            </a:r>
            <a:r>
              <a:rPr lang="hu-HU" dirty="0" smtClean="0"/>
              <a:t> </a:t>
            </a:r>
            <a:r>
              <a:rPr lang="hu-HU" dirty="0" err="1" smtClean="0"/>
              <a:t>divergent</a:t>
            </a:r>
            <a:r>
              <a:rPr lang="hu-HU" dirty="0" smtClean="0"/>
              <a:t>, </a:t>
            </a:r>
            <a:r>
              <a:rPr lang="hu-HU" dirty="0" err="1" smtClean="0"/>
              <a:t>signed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„2”. </a:t>
            </a:r>
          </a:p>
          <a:p>
            <a:pPr marL="514350" indent="-514350">
              <a:buNone/>
            </a:pPr>
            <a:r>
              <a:rPr lang="hu-HU" dirty="0" smtClean="0"/>
              <a:t>	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larger</a:t>
            </a:r>
            <a:r>
              <a:rPr lang="hu-HU" dirty="0" smtClean="0"/>
              <a:t> –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 -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would</a:t>
            </a:r>
            <a:r>
              <a:rPr lang="hu-HU" dirty="0" smtClean="0"/>
              <a:t> </a:t>
            </a:r>
            <a:r>
              <a:rPr lang="hu-HU" dirty="0" err="1" smtClean="0"/>
              <a:t>indicated</a:t>
            </a:r>
            <a:r>
              <a:rPr lang="hu-HU" dirty="0" smtClean="0"/>
              <a:t> </a:t>
            </a:r>
            <a:r>
              <a:rPr lang="hu-HU" dirty="0" err="1" smtClean="0"/>
              <a:t>hyper</a:t>
            </a:r>
            <a:r>
              <a:rPr lang="hu-HU" dirty="0" smtClean="0"/>
              <a:t> </a:t>
            </a:r>
            <a:r>
              <a:rPr lang="hu-HU" dirty="0" err="1" smtClean="0"/>
              <a:t>divergent</a:t>
            </a:r>
            <a:r>
              <a:rPr lang="hu-HU" dirty="0" smtClean="0"/>
              <a:t> </a:t>
            </a:r>
            <a:r>
              <a:rPr lang="hu-HU" dirty="0" err="1" smtClean="0"/>
              <a:t>jaws</a:t>
            </a:r>
            <a:r>
              <a:rPr lang="hu-HU" dirty="0" smtClean="0"/>
              <a:t>, </a:t>
            </a:r>
            <a:r>
              <a:rPr lang="hu-HU" dirty="0" err="1" smtClean="0"/>
              <a:t>larger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</a:t>
            </a:r>
            <a:r>
              <a:rPr lang="hu-HU" dirty="0" err="1" smtClean="0"/>
              <a:t>high</a:t>
            </a:r>
            <a:r>
              <a:rPr lang="hu-HU" dirty="0" smtClean="0"/>
              <a:t> and a </a:t>
            </a:r>
            <a:r>
              <a:rPr lang="hu-HU" dirty="0" err="1" smtClean="0"/>
              <a:t>possible</a:t>
            </a:r>
            <a:r>
              <a:rPr lang="hu-HU" dirty="0" smtClean="0"/>
              <a:t> </a:t>
            </a:r>
            <a:r>
              <a:rPr lang="hu-HU" dirty="0" err="1" smtClean="0"/>
              <a:t>open</a:t>
            </a:r>
            <a:r>
              <a:rPr lang="hu-HU" dirty="0" smtClean="0"/>
              <a:t> </a:t>
            </a:r>
            <a:r>
              <a:rPr lang="hu-HU" dirty="0" err="1" smtClean="0"/>
              <a:t>bite</a:t>
            </a:r>
            <a:r>
              <a:rPr lang="hu-HU" dirty="0" smtClean="0"/>
              <a:t>, </a:t>
            </a:r>
            <a:r>
              <a:rPr lang="hu-HU" dirty="0" err="1" smtClean="0"/>
              <a:t>signed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„1”.</a:t>
            </a:r>
          </a:p>
          <a:p>
            <a:pPr marL="514350" indent="-514350">
              <a:buNone/>
            </a:pPr>
            <a:r>
              <a:rPr lang="hu-HU" dirty="0" smtClean="0"/>
              <a:t>	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value</a:t>
            </a:r>
            <a:r>
              <a:rPr lang="hu-HU" dirty="0" smtClean="0"/>
              <a:t> is </a:t>
            </a:r>
            <a:r>
              <a:rPr lang="hu-HU" dirty="0" err="1" smtClean="0"/>
              <a:t>smaller</a:t>
            </a:r>
            <a:r>
              <a:rPr lang="hu-HU" dirty="0" smtClean="0"/>
              <a:t>,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is</a:t>
            </a:r>
            <a:r>
              <a:rPr lang="hu-HU" dirty="0" smtClean="0"/>
              <a:t> </a:t>
            </a:r>
            <a:r>
              <a:rPr lang="hu-HU" dirty="0" err="1" smtClean="0"/>
              <a:t>hypo</a:t>
            </a:r>
            <a:r>
              <a:rPr lang="hu-HU" dirty="0" smtClean="0"/>
              <a:t> </a:t>
            </a:r>
            <a:r>
              <a:rPr lang="hu-HU" dirty="0" err="1" smtClean="0"/>
              <a:t>divergent</a:t>
            </a:r>
            <a:r>
              <a:rPr lang="hu-HU" dirty="0" smtClean="0"/>
              <a:t> </a:t>
            </a:r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basal</a:t>
            </a:r>
            <a:r>
              <a:rPr lang="hu-HU" dirty="0" smtClean="0"/>
              <a:t> </a:t>
            </a:r>
            <a:r>
              <a:rPr lang="hu-HU" dirty="0" err="1" smtClean="0"/>
              <a:t>relationship</a:t>
            </a:r>
            <a:r>
              <a:rPr lang="hu-HU" dirty="0" smtClean="0"/>
              <a:t>, </a:t>
            </a:r>
            <a:r>
              <a:rPr lang="hu-HU" dirty="0" err="1" smtClean="0"/>
              <a:t>signed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„3”. </a:t>
            </a:r>
          </a:p>
          <a:p>
            <a:pPr marL="514350" indent="-514350">
              <a:buNone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>
                  <a:buNone/>
                </a:pPr>
                <a:r>
                  <a:rPr lang="hu-HU" dirty="0" smtClean="0"/>
                  <a:t>5. </a:t>
                </a:r>
                <a:r>
                  <a:rPr lang="hu-HU" dirty="0" err="1" smtClean="0"/>
                  <a:t>Determination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dento-basal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task</a:t>
                </a:r>
                <a:endParaRPr lang="hu-HU" dirty="0" smtClean="0"/>
              </a:p>
              <a:p>
                <a:pPr>
                  <a:buNone/>
                </a:pPr>
                <a:r>
                  <a:rPr lang="hu-HU" b="1" dirty="0" smtClean="0"/>
                  <a:t>	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hu-HU" dirty="0" smtClean="0"/>
                  <a:t>-NB and </a:t>
                </a:r>
                <a:r>
                  <a:rPr lang="hu-HU" dirty="0" err="1" smtClean="0"/>
                  <a:t>PgNB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in</a:t>
                </a:r>
                <a:r>
                  <a:rPr lang="hu-HU" dirty="0" smtClean="0"/>
                  <a:t> mm-s and ANB </a:t>
                </a:r>
                <a:r>
                  <a:rPr lang="hu-HU" dirty="0" err="1" smtClean="0"/>
                  <a:t>angle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used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determine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it</a:t>
                </a:r>
                <a:r>
                  <a:rPr lang="hu-HU" dirty="0" smtClean="0"/>
                  <a:t>.  </a:t>
                </a:r>
                <a:r>
                  <a:rPr lang="hu-HU" dirty="0" err="1" smtClean="0"/>
                  <a:t>It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shows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where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we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have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position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lower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central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incisor</a:t>
                </a:r>
                <a:r>
                  <a:rPr lang="hu-HU" dirty="0" smtClean="0"/>
                  <a:t>.</a:t>
                </a:r>
              </a:p>
              <a:p>
                <a:pPr>
                  <a:buNone/>
                </a:pPr>
                <a:endParaRPr lang="hu-HU" dirty="0"/>
              </a:p>
              <a:p>
                <a:pPr>
                  <a:buNone/>
                </a:pPr>
                <a:r>
                  <a:rPr lang="hu-HU" dirty="0" smtClean="0"/>
                  <a:t>6. </a:t>
                </a:r>
                <a:r>
                  <a:rPr lang="hu-HU" dirty="0" err="1" smtClean="0"/>
                  <a:t>Cephalometric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analysis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soft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tissues</a:t>
                </a:r>
                <a:endParaRPr lang="hu-HU" dirty="0" smtClean="0"/>
              </a:p>
              <a:p>
                <a:pPr>
                  <a:buNone/>
                </a:pPr>
                <a:r>
                  <a:rPr lang="hu-HU" dirty="0"/>
                  <a:t> </a:t>
                </a:r>
                <a:r>
                  <a:rPr lang="hu-HU" dirty="0" smtClean="0"/>
                  <a:t>	H </a:t>
                </a:r>
                <a:r>
                  <a:rPr lang="hu-HU" dirty="0" err="1" smtClean="0"/>
                  <a:t>angle</a:t>
                </a:r>
                <a:r>
                  <a:rPr lang="hu-HU" dirty="0" smtClean="0"/>
                  <a:t>: </a:t>
                </a:r>
                <a:r>
                  <a:rPr lang="hu-HU" dirty="0" err="1" smtClean="0"/>
                  <a:t>mean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harmonic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arch</a:t>
                </a:r>
                <a:r>
                  <a:rPr lang="hu-HU" dirty="0" smtClean="0"/>
                  <a:t>: 8</a:t>
                </a:r>
                <a:r>
                  <a:rPr lang="hu-HU" baseline="30000" dirty="0" smtClean="0"/>
                  <a:t>o</a:t>
                </a:r>
                <a:endParaRPr lang="hu-HU" dirty="0" smtClean="0"/>
              </a:p>
              <a:p>
                <a:pPr>
                  <a:buNone/>
                </a:pPr>
                <a:r>
                  <a:rPr lang="hu-HU" dirty="0"/>
                  <a:t>	</a:t>
                </a:r>
                <a:r>
                  <a:rPr lang="hu-HU" dirty="0" err="1" smtClean="0"/>
                  <a:t>Nasolabial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angle</a:t>
                </a:r>
                <a:r>
                  <a:rPr lang="hu-HU" dirty="0" smtClean="0"/>
                  <a:t> </a:t>
                </a:r>
              </a:p>
              <a:p>
                <a:pPr>
                  <a:buNone/>
                </a:pPr>
                <a:r>
                  <a:rPr lang="hu-HU" dirty="0"/>
                  <a:t>	</a:t>
                </a:r>
                <a:endParaRPr lang="hu-HU" dirty="0" smtClean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 cstate="print"/>
                <a:stretch>
                  <a:fillRect l="-1704" t="-2695" r="-7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Ricketts-analysis</a:t>
            </a:r>
            <a:endParaRPr lang="hu-HU" b="1" dirty="0"/>
          </a:p>
        </p:txBody>
      </p:sp>
      <p:pic>
        <p:nvPicPr>
          <p:cNvPr id="4" name="Kép 3" descr="Robert_M._Ricket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340768"/>
            <a:ext cx="3810000" cy="4762500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99592" y="1988840"/>
            <a:ext cx="3456384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Robert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Ricketts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developed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his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computer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analysis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method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in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1969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to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diagnose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monitor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patients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and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determine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expected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growth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and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development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.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 smtClean="0"/>
              <a:t>General </a:t>
            </a:r>
            <a:r>
              <a:rPr lang="hu-HU" b="1" dirty="0" err="1" smtClean="0"/>
              <a:t>features</a:t>
            </a:r>
            <a:r>
              <a:rPr lang="hu-HU" b="1" dirty="0" smtClean="0"/>
              <a:t>:</a:t>
            </a:r>
          </a:p>
          <a:p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 </a:t>
            </a:r>
            <a:r>
              <a:rPr lang="hu-HU" dirty="0" err="1" smtClean="0"/>
              <a:t>defined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exit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 of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vascular</a:t>
            </a:r>
            <a:r>
              <a:rPr lang="hu-HU" dirty="0" smtClean="0"/>
              <a:t> and </a:t>
            </a:r>
            <a:r>
              <a:rPr lang="hu-HU" dirty="0" err="1" smtClean="0"/>
              <a:t>nerve</a:t>
            </a:r>
            <a:r>
              <a:rPr lang="hu-HU" dirty="0" smtClean="0"/>
              <a:t> </a:t>
            </a:r>
            <a:r>
              <a:rPr lang="hu-HU" dirty="0" err="1" smtClean="0"/>
              <a:t>formulas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adapts</a:t>
            </a:r>
            <a:r>
              <a:rPr lang="hu-HU" dirty="0"/>
              <a:t> </a:t>
            </a:r>
            <a:r>
              <a:rPr lang="hu-HU" dirty="0" err="1" smtClean="0"/>
              <a:t>certain</a:t>
            </a:r>
            <a:r>
              <a:rPr lang="hu-HU" dirty="0" smtClean="0"/>
              <a:t> </a:t>
            </a:r>
            <a:r>
              <a:rPr lang="hu-HU" dirty="0" err="1" smtClean="0"/>
              <a:t>measurments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age</a:t>
            </a:r>
            <a:r>
              <a:rPr lang="hu-HU" dirty="0" smtClean="0"/>
              <a:t>.</a:t>
            </a:r>
            <a:endParaRPr lang="hu-HU" dirty="0"/>
          </a:p>
          <a:p>
            <a:r>
              <a:rPr lang="en-US" dirty="0" smtClean="0"/>
              <a:t>Use </a:t>
            </a:r>
            <a:r>
              <a:rPr lang="en-US" dirty="0"/>
              <a:t>of expected growth forecasting in the treatment planning process</a:t>
            </a:r>
            <a:r>
              <a:rPr lang="en-US" dirty="0" smtClean="0"/>
              <a:t>.</a:t>
            </a: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altLang="hu-HU" b="1" dirty="0" err="1">
                <a:latin typeface="+mj-lt"/>
              </a:rPr>
              <a:t>One</a:t>
            </a:r>
            <a:r>
              <a:rPr lang="hu-HU" altLang="hu-HU" b="1" dirty="0">
                <a:latin typeface="+mj-lt"/>
              </a:rPr>
              <a:t> of </a:t>
            </a:r>
            <a:r>
              <a:rPr lang="hu-HU" altLang="hu-HU" b="1" dirty="0" err="1">
                <a:latin typeface="+mj-lt"/>
              </a:rPr>
              <a:t>its</a:t>
            </a:r>
            <a:r>
              <a:rPr lang="hu-HU" altLang="hu-HU" b="1" dirty="0">
                <a:latin typeface="+mj-lt"/>
              </a:rPr>
              <a:t> </a:t>
            </a:r>
            <a:r>
              <a:rPr lang="hu-HU" altLang="hu-HU" b="1" dirty="0" err="1">
                <a:latin typeface="+mj-lt"/>
              </a:rPr>
              <a:t>greatest</a:t>
            </a:r>
            <a:r>
              <a:rPr lang="hu-HU" altLang="hu-HU" b="1" dirty="0">
                <a:latin typeface="+mj-lt"/>
              </a:rPr>
              <a:t> </a:t>
            </a:r>
            <a:r>
              <a:rPr lang="hu-HU" altLang="hu-HU" b="1" dirty="0" err="1">
                <a:latin typeface="+mj-lt"/>
              </a:rPr>
              <a:t>advantages</a:t>
            </a:r>
            <a:r>
              <a:rPr lang="hu-HU" altLang="hu-HU" b="1" dirty="0">
                <a:latin typeface="+mj-lt"/>
              </a:rPr>
              <a:t> is </a:t>
            </a:r>
            <a:r>
              <a:rPr lang="hu-HU" altLang="hu-HU" b="1" dirty="0" err="1">
                <a:latin typeface="+mj-lt"/>
              </a:rPr>
              <a:t>the</a:t>
            </a:r>
            <a:r>
              <a:rPr lang="hu-HU" altLang="hu-HU" b="1" dirty="0">
                <a:latin typeface="+mj-lt"/>
              </a:rPr>
              <a:t> </a:t>
            </a:r>
            <a:r>
              <a:rPr lang="hu-HU" altLang="hu-HU" b="1" dirty="0" err="1">
                <a:latin typeface="+mj-lt"/>
              </a:rPr>
              <a:t>precise</a:t>
            </a:r>
            <a:r>
              <a:rPr lang="hu-HU" altLang="hu-HU" b="1" dirty="0">
                <a:latin typeface="+mj-lt"/>
              </a:rPr>
              <a:t> </a:t>
            </a:r>
            <a:r>
              <a:rPr lang="hu-HU" altLang="hu-HU" b="1" dirty="0" err="1">
                <a:latin typeface="+mj-lt"/>
              </a:rPr>
              <a:t>positioning</a:t>
            </a:r>
            <a:r>
              <a:rPr lang="hu-HU" altLang="hu-HU" b="1" dirty="0">
                <a:latin typeface="+mj-lt"/>
              </a:rPr>
              <a:t> of </a:t>
            </a:r>
            <a:r>
              <a:rPr lang="hu-HU" altLang="hu-HU" b="1" dirty="0" err="1">
                <a:latin typeface="+mj-lt"/>
              </a:rPr>
              <a:t>the</a:t>
            </a:r>
            <a:r>
              <a:rPr lang="hu-HU" altLang="hu-HU" b="1" dirty="0">
                <a:latin typeface="+mj-lt"/>
              </a:rPr>
              <a:t> </a:t>
            </a:r>
            <a:r>
              <a:rPr lang="hu-HU" altLang="hu-HU" b="1" dirty="0" err="1">
                <a:latin typeface="+mj-lt"/>
              </a:rPr>
              <a:t>upper</a:t>
            </a:r>
            <a:r>
              <a:rPr lang="hu-HU" altLang="hu-HU" b="1" dirty="0">
                <a:latin typeface="+mj-lt"/>
              </a:rPr>
              <a:t> </a:t>
            </a:r>
            <a:r>
              <a:rPr lang="hu-HU" altLang="hu-HU" b="1" dirty="0" err="1">
                <a:latin typeface="+mj-lt"/>
              </a:rPr>
              <a:t>first</a:t>
            </a:r>
            <a:r>
              <a:rPr lang="hu-HU" altLang="hu-HU" b="1" dirty="0">
                <a:latin typeface="+mj-lt"/>
              </a:rPr>
              <a:t> </a:t>
            </a:r>
            <a:r>
              <a:rPr lang="hu-HU" altLang="hu-HU" b="1" dirty="0" err="1">
                <a:latin typeface="+mj-lt"/>
              </a:rPr>
              <a:t>molars</a:t>
            </a:r>
            <a:r>
              <a:rPr lang="hu-HU" altLang="hu-HU" b="1" dirty="0">
                <a:latin typeface="+mj-lt"/>
              </a:rPr>
              <a:t>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925144"/>
          </a:xfrm>
        </p:spPr>
        <p:txBody>
          <a:bodyPr>
            <a:normAutofit fontScale="40000" lnSpcReduction="20000"/>
          </a:bodyPr>
          <a:lstStyle/>
          <a:p>
            <a:r>
              <a:rPr lang="hu-HU" b="1" dirty="0" err="1" smtClean="0"/>
              <a:t>Anatomical</a:t>
            </a:r>
            <a:r>
              <a:rPr lang="hu-HU" b="1" dirty="0" smtClean="0"/>
              <a:t> </a:t>
            </a:r>
            <a:r>
              <a:rPr lang="hu-HU" b="1" dirty="0" err="1" smtClean="0"/>
              <a:t>reference</a:t>
            </a:r>
            <a:r>
              <a:rPr lang="hu-HU" b="1" dirty="0" smtClean="0"/>
              <a:t> </a:t>
            </a:r>
            <a:r>
              <a:rPr lang="hu-HU" b="1" dirty="0" err="1" smtClean="0"/>
              <a:t>points</a:t>
            </a:r>
            <a:r>
              <a:rPr lang="hu-HU" b="1" dirty="0" smtClean="0"/>
              <a:t>:</a:t>
            </a:r>
          </a:p>
          <a:p>
            <a:pPr marL="0" indent="0">
              <a:buNone/>
            </a:pPr>
            <a:endParaRPr lang="hu-HU" b="1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smtClean="0"/>
              <a:t>N</a:t>
            </a:r>
            <a:r>
              <a:rPr lang="hu-HU" dirty="0" smtClean="0"/>
              <a:t>, </a:t>
            </a:r>
            <a:r>
              <a:rPr lang="hu-HU" dirty="0" err="1" smtClean="0"/>
              <a:t>nasion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smtClean="0"/>
              <a:t>SNA</a:t>
            </a:r>
            <a:r>
              <a:rPr lang="hu-HU" dirty="0" smtClean="0"/>
              <a:t>,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nasal</a:t>
            </a:r>
            <a:r>
              <a:rPr lang="hu-HU" dirty="0" smtClean="0"/>
              <a:t> </a:t>
            </a:r>
            <a:r>
              <a:rPr lang="hu-HU" dirty="0" err="1" smtClean="0"/>
              <a:t>spine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err="1" smtClean="0"/>
              <a:t>Pog</a:t>
            </a:r>
            <a:r>
              <a:rPr lang="hu-HU" dirty="0" smtClean="0"/>
              <a:t>, </a:t>
            </a:r>
            <a:r>
              <a:rPr lang="hu-HU" dirty="0" err="1" smtClean="0"/>
              <a:t>pogonion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midpoint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smtClean="0"/>
              <a:t>A </a:t>
            </a:r>
            <a:r>
              <a:rPr lang="hu-HU" b="1" dirty="0" err="1" smtClean="0"/>
              <a:t>point</a:t>
            </a:r>
            <a:endParaRPr lang="hu-HU" b="1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err="1" smtClean="0"/>
              <a:t>Me</a:t>
            </a:r>
            <a:r>
              <a:rPr lang="hu-HU" dirty="0" smtClean="0"/>
              <a:t>, </a:t>
            </a:r>
            <a:r>
              <a:rPr lang="hu-HU" dirty="0" err="1" smtClean="0"/>
              <a:t>menton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err="1" smtClean="0"/>
              <a:t>Ba</a:t>
            </a:r>
            <a:r>
              <a:rPr lang="hu-HU" dirty="0" smtClean="0"/>
              <a:t>, </a:t>
            </a:r>
            <a:r>
              <a:rPr lang="hu-HU" dirty="0" err="1" smtClean="0"/>
              <a:t>basion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err="1" smtClean="0"/>
              <a:t>Po</a:t>
            </a:r>
            <a:r>
              <a:rPr lang="hu-HU" dirty="0" smtClean="0"/>
              <a:t>, porion: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highest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upper</a:t>
            </a:r>
            <a:r>
              <a:rPr lang="hu-HU" dirty="0" smtClean="0"/>
              <a:t> </a:t>
            </a:r>
            <a:r>
              <a:rPr lang="hu-HU" dirty="0" err="1" smtClean="0"/>
              <a:t>margin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external</a:t>
            </a:r>
            <a:r>
              <a:rPr lang="hu-HU" dirty="0" smtClean="0"/>
              <a:t> </a:t>
            </a:r>
            <a:r>
              <a:rPr lang="hu-HU" dirty="0" err="1" smtClean="0"/>
              <a:t>cutaneous</a:t>
            </a:r>
            <a:r>
              <a:rPr lang="hu-HU" dirty="0" smtClean="0"/>
              <a:t> </a:t>
            </a:r>
            <a:r>
              <a:rPr lang="hu-HU" dirty="0" err="1" smtClean="0"/>
              <a:t>auditory</a:t>
            </a:r>
            <a:r>
              <a:rPr lang="hu-HU" dirty="0" smtClean="0"/>
              <a:t> </a:t>
            </a:r>
            <a:r>
              <a:rPr lang="hu-HU" dirty="0" err="1" smtClean="0"/>
              <a:t>meatus</a:t>
            </a:r>
            <a:r>
              <a:rPr lang="hu-HU" dirty="0" smtClean="0"/>
              <a:t> 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smtClean="0"/>
              <a:t>SNP</a:t>
            </a:r>
            <a:r>
              <a:rPr lang="hu-HU" dirty="0" smtClean="0"/>
              <a:t>, </a:t>
            </a:r>
            <a:r>
              <a:rPr lang="hu-HU" dirty="0" err="1" smtClean="0"/>
              <a:t>posterior</a:t>
            </a:r>
            <a:r>
              <a:rPr lang="hu-HU" dirty="0" smtClean="0"/>
              <a:t> </a:t>
            </a:r>
            <a:r>
              <a:rPr lang="hu-HU" dirty="0" err="1" smtClean="0"/>
              <a:t>nasal</a:t>
            </a:r>
            <a:r>
              <a:rPr lang="hu-HU" dirty="0" smtClean="0"/>
              <a:t> </a:t>
            </a:r>
            <a:r>
              <a:rPr lang="hu-HU" dirty="0" err="1" smtClean="0"/>
              <a:t>spine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err="1" smtClean="0"/>
              <a:t>Pt</a:t>
            </a:r>
            <a:r>
              <a:rPr lang="hu-HU" dirty="0" smtClean="0"/>
              <a:t>, </a:t>
            </a:r>
            <a:r>
              <a:rPr lang="hu-HU" dirty="0" err="1" smtClean="0"/>
              <a:t>pterygoid</a:t>
            </a:r>
            <a:r>
              <a:rPr lang="hu-HU" dirty="0" smtClean="0"/>
              <a:t>: </a:t>
            </a:r>
            <a:r>
              <a:rPr lang="hu-HU" altLang="hu-HU" sz="3300" dirty="0" err="1">
                <a:solidFill>
                  <a:srgbClr val="222222"/>
                </a:solidFill>
              </a:rPr>
              <a:t>intersection</a:t>
            </a:r>
            <a:r>
              <a:rPr lang="hu-HU" altLang="hu-HU" sz="3300" dirty="0">
                <a:solidFill>
                  <a:srgbClr val="222222"/>
                </a:solidFill>
              </a:rPr>
              <a:t> of </a:t>
            </a:r>
            <a:r>
              <a:rPr lang="hu-HU" altLang="hu-HU" sz="3300" dirty="0" err="1" smtClean="0">
                <a:solidFill>
                  <a:srgbClr val="222222"/>
                </a:solidFill>
              </a:rPr>
              <a:t>the</a:t>
            </a:r>
            <a:r>
              <a:rPr lang="hu-HU" altLang="hu-HU" sz="3300" dirty="0" smtClean="0">
                <a:solidFill>
                  <a:srgbClr val="222222"/>
                </a:solidFill>
              </a:rPr>
              <a:t> </a:t>
            </a:r>
            <a:r>
              <a:rPr lang="hu-HU" altLang="hu-HU" sz="3300" dirty="0" err="1" smtClean="0">
                <a:solidFill>
                  <a:srgbClr val="222222"/>
                </a:solidFill>
              </a:rPr>
              <a:t>inferior</a:t>
            </a:r>
            <a:r>
              <a:rPr lang="hu-HU" altLang="hu-HU" sz="3300" dirty="0" smtClean="0">
                <a:solidFill>
                  <a:srgbClr val="222222"/>
                </a:solidFill>
              </a:rPr>
              <a:t> </a:t>
            </a:r>
            <a:r>
              <a:rPr lang="hu-HU" altLang="hu-HU" sz="3300" dirty="0" err="1">
                <a:solidFill>
                  <a:srgbClr val="222222"/>
                </a:solidFill>
              </a:rPr>
              <a:t>border</a:t>
            </a:r>
            <a:r>
              <a:rPr lang="hu-HU" altLang="hu-HU" sz="3300" dirty="0">
                <a:solidFill>
                  <a:srgbClr val="222222"/>
                </a:solidFill>
              </a:rPr>
              <a:t> of </a:t>
            </a:r>
            <a:r>
              <a:rPr lang="hu-HU" altLang="hu-HU" sz="3300" dirty="0" err="1">
                <a:solidFill>
                  <a:srgbClr val="222222"/>
                </a:solidFill>
              </a:rPr>
              <a:t>the</a:t>
            </a:r>
            <a:r>
              <a:rPr lang="hu-HU" altLang="hu-HU" sz="3300" dirty="0">
                <a:solidFill>
                  <a:srgbClr val="222222"/>
                </a:solidFill>
              </a:rPr>
              <a:t> </a:t>
            </a:r>
            <a:r>
              <a:rPr lang="hu-HU" altLang="hu-HU" sz="3300" dirty="0" err="1">
                <a:solidFill>
                  <a:srgbClr val="222222"/>
                </a:solidFill>
              </a:rPr>
              <a:t>foramen</a:t>
            </a:r>
            <a:r>
              <a:rPr lang="hu-HU" altLang="hu-HU" sz="3300" dirty="0">
                <a:solidFill>
                  <a:srgbClr val="222222"/>
                </a:solidFill>
              </a:rPr>
              <a:t> </a:t>
            </a:r>
            <a:r>
              <a:rPr lang="hu-HU" altLang="hu-HU" sz="3300" dirty="0" err="1">
                <a:solidFill>
                  <a:srgbClr val="222222"/>
                </a:solidFill>
              </a:rPr>
              <a:t>rotundum</a:t>
            </a:r>
            <a:r>
              <a:rPr lang="hu-HU" altLang="hu-HU" sz="3300" dirty="0">
                <a:solidFill>
                  <a:srgbClr val="222222"/>
                </a:solidFill>
              </a:rPr>
              <a:t> </a:t>
            </a:r>
            <a:r>
              <a:rPr lang="hu-HU" altLang="hu-HU" sz="3300" dirty="0" err="1" smtClean="0">
                <a:solidFill>
                  <a:srgbClr val="222222"/>
                </a:solidFill>
              </a:rPr>
              <a:t>with</a:t>
            </a:r>
            <a:r>
              <a:rPr lang="hu-HU" altLang="hu-HU" sz="3300" dirty="0" smtClean="0">
                <a:solidFill>
                  <a:srgbClr val="222222"/>
                </a:solidFill>
              </a:rPr>
              <a:t> </a:t>
            </a:r>
            <a:r>
              <a:rPr lang="hu-HU" altLang="hu-HU" sz="3300" dirty="0" err="1">
                <a:solidFill>
                  <a:srgbClr val="222222"/>
                </a:solidFill>
              </a:rPr>
              <a:t>the</a:t>
            </a:r>
            <a:r>
              <a:rPr lang="hu-HU" altLang="hu-HU" sz="3300" dirty="0">
                <a:solidFill>
                  <a:srgbClr val="222222"/>
                </a:solidFill>
              </a:rPr>
              <a:t> </a:t>
            </a:r>
            <a:r>
              <a:rPr lang="hu-HU" altLang="hu-HU" sz="3300" dirty="0" err="1">
                <a:solidFill>
                  <a:srgbClr val="222222"/>
                </a:solidFill>
              </a:rPr>
              <a:t>posterior</a:t>
            </a:r>
            <a:r>
              <a:rPr lang="hu-HU" altLang="hu-HU" sz="3300" dirty="0">
                <a:solidFill>
                  <a:srgbClr val="222222"/>
                </a:solidFill>
              </a:rPr>
              <a:t> </a:t>
            </a:r>
            <a:r>
              <a:rPr lang="hu-HU" altLang="hu-HU" sz="3300" dirty="0" err="1">
                <a:solidFill>
                  <a:srgbClr val="222222"/>
                </a:solidFill>
              </a:rPr>
              <a:t>wall</a:t>
            </a:r>
            <a:r>
              <a:rPr lang="hu-HU" altLang="hu-HU" sz="3300" dirty="0">
                <a:solidFill>
                  <a:srgbClr val="222222"/>
                </a:solidFill>
              </a:rPr>
              <a:t> </a:t>
            </a:r>
            <a:r>
              <a:rPr lang="hu-HU" altLang="hu-HU" sz="3300" dirty="0" err="1">
                <a:solidFill>
                  <a:srgbClr val="222222"/>
                </a:solidFill>
              </a:rPr>
              <a:t>of</a:t>
            </a:r>
            <a:r>
              <a:rPr lang="hu-HU" altLang="hu-HU" sz="3300" dirty="0">
                <a:solidFill>
                  <a:srgbClr val="222222"/>
                </a:solidFill>
              </a:rPr>
              <a:t> </a:t>
            </a:r>
            <a:r>
              <a:rPr lang="hu-HU" altLang="hu-HU" sz="3300" dirty="0" err="1" smtClean="0">
                <a:solidFill>
                  <a:srgbClr val="222222"/>
                </a:solidFill>
              </a:rPr>
              <a:t>the</a:t>
            </a:r>
            <a:r>
              <a:rPr lang="hu-HU" altLang="hu-HU" sz="3300" dirty="0" smtClean="0">
                <a:solidFill>
                  <a:srgbClr val="222222"/>
                </a:solidFill>
              </a:rPr>
              <a:t> </a:t>
            </a:r>
            <a:r>
              <a:rPr lang="hu-HU" altLang="hu-HU" sz="3300" dirty="0" err="1" smtClean="0">
                <a:solidFill>
                  <a:srgbClr val="222222"/>
                </a:solidFill>
              </a:rPr>
              <a:t>pterygomaxillary</a:t>
            </a:r>
            <a:r>
              <a:rPr lang="hu-HU" altLang="hu-HU" sz="3300" dirty="0" smtClean="0">
                <a:solidFill>
                  <a:srgbClr val="222222"/>
                </a:solidFill>
              </a:rPr>
              <a:t> </a:t>
            </a:r>
            <a:r>
              <a:rPr lang="hu-HU" altLang="hu-HU" sz="3300" dirty="0" err="1" smtClean="0">
                <a:solidFill>
                  <a:srgbClr val="222222"/>
                </a:solidFill>
              </a:rPr>
              <a:t>fissure</a:t>
            </a:r>
            <a:endParaRPr lang="hu-HU" altLang="hu-HU" sz="3300" dirty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err="1" smtClean="0"/>
              <a:t>Or</a:t>
            </a:r>
            <a:r>
              <a:rPr lang="hu-HU" dirty="0" smtClean="0"/>
              <a:t>, </a:t>
            </a:r>
            <a:r>
              <a:rPr lang="hu-HU" dirty="0" err="1" smtClean="0"/>
              <a:t>orbitale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lowest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margin</a:t>
            </a:r>
            <a:r>
              <a:rPr lang="hu-HU" dirty="0" smtClean="0"/>
              <a:t> of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orbit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err="1" smtClean="0"/>
              <a:t>Ls</a:t>
            </a:r>
            <a:r>
              <a:rPr lang="hu-HU" b="1" dirty="0" smtClean="0"/>
              <a:t> (</a:t>
            </a:r>
            <a:r>
              <a:rPr lang="hu-HU" b="1" dirty="0" err="1" smtClean="0"/>
              <a:t>labiale</a:t>
            </a:r>
            <a:r>
              <a:rPr lang="hu-HU" b="1" dirty="0" smtClean="0"/>
              <a:t> </a:t>
            </a:r>
            <a:r>
              <a:rPr lang="hu-HU" b="1" dirty="0" err="1" smtClean="0"/>
              <a:t>superior</a:t>
            </a:r>
            <a:r>
              <a:rPr lang="hu-HU" b="1" dirty="0" smtClean="0"/>
              <a:t>)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upper</a:t>
            </a:r>
            <a:r>
              <a:rPr lang="hu-HU" dirty="0" smtClean="0"/>
              <a:t> </a:t>
            </a:r>
            <a:r>
              <a:rPr lang="hu-HU" dirty="0" err="1" smtClean="0"/>
              <a:t>lip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err="1" smtClean="0"/>
              <a:t>Li</a:t>
            </a:r>
            <a:r>
              <a:rPr lang="hu-HU" b="1" dirty="0" smtClean="0"/>
              <a:t> (</a:t>
            </a:r>
            <a:r>
              <a:rPr lang="hu-HU" b="1" dirty="0" err="1" smtClean="0"/>
              <a:t>labiale</a:t>
            </a:r>
            <a:r>
              <a:rPr lang="hu-HU" b="1" dirty="0" smtClean="0"/>
              <a:t> </a:t>
            </a:r>
            <a:r>
              <a:rPr lang="hu-HU" b="1" dirty="0" err="1" smtClean="0"/>
              <a:t>inferior</a:t>
            </a:r>
            <a:r>
              <a:rPr lang="hu-HU" b="1" dirty="0" smtClean="0"/>
              <a:t>)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lip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smtClean="0"/>
              <a:t>A6</a:t>
            </a:r>
            <a:r>
              <a:rPr lang="hu-HU" dirty="0" smtClean="0"/>
              <a:t>: </a:t>
            </a:r>
            <a:r>
              <a:rPr lang="hu-HU" dirty="0" err="1" smtClean="0"/>
              <a:t>mapping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distal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upper</a:t>
            </a:r>
            <a:r>
              <a:rPr lang="hu-HU" dirty="0" smtClean="0"/>
              <a:t> </a:t>
            </a:r>
            <a:r>
              <a:rPr lang="hu-HU" dirty="0" err="1" smtClean="0"/>
              <a:t>six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occlusal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smtClean="0"/>
              <a:t>B6</a:t>
            </a:r>
            <a:r>
              <a:rPr lang="hu-HU" dirty="0" smtClean="0"/>
              <a:t>: </a:t>
            </a:r>
            <a:r>
              <a:rPr lang="hu-HU" dirty="0" err="1" smtClean="0"/>
              <a:t>mapping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distal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six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occlusal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err="1" smtClean="0"/>
              <a:t>Pog</a:t>
            </a:r>
            <a:r>
              <a:rPr lang="hu-HU" b="1" dirty="0" smtClean="0"/>
              <a:t>’</a:t>
            </a:r>
            <a:r>
              <a:rPr lang="hu-HU" dirty="0" smtClean="0"/>
              <a:t>:</a:t>
            </a:r>
            <a:r>
              <a:rPr lang="hu-HU" b="1" dirty="0" smtClean="0"/>
              <a:t> 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pogonion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557179" y="1268760"/>
            <a:ext cx="4265770" cy="533625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236296" y="244013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524328" y="370763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SNA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948264" y="496899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Pog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797352" y="54176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Me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505574" y="385202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Ba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585899" y="305773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896326" y="282918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Pt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693799" y="3325634"/>
            <a:ext cx="50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Or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795562" y="3700830"/>
            <a:ext cx="70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SNP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490019" y="5105773"/>
            <a:ext cx="864096" cy="37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Pog</a:t>
            </a:r>
            <a:r>
              <a:rPr lang="hu-HU" b="1" dirty="0" smtClean="0">
                <a:solidFill>
                  <a:srgbClr val="FF0000"/>
                </a:solidFill>
              </a:rPr>
              <a:t>’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717051" y="4614601"/>
            <a:ext cx="68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Li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7790033" y="4176879"/>
            <a:ext cx="76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Ls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7359832" y="3988008"/>
            <a:ext cx="32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928037" y="4096616"/>
            <a:ext cx="49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A6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214190" y="4426129"/>
            <a:ext cx="475874" cy="37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B6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08766" cy="4525963"/>
          </a:xfrm>
        </p:spPr>
        <p:txBody>
          <a:bodyPr>
            <a:normAutofit fontScale="47500" lnSpcReduction="20000"/>
          </a:bodyPr>
          <a:lstStyle/>
          <a:p>
            <a:r>
              <a:rPr lang="hu-HU" b="1" dirty="0" err="1" smtClean="0"/>
              <a:t>Structured</a:t>
            </a:r>
            <a:r>
              <a:rPr lang="hu-HU" b="1" dirty="0" smtClean="0"/>
              <a:t> </a:t>
            </a:r>
            <a:r>
              <a:rPr lang="hu-HU" b="1" dirty="0" err="1" smtClean="0"/>
              <a:t>reference</a:t>
            </a:r>
            <a:r>
              <a:rPr lang="hu-HU" b="1" dirty="0" smtClean="0"/>
              <a:t> </a:t>
            </a:r>
            <a:r>
              <a:rPr lang="hu-HU" b="1" dirty="0" err="1" smtClean="0"/>
              <a:t>points</a:t>
            </a:r>
            <a:r>
              <a:rPr lang="hu-HU" b="1" dirty="0" smtClean="0"/>
              <a:t>:</a:t>
            </a:r>
          </a:p>
          <a:p>
            <a:pPr marL="0" indent="0">
              <a:buNone/>
            </a:pPr>
            <a:endParaRPr lang="hu-HU" b="1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err="1" smtClean="0"/>
              <a:t>Gn</a:t>
            </a:r>
            <a:r>
              <a:rPr lang="hu-HU" b="1" dirty="0" smtClean="0"/>
              <a:t>, </a:t>
            </a:r>
            <a:r>
              <a:rPr lang="hu-HU" b="1" dirty="0" err="1" smtClean="0"/>
              <a:t>gnathion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lowest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midline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smtClean="0"/>
              <a:t>Go, </a:t>
            </a:r>
            <a:r>
              <a:rPr lang="hu-HU" b="1" dirty="0" err="1" smtClean="0"/>
              <a:t>gonion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close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bony</a:t>
            </a:r>
            <a:r>
              <a:rPr lang="hu-HU" dirty="0" smtClean="0"/>
              <a:t> </a:t>
            </a:r>
            <a:r>
              <a:rPr lang="hu-HU" dirty="0" err="1" smtClean="0"/>
              <a:t>gonion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smtClean="0"/>
              <a:t>XI pont: </a:t>
            </a:r>
            <a:r>
              <a:rPr lang="hu-HU" dirty="0" err="1" smtClean="0"/>
              <a:t>geometric</a:t>
            </a:r>
            <a:r>
              <a:rPr lang="hu-HU" dirty="0" smtClean="0"/>
              <a:t> center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endParaRPr lang="hu-HU" dirty="0" smtClean="0"/>
          </a:p>
          <a:p>
            <a:pPr>
              <a:buNone/>
            </a:pPr>
            <a:r>
              <a:rPr lang="hu-HU" dirty="0"/>
              <a:t>	</a:t>
            </a:r>
            <a:r>
              <a:rPr lang="hu-HU" b="1" dirty="0" smtClean="0"/>
              <a:t>DC pont: </a:t>
            </a:r>
            <a:r>
              <a:rPr lang="hu-HU" altLang="hu-HU" dirty="0"/>
              <a:t>marker </a:t>
            </a:r>
            <a:r>
              <a:rPr lang="hu-HU" altLang="hu-HU" dirty="0" err="1"/>
              <a:t>point</a:t>
            </a:r>
            <a:r>
              <a:rPr lang="hu-HU" altLang="hu-HU" dirty="0"/>
              <a:t> </a:t>
            </a:r>
            <a:r>
              <a:rPr lang="hu-HU" altLang="hu-HU" dirty="0" err="1"/>
              <a:t>on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N-Ba</a:t>
            </a:r>
            <a:r>
              <a:rPr lang="hu-HU" altLang="hu-HU" dirty="0"/>
              <a:t> line </a:t>
            </a:r>
            <a:r>
              <a:rPr lang="hu-HU" altLang="hu-HU" dirty="0" err="1"/>
              <a:t>indicates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center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mandibular</a:t>
            </a:r>
            <a:r>
              <a:rPr lang="hu-HU" altLang="hu-HU" dirty="0"/>
              <a:t> </a:t>
            </a:r>
            <a:r>
              <a:rPr lang="hu-HU" altLang="hu-HU" dirty="0" err="1"/>
              <a:t>condylaris</a:t>
            </a:r>
            <a:r>
              <a:rPr lang="hu-HU" altLang="hu-HU" dirty="0"/>
              <a:t> </a:t>
            </a:r>
            <a:r>
              <a:rPr lang="hu-HU" altLang="hu-HU" dirty="0" smtClean="0"/>
              <a:t>projection</a:t>
            </a:r>
            <a:endParaRPr lang="hu-HU" b="1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smtClean="0"/>
              <a:t>CC (center of </a:t>
            </a:r>
            <a:r>
              <a:rPr lang="hu-HU" b="1" dirty="0" err="1" smtClean="0"/>
              <a:t>cranium</a:t>
            </a:r>
            <a:r>
              <a:rPr lang="hu-HU" b="1" dirty="0" smtClean="0"/>
              <a:t>): </a:t>
            </a:r>
            <a:r>
              <a:rPr lang="hu-HU" dirty="0" err="1" smtClean="0"/>
              <a:t>cephalometric</a:t>
            </a:r>
            <a:r>
              <a:rPr lang="hu-HU" dirty="0" smtClean="0"/>
              <a:t> </a:t>
            </a:r>
            <a:r>
              <a:rPr lang="hu-HU" dirty="0" err="1" smtClean="0"/>
              <a:t>landmark</a:t>
            </a:r>
            <a:r>
              <a:rPr lang="hu-HU" dirty="0" smtClean="0"/>
              <a:t>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intersection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Ba-N</a:t>
            </a:r>
            <a:r>
              <a:rPr lang="hu-HU" dirty="0" smtClean="0"/>
              <a:t> and </a:t>
            </a:r>
            <a:r>
              <a:rPr lang="hu-HU" dirty="0" err="1" smtClean="0"/>
              <a:t>Pt-Gn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smtClean="0"/>
              <a:t>CF (center of </a:t>
            </a:r>
            <a:r>
              <a:rPr lang="hu-HU" b="1" dirty="0" err="1" smtClean="0"/>
              <a:t>face</a:t>
            </a:r>
            <a:r>
              <a:rPr lang="hu-HU" b="1" dirty="0" smtClean="0"/>
              <a:t>): </a:t>
            </a:r>
            <a:r>
              <a:rPr lang="hu-HU" dirty="0" err="1" smtClean="0"/>
              <a:t>cephalometric</a:t>
            </a:r>
            <a:r>
              <a:rPr lang="hu-HU" dirty="0" smtClean="0"/>
              <a:t> </a:t>
            </a:r>
            <a:r>
              <a:rPr lang="hu-HU" dirty="0" err="1" smtClean="0"/>
              <a:t>landmark</a:t>
            </a:r>
            <a:r>
              <a:rPr lang="hu-HU" dirty="0" smtClean="0"/>
              <a:t>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intersection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FH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perpendicular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Pt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925086" y="1602053"/>
            <a:ext cx="3761714" cy="470570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154011" y="522571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Gn</a:t>
            </a:r>
            <a:endParaRPr lang="hu-HU" b="1" dirty="0" smtClean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292080" y="471620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Go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331561" y="360833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DC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981714" y="298660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CC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997635" y="342366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CF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295474" y="265069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925086" y="312464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60032" y="386318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Ba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858254" y="3369566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Or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hu-HU" b="1" dirty="0" err="1" smtClean="0"/>
              <a:t>Determination</a:t>
            </a:r>
            <a:r>
              <a:rPr lang="hu-HU" b="1" dirty="0" smtClean="0"/>
              <a:t> of </a:t>
            </a:r>
            <a:r>
              <a:rPr lang="hu-HU" b="1" dirty="0" err="1" smtClean="0"/>
              <a:t>Xi-point</a:t>
            </a:r>
            <a:r>
              <a:rPr lang="hu-HU" b="1" dirty="0" smtClean="0"/>
              <a:t>:</a:t>
            </a:r>
          </a:p>
          <a:p>
            <a:pPr>
              <a:buNone/>
            </a:pPr>
            <a:endParaRPr lang="hu-HU" b="1" dirty="0" smtClean="0"/>
          </a:p>
          <a:p>
            <a:r>
              <a:rPr lang="hu-HU" dirty="0" err="1" smtClean="0"/>
              <a:t>Planes</a:t>
            </a:r>
            <a:r>
              <a:rPr lang="hu-HU" dirty="0" smtClean="0"/>
              <a:t> </a:t>
            </a:r>
            <a:r>
              <a:rPr lang="hu-HU" dirty="0" err="1" smtClean="0"/>
              <a:t>perpendicular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FH and </a:t>
            </a:r>
            <a:r>
              <a:rPr lang="hu-HU" dirty="0" err="1" smtClean="0"/>
              <a:t>PtV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constructed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planes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tangent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 R1, R2, R3, R4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borders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. </a:t>
            </a:r>
          </a:p>
          <a:p>
            <a:pPr>
              <a:buNone/>
            </a:pPr>
            <a:r>
              <a:rPr lang="hu-HU" dirty="0" smtClean="0"/>
              <a:t>	R1: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deepest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curve</a:t>
            </a:r>
            <a:r>
              <a:rPr lang="hu-HU" dirty="0" smtClean="0"/>
              <a:t> o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, </a:t>
            </a:r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err="1" smtClean="0"/>
              <a:t>half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r>
              <a:rPr lang="hu-HU" dirty="0" smtClean="0"/>
              <a:t> and </a:t>
            </a:r>
            <a:r>
              <a:rPr lang="hu-HU" dirty="0" err="1" smtClean="0"/>
              <a:t>superior</a:t>
            </a:r>
            <a:r>
              <a:rPr lang="hu-HU" dirty="0" smtClean="0"/>
              <a:t> </a:t>
            </a:r>
            <a:r>
              <a:rPr lang="hu-HU" dirty="0" err="1" smtClean="0"/>
              <a:t>curves</a:t>
            </a:r>
            <a:r>
              <a:rPr lang="hu-HU" dirty="0" smtClean="0"/>
              <a:t>. </a:t>
            </a:r>
          </a:p>
          <a:p>
            <a:pPr>
              <a:buNone/>
            </a:pPr>
            <a:r>
              <a:rPr lang="hu-HU" dirty="0" smtClean="0"/>
              <a:t>	R2:  a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located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.</a:t>
            </a:r>
          </a:p>
          <a:p>
            <a:pPr>
              <a:buNone/>
            </a:pPr>
            <a:r>
              <a:rPr lang="hu-HU" dirty="0" smtClean="0"/>
              <a:t>	R3: a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located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center and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inferior</a:t>
            </a:r>
            <a:r>
              <a:rPr lang="hu-HU" dirty="0" smtClean="0"/>
              <a:t> </a:t>
            </a:r>
            <a:r>
              <a:rPr lang="hu-HU" dirty="0" err="1" smtClean="0"/>
              <a:t>aspect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sigmoid</a:t>
            </a:r>
            <a:r>
              <a:rPr lang="hu-HU" dirty="0" smtClean="0"/>
              <a:t> </a:t>
            </a:r>
            <a:r>
              <a:rPr lang="hu-HU" dirty="0" err="1" smtClean="0"/>
              <a:t>notch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.</a:t>
            </a:r>
          </a:p>
          <a:p>
            <a:pPr>
              <a:buNone/>
            </a:pPr>
            <a:r>
              <a:rPr lang="hu-HU" dirty="0" smtClean="0"/>
              <a:t>	R4: a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, </a:t>
            </a:r>
            <a:r>
              <a:rPr lang="hu-HU" dirty="0" err="1" smtClean="0"/>
              <a:t>directly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center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sigmoid</a:t>
            </a:r>
            <a:r>
              <a:rPr lang="hu-HU" dirty="0" smtClean="0"/>
              <a:t> </a:t>
            </a:r>
            <a:r>
              <a:rPr lang="hu-HU" dirty="0" err="1" smtClean="0"/>
              <a:t>notch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. 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planes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a </a:t>
            </a:r>
            <a:r>
              <a:rPr lang="hu-HU" dirty="0" err="1" smtClean="0"/>
              <a:t>rectangle</a:t>
            </a:r>
            <a:r>
              <a:rPr lang="hu-HU" dirty="0" smtClean="0"/>
              <a:t> </a:t>
            </a:r>
            <a:r>
              <a:rPr lang="hu-HU" dirty="0" err="1" smtClean="0"/>
              <a:t>enclosing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ramus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Xi</a:t>
            </a:r>
            <a:r>
              <a:rPr lang="hu-HU" dirty="0" smtClean="0"/>
              <a:t> is </a:t>
            </a:r>
            <a:r>
              <a:rPr lang="hu-HU" dirty="0" err="1" smtClean="0"/>
              <a:t>located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center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rectangle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intersection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diagonals</a:t>
            </a:r>
            <a:r>
              <a:rPr lang="hu-HU" dirty="0" smtClean="0"/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5072998" y="1716632"/>
            <a:ext cx="3613802" cy="452067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836555" y="31409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FH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67825" y="45653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PtV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52120" y="3414582"/>
            <a:ext cx="54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R3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195894" y="407707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R2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752977" y="3872862"/>
            <a:ext cx="43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XI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836555" y="4825946"/>
            <a:ext cx="65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R4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319814" y="4041221"/>
            <a:ext cx="59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R1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Referenciavonalak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/>
          </a:bodyPr>
          <a:lstStyle/>
          <a:p>
            <a:r>
              <a:rPr lang="hu-HU" b="1" dirty="0" smtClean="0"/>
              <a:t>Frankfurt </a:t>
            </a:r>
            <a:r>
              <a:rPr lang="hu-HU" b="1" dirty="0" err="1" smtClean="0"/>
              <a:t>horzintal</a:t>
            </a:r>
            <a:r>
              <a:rPr lang="hu-HU" b="1" dirty="0" smtClean="0"/>
              <a:t> (FH): </a:t>
            </a:r>
            <a:r>
              <a:rPr lang="hu-HU" dirty="0" smtClean="0"/>
              <a:t>a line </a:t>
            </a:r>
            <a:r>
              <a:rPr lang="hu-HU" dirty="0" err="1" smtClean="0"/>
              <a:t>drawn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Po</a:t>
            </a:r>
            <a:r>
              <a:rPr lang="hu-HU" dirty="0" smtClean="0"/>
              <a:t> and </a:t>
            </a:r>
            <a:r>
              <a:rPr lang="hu-HU" dirty="0" err="1" smtClean="0"/>
              <a:t>Or</a:t>
            </a:r>
            <a:r>
              <a:rPr lang="hu-HU" dirty="0" smtClean="0"/>
              <a:t>.</a:t>
            </a:r>
          </a:p>
          <a:p>
            <a:r>
              <a:rPr lang="hu-HU" b="1" dirty="0" err="1" smtClean="0"/>
              <a:t>Pterygoid</a:t>
            </a:r>
            <a:r>
              <a:rPr lang="hu-HU" b="1" dirty="0" smtClean="0"/>
              <a:t> </a:t>
            </a:r>
            <a:r>
              <a:rPr lang="hu-HU" b="1" dirty="0" err="1" smtClean="0"/>
              <a:t>vertical</a:t>
            </a:r>
            <a:r>
              <a:rPr lang="hu-HU" b="1" dirty="0" smtClean="0"/>
              <a:t> (</a:t>
            </a:r>
            <a:r>
              <a:rPr lang="hu-HU" b="1" dirty="0" err="1" smtClean="0"/>
              <a:t>PtV</a:t>
            </a:r>
            <a:r>
              <a:rPr lang="hu-HU" b="1" dirty="0" smtClean="0"/>
              <a:t>): </a:t>
            </a:r>
            <a:r>
              <a:rPr lang="hu-HU" dirty="0" smtClean="0"/>
              <a:t>a line </a:t>
            </a:r>
            <a:r>
              <a:rPr lang="hu-HU" dirty="0" err="1" smtClean="0"/>
              <a:t>perpendicular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FH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Pt</a:t>
            </a:r>
            <a:r>
              <a:rPr lang="hu-HU" dirty="0" smtClean="0"/>
              <a:t>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553668" y="1484784"/>
            <a:ext cx="3996070" cy="499887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796136" y="292494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Pt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904148" y="399270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PtV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572000" y="310961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560869" y="30917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Or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264725" y="31767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FH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err="1" smtClean="0"/>
              <a:t>Cranial</a:t>
            </a:r>
            <a:r>
              <a:rPr lang="hu-HU" b="1" dirty="0" smtClean="0"/>
              <a:t> </a:t>
            </a:r>
            <a:r>
              <a:rPr lang="hu-HU" b="1" dirty="0" err="1" smtClean="0"/>
              <a:t>base</a:t>
            </a:r>
            <a:r>
              <a:rPr lang="hu-HU" b="1" dirty="0" smtClean="0"/>
              <a:t> </a:t>
            </a:r>
            <a:r>
              <a:rPr lang="hu-HU" b="1" dirty="0" err="1" smtClean="0"/>
              <a:t>plane</a:t>
            </a:r>
            <a:r>
              <a:rPr lang="hu-HU" b="1" dirty="0" smtClean="0"/>
              <a:t> </a:t>
            </a:r>
            <a:r>
              <a:rPr lang="hu-HU" b="1" dirty="0"/>
              <a:t>(</a:t>
            </a:r>
            <a:r>
              <a:rPr lang="hu-HU" b="1" dirty="0" err="1"/>
              <a:t>Ba-N</a:t>
            </a:r>
            <a:r>
              <a:rPr lang="hu-HU" b="1" dirty="0"/>
              <a:t>):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a line </a:t>
            </a:r>
            <a:r>
              <a:rPr lang="hu-HU" dirty="0" err="1" smtClean="0"/>
              <a:t>drawn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N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Ba</a:t>
            </a:r>
            <a:r>
              <a:rPr lang="hu-HU" dirty="0" smtClean="0"/>
              <a:t>. </a:t>
            </a:r>
            <a:r>
              <a:rPr lang="en-US" dirty="0" smtClean="0"/>
              <a:t>On average 30</a:t>
            </a:r>
            <a:r>
              <a:rPr lang="en-US" baseline="30000" dirty="0" smtClean="0"/>
              <a:t>o</a:t>
            </a:r>
            <a:r>
              <a:rPr lang="en-US" dirty="0" smtClean="0"/>
              <a:t> to the FH line.</a:t>
            </a:r>
            <a:endParaRPr lang="hu-HU" dirty="0"/>
          </a:p>
          <a:p>
            <a:r>
              <a:rPr lang="hu-HU" b="1" dirty="0" err="1" smtClean="0"/>
              <a:t>Palatal</a:t>
            </a:r>
            <a:r>
              <a:rPr lang="hu-HU" b="1" dirty="0" smtClean="0"/>
              <a:t> </a:t>
            </a:r>
            <a:r>
              <a:rPr lang="hu-HU" b="1" dirty="0" err="1" smtClean="0"/>
              <a:t>plane</a:t>
            </a:r>
            <a:r>
              <a:rPr lang="hu-HU" b="1" dirty="0" smtClean="0"/>
              <a:t>: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a line </a:t>
            </a:r>
            <a:r>
              <a:rPr lang="hu-HU" dirty="0" err="1" smtClean="0"/>
              <a:t>drawn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ANS </a:t>
            </a:r>
            <a:r>
              <a:rPr lang="hu-HU" dirty="0" err="1" smtClean="0"/>
              <a:t>to</a:t>
            </a:r>
            <a:r>
              <a:rPr lang="hu-HU" dirty="0" smtClean="0"/>
              <a:t> PNS.</a:t>
            </a:r>
            <a:endParaRPr lang="hu-HU" dirty="0"/>
          </a:p>
          <a:p>
            <a:r>
              <a:rPr lang="hu-HU" b="1" dirty="0" err="1" smtClean="0"/>
              <a:t>Mandibular</a:t>
            </a:r>
            <a:r>
              <a:rPr lang="hu-HU" b="1" dirty="0" smtClean="0"/>
              <a:t> </a:t>
            </a:r>
            <a:r>
              <a:rPr lang="hu-HU" b="1" dirty="0" err="1" smtClean="0"/>
              <a:t>plane</a:t>
            </a:r>
            <a:r>
              <a:rPr lang="hu-HU" b="1" dirty="0" smtClean="0"/>
              <a:t> (</a:t>
            </a:r>
            <a:r>
              <a:rPr lang="hu-HU" b="1" dirty="0" err="1" smtClean="0"/>
              <a:t>Go-Me</a:t>
            </a:r>
            <a:r>
              <a:rPr lang="hu-HU" b="1" dirty="0" smtClean="0"/>
              <a:t>):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a line </a:t>
            </a:r>
            <a:r>
              <a:rPr lang="hu-HU" dirty="0" err="1" smtClean="0"/>
              <a:t>drawn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Go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Me</a:t>
            </a:r>
            <a:r>
              <a:rPr lang="hu-HU" dirty="0" smtClean="0"/>
              <a:t> </a:t>
            </a:r>
            <a:r>
              <a:rPr lang="hu-HU" dirty="0" err="1" smtClean="0"/>
              <a:t>tangent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r>
              <a:rPr lang="hu-HU" dirty="0" smtClean="0"/>
              <a:t> </a:t>
            </a:r>
            <a:r>
              <a:rPr lang="hu-HU" dirty="0" err="1" smtClean="0"/>
              <a:t>border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.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3800"/>
          <a:stretch/>
        </p:blipFill>
        <p:spPr>
          <a:xfrm>
            <a:off x="4925086" y="1700808"/>
            <a:ext cx="3761714" cy="464232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148064" y="28529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Cranial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base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plane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300192" y="367851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Palatal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plane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280897" y="51715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9900"/>
                </a:solidFill>
              </a:rPr>
              <a:t>Mandibular</a:t>
            </a:r>
            <a:r>
              <a:rPr lang="hu-HU" dirty="0" smtClean="0">
                <a:solidFill>
                  <a:srgbClr val="009900"/>
                </a:solidFill>
              </a:rPr>
              <a:t> </a:t>
            </a:r>
            <a:r>
              <a:rPr lang="hu-HU" b="1" dirty="0" err="1" smtClean="0">
                <a:solidFill>
                  <a:srgbClr val="009900"/>
                </a:solidFill>
              </a:rPr>
              <a:t>plane</a:t>
            </a:r>
            <a:endParaRPr lang="hu-HU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b="1" dirty="0" smtClean="0"/>
              <a:t>2. </a:t>
            </a:r>
            <a:r>
              <a:rPr lang="hu-HU" b="1" dirty="0" err="1"/>
              <a:t>O</a:t>
            </a:r>
            <a:r>
              <a:rPr lang="hu-HU" b="1" dirty="0" err="1" smtClean="0"/>
              <a:t>rthopantomographia</a:t>
            </a:r>
            <a:endParaRPr lang="hu-HU" b="1" dirty="0" smtClean="0"/>
          </a:p>
          <a:p>
            <a:pPr marL="0" indent="0">
              <a:buNone/>
            </a:pPr>
            <a:endParaRPr lang="hu-HU" b="1" dirty="0" smtClean="0"/>
          </a:p>
          <a:p>
            <a:r>
              <a:rPr lang="hu-HU" sz="3400" dirty="0" err="1"/>
              <a:t>t</a:t>
            </a:r>
            <a:r>
              <a:rPr lang="hu-HU" sz="3400" dirty="0" err="1" smtClean="0"/>
              <a:t>he</a:t>
            </a:r>
            <a:r>
              <a:rPr lang="hu-HU" sz="3400" dirty="0" smtClean="0"/>
              <a:t> most </a:t>
            </a:r>
            <a:r>
              <a:rPr lang="hu-HU" sz="3400" dirty="0" err="1" smtClean="0"/>
              <a:t>important</a:t>
            </a:r>
            <a:r>
              <a:rPr lang="hu-HU" sz="3400" dirty="0" smtClean="0"/>
              <a:t> </a:t>
            </a:r>
            <a:r>
              <a:rPr lang="hu-HU" sz="3400" dirty="0" err="1" smtClean="0"/>
              <a:t>records</a:t>
            </a:r>
            <a:r>
              <a:rPr lang="hu-HU" sz="3400" dirty="0" smtClean="0"/>
              <a:t> of </a:t>
            </a:r>
            <a:r>
              <a:rPr lang="hu-HU" sz="3400" dirty="0" err="1" smtClean="0"/>
              <a:t>the</a:t>
            </a:r>
            <a:r>
              <a:rPr lang="hu-HU" sz="3400" dirty="0" smtClean="0"/>
              <a:t> </a:t>
            </a:r>
            <a:r>
              <a:rPr lang="hu-HU" sz="3400" dirty="0" err="1" smtClean="0"/>
              <a:t>orthodontic</a:t>
            </a:r>
            <a:r>
              <a:rPr lang="hu-HU" sz="3400" dirty="0" smtClean="0"/>
              <a:t> </a:t>
            </a:r>
            <a:r>
              <a:rPr lang="hu-HU" sz="3400" dirty="0" err="1" smtClean="0"/>
              <a:t>diagnostics</a:t>
            </a:r>
            <a:endParaRPr lang="hu-HU" sz="3400" dirty="0" smtClean="0"/>
          </a:p>
          <a:p>
            <a:r>
              <a:rPr lang="hu-HU" sz="3400" dirty="0" err="1"/>
              <a:t>c</a:t>
            </a:r>
            <a:r>
              <a:rPr lang="hu-HU" sz="3400" dirty="0" err="1" smtClean="0"/>
              <a:t>ompletely</a:t>
            </a:r>
            <a:r>
              <a:rPr lang="hu-HU" sz="3400" dirty="0" smtClean="0"/>
              <a:t> </a:t>
            </a:r>
            <a:r>
              <a:rPr lang="hu-HU" sz="3400" dirty="0" err="1" smtClean="0"/>
              <a:t>displaced</a:t>
            </a:r>
            <a:r>
              <a:rPr lang="hu-HU" sz="3400" dirty="0" smtClean="0"/>
              <a:t> of </a:t>
            </a:r>
            <a:r>
              <a:rPr lang="hu-HU" sz="3400" dirty="0" err="1" smtClean="0"/>
              <a:t>the</a:t>
            </a:r>
            <a:r>
              <a:rPr lang="hu-HU" sz="3400" dirty="0" smtClean="0"/>
              <a:t> </a:t>
            </a:r>
            <a:r>
              <a:rPr lang="hu-HU" sz="3400" dirty="0" err="1" smtClean="0"/>
              <a:t>panoramix</a:t>
            </a:r>
            <a:endParaRPr lang="hu-HU" sz="3400" dirty="0" smtClean="0"/>
          </a:p>
          <a:p>
            <a:r>
              <a:rPr lang="hu-HU" sz="3400" dirty="0" err="1"/>
              <a:t>w</a:t>
            </a:r>
            <a:r>
              <a:rPr lang="hu-HU" sz="3400" dirty="0" err="1" smtClean="0"/>
              <a:t>e</a:t>
            </a:r>
            <a:r>
              <a:rPr lang="hu-HU" sz="3400" dirty="0" smtClean="0"/>
              <a:t> </a:t>
            </a:r>
            <a:r>
              <a:rPr lang="hu-HU" sz="3400" dirty="0" err="1" smtClean="0"/>
              <a:t>can</a:t>
            </a:r>
            <a:r>
              <a:rPr lang="hu-HU" sz="3400" dirty="0" smtClean="0"/>
              <a:t> </a:t>
            </a:r>
            <a:r>
              <a:rPr lang="hu-HU" sz="3400" dirty="0" err="1" smtClean="0"/>
              <a:t>study</a:t>
            </a:r>
            <a:r>
              <a:rPr lang="hu-HU" sz="3400" dirty="0" smtClean="0"/>
              <a:t> </a:t>
            </a:r>
            <a:r>
              <a:rPr lang="hu-HU" sz="3400" dirty="0" err="1" smtClean="0"/>
              <a:t>the</a:t>
            </a:r>
            <a:r>
              <a:rPr lang="hu-HU" sz="3400" dirty="0" smtClean="0"/>
              <a:t> </a:t>
            </a:r>
            <a:r>
              <a:rPr lang="hu-HU" sz="3400" dirty="0" err="1" smtClean="0"/>
              <a:t>upper</a:t>
            </a:r>
            <a:r>
              <a:rPr lang="hu-HU" sz="3400" dirty="0" smtClean="0"/>
              <a:t> and </a:t>
            </a:r>
            <a:r>
              <a:rPr lang="hu-HU" sz="3400" dirty="0" err="1" smtClean="0"/>
              <a:t>lower</a:t>
            </a:r>
            <a:r>
              <a:rPr lang="hu-HU" sz="3400" dirty="0" smtClean="0"/>
              <a:t> </a:t>
            </a:r>
            <a:r>
              <a:rPr lang="hu-HU" sz="3400" dirty="0" err="1" smtClean="0"/>
              <a:t>jaw</a:t>
            </a:r>
            <a:r>
              <a:rPr lang="hu-HU" sz="3400" dirty="0" smtClean="0"/>
              <a:t> </a:t>
            </a:r>
            <a:r>
              <a:rPr lang="hu-HU" sz="3400" dirty="0" err="1" smtClean="0"/>
              <a:t>and</a:t>
            </a:r>
            <a:r>
              <a:rPr lang="hu-HU" sz="3400" dirty="0" smtClean="0"/>
              <a:t> </a:t>
            </a:r>
            <a:r>
              <a:rPr lang="hu-HU" sz="3400" dirty="0" err="1" smtClean="0"/>
              <a:t>the</a:t>
            </a:r>
            <a:r>
              <a:rPr lang="hu-HU" sz="3400" dirty="0" smtClean="0"/>
              <a:t> TMJ </a:t>
            </a:r>
            <a:r>
              <a:rPr lang="hu-HU" sz="3400" dirty="0" err="1" smtClean="0"/>
              <a:t>at</a:t>
            </a:r>
            <a:r>
              <a:rPr lang="hu-HU" sz="3400" dirty="0" smtClean="0"/>
              <a:t> </a:t>
            </a:r>
            <a:r>
              <a:rPr lang="hu-HU" sz="3400" dirty="0" err="1" smtClean="0"/>
              <a:t>the</a:t>
            </a:r>
            <a:r>
              <a:rPr lang="hu-HU" sz="3400" dirty="0" smtClean="0"/>
              <a:t> </a:t>
            </a:r>
            <a:r>
              <a:rPr lang="hu-HU" sz="3400" dirty="0" err="1" smtClean="0"/>
              <a:t>same</a:t>
            </a:r>
            <a:r>
              <a:rPr lang="hu-HU" sz="3400" dirty="0" smtClean="0"/>
              <a:t> </a:t>
            </a:r>
            <a:r>
              <a:rPr lang="hu-HU" sz="3400" dirty="0" err="1" smtClean="0"/>
              <a:t>time</a:t>
            </a:r>
            <a:endParaRPr lang="hu-HU" sz="3400" dirty="0" smtClean="0"/>
          </a:p>
          <a:p>
            <a:r>
              <a:rPr lang="hu-HU" sz="3400" dirty="0" err="1" smtClean="0"/>
              <a:t>disadvantage</a:t>
            </a:r>
            <a:r>
              <a:rPr lang="hu-HU" sz="3400" dirty="0" smtClean="0"/>
              <a:t>: </a:t>
            </a:r>
            <a:r>
              <a:rPr lang="hu-HU" sz="3400" dirty="0" err="1" smtClean="0"/>
              <a:t>distort</a:t>
            </a:r>
            <a:r>
              <a:rPr lang="hu-HU" sz="3400" dirty="0" smtClean="0"/>
              <a:t> </a:t>
            </a:r>
            <a:r>
              <a:rPr lang="hu-HU" sz="3400" dirty="0" err="1" smtClean="0"/>
              <a:t>in</a:t>
            </a:r>
            <a:r>
              <a:rPr lang="hu-HU" sz="3400" dirty="0" smtClean="0"/>
              <a:t> </a:t>
            </a:r>
            <a:r>
              <a:rPr lang="hu-HU" sz="3400" dirty="0" err="1" smtClean="0"/>
              <a:t>frontal</a:t>
            </a:r>
            <a:r>
              <a:rPr lang="hu-HU" sz="3400" dirty="0" smtClean="0"/>
              <a:t> </a:t>
            </a:r>
            <a:r>
              <a:rPr lang="hu-HU" sz="3400" dirty="0" err="1" smtClean="0"/>
              <a:t>region</a:t>
            </a:r>
            <a:r>
              <a:rPr lang="hu-HU" sz="3400" dirty="0" smtClean="0"/>
              <a:t> </a:t>
            </a:r>
            <a:r>
              <a:rPr lang="hu-HU" sz="3400" dirty="0" err="1" smtClean="0"/>
              <a:t>due</a:t>
            </a:r>
            <a:r>
              <a:rPr lang="hu-HU" sz="3400" dirty="0" smtClean="0"/>
              <a:t> </a:t>
            </a:r>
            <a:r>
              <a:rPr lang="hu-HU" sz="3400" dirty="0" err="1" smtClean="0"/>
              <a:t>to</a:t>
            </a:r>
            <a:r>
              <a:rPr lang="hu-HU" sz="3400" dirty="0" smtClean="0"/>
              <a:t> </a:t>
            </a:r>
            <a:r>
              <a:rPr lang="hu-HU" sz="3400" dirty="0" err="1" smtClean="0"/>
              <a:t>cervical</a:t>
            </a:r>
            <a:r>
              <a:rPr lang="hu-HU" sz="3400" dirty="0" smtClean="0"/>
              <a:t> </a:t>
            </a:r>
            <a:r>
              <a:rPr lang="hu-HU" sz="3400" dirty="0" err="1" smtClean="0"/>
              <a:t>spine</a:t>
            </a:r>
            <a:r>
              <a:rPr lang="hu-HU" sz="3400" dirty="0" smtClean="0"/>
              <a:t> projection (projecting </a:t>
            </a:r>
            <a:r>
              <a:rPr lang="hu-HU" sz="3400" dirty="0" err="1" smtClean="0"/>
              <a:t>the</a:t>
            </a:r>
            <a:r>
              <a:rPr lang="hu-HU" sz="3400" dirty="0" smtClean="0"/>
              <a:t> </a:t>
            </a:r>
            <a:r>
              <a:rPr lang="hu-HU" sz="3400" dirty="0" err="1" smtClean="0"/>
              <a:t>approximate</a:t>
            </a:r>
            <a:r>
              <a:rPr lang="hu-HU" sz="3400" dirty="0" smtClean="0"/>
              <a:t> </a:t>
            </a:r>
            <a:r>
              <a:rPr lang="hu-HU" sz="3400" dirty="0" err="1" smtClean="0"/>
              <a:t>surface</a:t>
            </a:r>
            <a:r>
              <a:rPr lang="hu-HU" sz="3400" dirty="0" smtClean="0"/>
              <a:t> of </a:t>
            </a:r>
            <a:r>
              <a:rPr lang="hu-HU" sz="3400" dirty="0" err="1" smtClean="0"/>
              <a:t>the</a:t>
            </a:r>
            <a:r>
              <a:rPr lang="hu-HU" sz="3400" dirty="0" smtClean="0"/>
              <a:t> </a:t>
            </a:r>
            <a:r>
              <a:rPr lang="hu-HU" sz="3400" dirty="0" err="1" smtClean="0"/>
              <a:t>premolars</a:t>
            </a:r>
            <a:r>
              <a:rPr lang="hu-HU" sz="3400" dirty="0" smtClean="0"/>
              <a:t>, </a:t>
            </a:r>
            <a:r>
              <a:rPr lang="hu-HU" sz="3400" dirty="0" err="1" smtClean="0"/>
              <a:t>setting</a:t>
            </a:r>
            <a:r>
              <a:rPr lang="hu-HU" sz="3400" dirty="0" smtClean="0"/>
              <a:t> </a:t>
            </a:r>
            <a:r>
              <a:rPr lang="hu-HU" sz="3400" dirty="0" err="1" smtClean="0"/>
              <a:t>sensitive</a:t>
            </a:r>
            <a:r>
              <a:rPr lang="hu-HU" sz="3400" dirty="0" smtClean="0"/>
              <a:t>)</a:t>
            </a:r>
          </a:p>
          <a:p>
            <a:r>
              <a:rPr lang="hu-HU" sz="3400" dirty="0" err="1" smtClean="0"/>
              <a:t>shooting</a:t>
            </a:r>
            <a:r>
              <a:rPr lang="hu-HU" sz="3400" dirty="0" smtClean="0"/>
              <a:t>:</a:t>
            </a:r>
          </a:p>
          <a:p>
            <a:pPr marL="0" indent="0">
              <a:buNone/>
            </a:pPr>
            <a:r>
              <a:rPr lang="hu-HU" sz="3400" dirty="0"/>
              <a:t>	</a:t>
            </a:r>
            <a:r>
              <a:rPr lang="hu-HU" sz="3400" dirty="0" smtClean="0"/>
              <a:t>-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</a:t>
            </a:r>
            <a:r>
              <a:rPr lang="hu-HU" altLang="hu-HU" sz="3400" dirty="0" err="1"/>
              <a:t>x-ray</a:t>
            </a:r>
            <a:r>
              <a:rPr lang="hu-HU" altLang="hu-HU" sz="3400" dirty="0"/>
              <a:t> </a:t>
            </a:r>
            <a:r>
              <a:rPr lang="hu-HU" altLang="hu-HU" sz="3400" dirty="0" err="1"/>
              <a:t>tube</a:t>
            </a:r>
            <a:r>
              <a:rPr lang="hu-HU" altLang="hu-HU" sz="3400" dirty="0"/>
              <a:t> </a:t>
            </a:r>
            <a:r>
              <a:rPr lang="hu-HU" altLang="hu-HU" sz="3400" dirty="0" err="1"/>
              <a:t>runs</a:t>
            </a:r>
            <a:r>
              <a:rPr lang="hu-HU" altLang="hu-HU" sz="3400" dirty="0"/>
              <a:t> </a:t>
            </a:r>
            <a:r>
              <a:rPr lang="hu-HU" altLang="hu-HU" sz="3400" dirty="0" err="1"/>
              <a:t>from</a:t>
            </a:r>
            <a:r>
              <a:rPr lang="hu-HU" altLang="hu-HU" sz="3400" dirty="0"/>
              <a:t>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right </a:t>
            </a:r>
            <a:r>
              <a:rPr lang="hu-HU" altLang="hu-HU" sz="3400" dirty="0" err="1"/>
              <a:t>side</a:t>
            </a:r>
            <a:r>
              <a:rPr lang="hu-HU" altLang="hu-HU" sz="3400" dirty="0"/>
              <a:t> of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</a:t>
            </a:r>
            <a:r>
              <a:rPr lang="hu-HU" altLang="hu-HU" sz="3400" dirty="0" err="1"/>
              <a:t>ramus</a:t>
            </a:r>
            <a:r>
              <a:rPr lang="hu-HU" altLang="hu-HU" sz="3400" dirty="0"/>
              <a:t> </a:t>
            </a:r>
            <a:r>
              <a:rPr lang="hu-HU" altLang="hu-HU" sz="3400" dirty="0" err="1"/>
              <a:t>to</a:t>
            </a:r>
            <a:r>
              <a:rPr lang="hu-HU" altLang="hu-HU" sz="3400" dirty="0"/>
              <a:t>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</a:t>
            </a:r>
            <a:r>
              <a:rPr lang="hu-HU" altLang="hu-HU" sz="3400" dirty="0" smtClean="0"/>
              <a:t>		</a:t>
            </a:r>
            <a:r>
              <a:rPr lang="hu-HU" altLang="hu-HU" sz="3400" dirty="0" err="1" smtClean="0"/>
              <a:t>left</a:t>
            </a:r>
            <a:r>
              <a:rPr lang="hu-HU" altLang="hu-HU" sz="3400" dirty="0"/>
              <a:t> </a:t>
            </a:r>
            <a:r>
              <a:rPr lang="hu-HU" altLang="hu-HU" sz="3400" dirty="0" err="1" smtClean="0"/>
              <a:t>behind</a:t>
            </a:r>
            <a:r>
              <a:rPr lang="hu-HU" altLang="hu-HU" sz="3400" dirty="0" smtClean="0"/>
              <a:t>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</a:t>
            </a:r>
            <a:r>
              <a:rPr lang="hu-HU" altLang="hu-HU" sz="3400" dirty="0" err="1"/>
              <a:t>head</a:t>
            </a:r>
            <a:r>
              <a:rPr lang="hu-HU" altLang="hu-HU" sz="3400" dirty="0"/>
              <a:t> </a:t>
            </a:r>
            <a:r>
              <a:rPr lang="hu-HU" altLang="hu-HU" sz="3400" dirty="0" err="1"/>
              <a:t>in</a:t>
            </a:r>
            <a:r>
              <a:rPr lang="hu-HU" altLang="hu-HU" sz="3400" dirty="0"/>
              <a:t> a 260</a:t>
            </a:r>
            <a:r>
              <a:rPr lang="hu-HU" altLang="hu-HU" sz="3400" baseline="30000" dirty="0"/>
              <a:t>o</a:t>
            </a:r>
            <a:r>
              <a:rPr lang="hu-HU" altLang="hu-HU" sz="3400" dirty="0"/>
              <a:t> </a:t>
            </a:r>
            <a:r>
              <a:rPr lang="hu-HU" altLang="hu-HU" sz="3400" dirty="0" err="1" smtClean="0"/>
              <a:t>circle</a:t>
            </a:r>
            <a:endParaRPr lang="hu-HU" sz="3400" dirty="0" smtClean="0"/>
          </a:p>
          <a:p>
            <a:pPr marL="0" indent="0">
              <a:buNone/>
            </a:pPr>
            <a:r>
              <a:rPr lang="hu-HU" sz="3400" dirty="0"/>
              <a:t>	</a:t>
            </a:r>
            <a:r>
              <a:rPr lang="hu-HU" sz="3400" dirty="0" smtClean="0"/>
              <a:t>-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film </a:t>
            </a:r>
            <a:r>
              <a:rPr lang="hu-HU" altLang="hu-HU" sz="3400" dirty="0" err="1"/>
              <a:t>in</a:t>
            </a:r>
            <a:r>
              <a:rPr lang="hu-HU" altLang="hu-HU" sz="3400" dirty="0"/>
              <a:t>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</a:t>
            </a:r>
            <a:r>
              <a:rPr lang="hu-HU" altLang="hu-HU" sz="3400" dirty="0" err="1"/>
              <a:t>cassette</a:t>
            </a:r>
            <a:r>
              <a:rPr lang="hu-HU" altLang="hu-HU" sz="3400" dirty="0"/>
              <a:t> (15x30) </a:t>
            </a:r>
            <a:r>
              <a:rPr lang="hu-HU" altLang="hu-HU" sz="3400" dirty="0" err="1"/>
              <a:t>moves</a:t>
            </a:r>
            <a:r>
              <a:rPr lang="hu-HU" altLang="hu-HU" sz="3400" dirty="0"/>
              <a:t> </a:t>
            </a:r>
            <a:r>
              <a:rPr lang="hu-HU" altLang="hu-HU" sz="3400" dirty="0" err="1"/>
              <a:t>in</a:t>
            </a:r>
            <a:r>
              <a:rPr lang="hu-HU" altLang="hu-HU" sz="3400" dirty="0"/>
              <a:t>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</a:t>
            </a:r>
            <a:r>
              <a:rPr lang="hu-HU" altLang="hu-HU" sz="3400" dirty="0" err="1"/>
              <a:t>opposite</a:t>
            </a:r>
            <a:r>
              <a:rPr lang="hu-HU" altLang="hu-HU" sz="3400" dirty="0"/>
              <a:t> </a:t>
            </a:r>
            <a:r>
              <a:rPr lang="hu-HU" altLang="hu-HU" sz="3400" dirty="0" smtClean="0"/>
              <a:t>			</a:t>
            </a:r>
            <a:r>
              <a:rPr lang="hu-HU" altLang="hu-HU" sz="3400" dirty="0" err="1" smtClean="0"/>
              <a:t>direction</a:t>
            </a:r>
            <a:r>
              <a:rPr lang="hu-HU" altLang="hu-HU" sz="3400" dirty="0" smtClean="0"/>
              <a:t> </a:t>
            </a:r>
            <a:r>
              <a:rPr lang="hu-HU" altLang="hu-HU" sz="3400" dirty="0" err="1"/>
              <a:t>to</a:t>
            </a:r>
            <a:r>
              <a:rPr lang="hu-HU" altLang="hu-HU" sz="3400" dirty="0"/>
              <a:t> </a:t>
            </a:r>
            <a:r>
              <a:rPr lang="hu-HU" altLang="hu-HU" sz="3400" dirty="0" err="1" smtClean="0"/>
              <a:t>the</a:t>
            </a:r>
            <a:r>
              <a:rPr lang="hu-HU" altLang="hu-HU" sz="3400" dirty="0" smtClean="0"/>
              <a:t> </a:t>
            </a:r>
            <a:r>
              <a:rPr lang="hu-HU" altLang="hu-HU" sz="3400" dirty="0" err="1" smtClean="0"/>
              <a:t>head</a:t>
            </a:r>
            <a:endParaRPr lang="hu-HU" altLang="hu-HU" sz="3400" dirty="0" smtClean="0"/>
          </a:p>
          <a:p>
            <a:pPr marL="0" indent="0">
              <a:buNone/>
            </a:pPr>
            <a:r>
              <a:rPr lang="hu-HU" sz="3400" dirty="0" smtClean="0"/>
              <a:t>	- </a:t>
            </a:r>
            <a:r>
              <a:rPr lang="hu-HU" altLang="hu-HU" sz="3400" dirty="0" err="1" smtClean="0"/>
              <a:t>different</a:t>
            </a:r>
            <a:r>
              <a:rPr lang="hu-HU" altLang="hu-HU" sz="3400" dirty="0" smtClean="0"/>
              <a:t> </a:t>
            </a:r>
            <a:r>
              <a:rPr lang="hu-HU" altLang="hu-HU" sz="3400" dirty="0" err="1"/>
              <a:t>details</a:t>
            </a:r>
            <a:r>
              <a:rPr lang="hu-HU" altLang="hu-HU" sz="3400" dirty="0"/>
              <a:t> of </a:t>
            </a:r>
            <a:r>
              <a:rPr lang="hu-HU" altLang="hu-HU" sz="3400" dirty="0" err="1"/>
              <a:t>the</a:t>
            </a:r>
            <a:r>
              <a:rPr lang="hu-HU" altLang="hu-HU" sz="3400" dirty="0"/>
              <a:t> film </a:t>
            </a:r>
            <a:r>
              <a:rPr lang="hu-HU" altLang="hu-HU" sz="3400" dirty="0" err="1"/>
              <a:t>are</a:t>
            </a:r>
            <a:r>
              <a:rPr lang="hu-HU" altLang="hu-HU" sz="3400" dirty="0"/>
              <a:t> </a:t>
            </a:r>
            <a:r>
              <a:rPr lang="hu-HU" altLang="hu-HU" sz="3400" dirty="0" err="1"/>
              <a:t>always</a:t>
            </a:r>
            <a:r>
              <a:rPr lang="hu-HU" altLang="hu-HU" sz="3400" dirty="0"/>
              <a:t> </a:t>
            </a:r>
            <a:r>
              <a:rPr lang="hu-HU" altLang="hu-HU" sz="3400" dirty="0" err="1"/>
              <a:t>exposed</a:t>
            </a:r>
            <a:endParaRPr lang="hu-HU" altLang="hu-HU" sz="3400" dirty="0"/>
          </a:p>
          <a:p>
            <a:pPr marL="0" indent="0">
              <a:buNone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endParaRPr lang="hu-H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04001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62500" lnSpcReduction="20000"/>
          </a:bodyPr>
          <a:lstStyle/>
          <a:p>
            <a:r>
              <a:rPr lang="hu-HU" b="1" dirty="0" err="1" smtClean="0"/>
              <a:t>Facial</a:t>
            </a:r>
            <a:r>
              <a:rPr lang="hu-HU" b="1" dirty="0" smtClean="0"/>
              <a:t> </a:t>
            </a:r>
            <a:r>
              <a:rPr lang="hu-HU" b="1" dirty="0" err="1" smtClean="0"/>
              <a:t>axis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Ba-N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foramen</a:t>
            </a:r>
            <a:r>
              <a:rPr lang="hu-HU" dirty="0" smtClean="0"/>
              <a:t> </a:t>
            </a:r>
            <a:r>
              <a:rPr lang="hu-HU" dirty="0" err="1" smtClean="0"/>
              <a:t>rotundum</a:t>
            </a:r>
            <a:r>
              <a:rPr lang="hu-HU" dirty="0" smtClean="0"/>
              <a:t> (</a:t>
            </a:r>
            <a:r>
              <a:rPr lang="hu-HU" dirty="0" err="1" smtClean="0"/>
              <a:t>Pt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Gn</a:t>
            </a:r>
            <a:r>
              <a:rPr lang="hu-HU" dirty="0" smtClean="0"/>
              <a:t>.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,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is 90 </a:t>
            </a:r>
            <a:r>
              <a:rPr lang="hu-HU" dirty="0" err="1" smtClean="0"/>
              <a:t>degrees</a:t>
            </a:r>
            <a:r>
              <a:rPr lang="hu-HU" dirty="0" smtClean="0"/>
              <a:t>. </a:t>
            </a:r>
            <a:endParaRPr lang="hu-HU" dirty="0"/>
          </a:p>
          <a:p>
            <a:r>
              <a:rPr lang="hu-HU" b="1" dirty="0" err="1" smtClean="0"/>
              <a:t>Facial</a:t>
            </a:r>
            <a:r>
              <a:rPr lang="hu-HU" b="1" dirty="0" smtClean="0"/>
              <a:t> </a:t>
            </a:r>
            <a:r>
              <a:rPr lang="hu-HU" b="1" dirty="0" err="1" smtClean="0"/>
              <a:t>plane</a:t>
            </a:r>
            <a:r>
              <a:rPr lang="hu-HU" b="1" dirty="0" smtClean="0"/>
              <a:t>: </a:t>
            </a:r>
            <a:r>
              <a:rPr lang="hu-HU" dirty="0" err="1" smtClean="0"/>
              <a:t>constructed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a line </a:t>
            </a:r>
            <a:r>
              <a:rPr lang="hu-HU" dirty="0" err="1" smtClean="0"/>
              <a:t>drawn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N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Pog</a:t>
            </a:r>
            <a:r>
              <a:rPr lang="hu-HU" dirty="0" smtClean="0"/>
              <a:t>.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represents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anteroposterior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relative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FH. </a:t>
            </a:r>
            <a:endParaRPr lang="hu-HU" dirty="0"/>
          </a:p>
          <a:p>
            <a:r>
              <a:rPr lang="hu-HU" b="1" dirty="0" err="1" smtClean="0"/>
              <a:t>Soft</a:t>
            </a:r>
            <a:r>
              <a:rPr lang="hu-HU" b="1" dirty="0" smtClean="0"/>
              <a:t> </a:t>
            </a:r>
            <a:r>
              <a:rPr lang="hu-HU" b="1" dirty="0" err="1" smtClean="0"/>
              <a:t>tissue</a:t>
            </a:r>
            <a:r>
              <a:rPr lang="hu-HU" b="1" dirty="0" smtClean="0"/>
              <a:t> </a:t>
            </a:r>
            <a:r>
              <a:rPr lang="hu-HU" b="1" dirty="0" err="1" smtClean="0"/>
              <a:t>profile</a:t>
            </a:r>
            <a:r>
              <a:rPr lang="hu-HU" b="1" dirty="0" smtClean="0"/>
              <a:t> (E-line): </a:t>
            </a:r>
            <a:r>
              <a:rPr lang="hu-HU" dirty="0" smtClean="0"/>
              <a:t>a line </a:t>
            </a:r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tip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nose</a:t>
            </a:r>
            <a:r>
              <a:rPr lang="hu-HU" dirty="0" smtClean="0"/>
              <a:t> (</a:t>
            </a:r>
            <a:r>
              <a:rPr lang="hu-HU" dirty="0" err="1" smtClean="0"/>
              <a:t>Pn</a:t>
            </a:r>
            <a:r>
              <a:rPr lang="hu-HU" dirty="0" smtClean="0"/>
              <a:t>) and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r>
              <a:rPr lang="hu-HU" dirty="0" smtClean="0"/>
              <a:t> (</a:t>
            </a:r>
            <a:r>
              <a:rPr lang="hu-HU" dirty="0" err="1" smtClean="0"/>
              <a:t>Pog</a:t>
            </a:r>
            <a:r>
              <a:rPr lang="hu-HU" dirty="0" smtClean="0"/>
              <a:t>’) is </a:t>
            </a:r>
            <a:r>
              <a:rPr lang="hu-HU" dirty="0" err="1" smtClean="0"/>
              <a:t>defined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esthetic</a:t>
            </a:r>
            <a:r>
              <a:rPr lang="hu-HU" dirty="0" smtClean="0"/>
              <a:t> line. </a:t>
            </a:r>
            <a:endParaRPr lang="hu-HU" dirty="0"/>
          </a:p>
          <a:p>
            <a:endParaRPr lang="hu-HU" dirty="0"/>
          </a:p>
        </p:txBody>
      </p:sp>
      <p:pic>
        <p:nvPicPr>
          <p:cNvPr id="9" name="Tartalom helye 3" descr="Névtelen.png"/>
          <p:cNvPicPr>
            <a:picLocks noChangeAspect="1"/>
          </p:cNvPicPr>
          <p:nvPr/>
        </p:nvPicPr>
        <p:blipFill>
          <a:blip r:embed="rId2" cstate="print"/>
          <a:srcRect r="71000" b="18080"/>
          <a:stretch>
            <a:fillRect/>
          </a:stretch>
        </p:blipFill>
        <p:spPr>
          <a:xfrm>
            <a:off x="4860032" y="1484784"/>
            <a:ext cx="3844983" cy="475481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020272" y="2276872"/>
            <a:ext cx="23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Facial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Plane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883860" y="292494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9900"/>
                </a:solidFill>
              </a:rPr>
              <a:t>E-line</a:t>
            </a:r>
            <a:endParaRPr lang="hu-HU" b="1" dirty="0">
              <a:solidFill>
                <a:srgbClr val="0099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64088" y="28529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Facial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axis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Analysis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err="1" smtClean="0"/>
              <a:t>Facial</a:t>
            </a:r>
            <a:r>
              <a:rPr lang="hu-HU" b="1" dirty="0" smtClean="0"/>
              <a:t> </a:t>
            </a:r>
            <a:r>
              <a:rPr lang="hu-HU" b="1" dirty="0" err="1" smtClean="0"/>
              <a:t>axis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Ba-N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foramen</a:t>
            </a:r>
            <a:r>
              <a:rPr lang="hu-HU" dirty="0" smtClean="0"/>
              <a:t> </a:t>
            </a:r>
            <a:r>
              <a:rPr lang="hu-HU" dirty="0" err="1" smtClean="0"/>
              <a:t>rotundum</a:t>
            </a:r>
            <a:r>
              <a:rPr lang="hu-HU" dirty="0" smtClean="0"/>
              <a:t> (</a:t>
            </a:r>
            <a:r>
              <a:rPr lang="hu-HU" dirty="0" err="1" smtClean="0"/>
              <a:t>Pt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Gn</a:t>
            </a:r>
            <a:r>
              <a:rPr lang="hu-HU" dirty="0" smtClean="0"/>
              <a:t>.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,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is 90 </a:t>
            </a:r>
            <a:r>
              <a:rPr lang="hu-HU" dirty="0" err="1" smtClean="0"/>
              <a:t>degrees</a:t>
            </a:r>
            <a:r>
              <a:rPr lang="hu-HU" dirty="0" smtClean="0"/>
              <a:t>. 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en-US" dirty="0" smtClean="0"/>
              <a:t>If less than 90</a:t>
            </a:r>
            <a:r>
              <a:rPr lang="en-US" baseline="30000" dirty="0" smtClean="0"/>
              <a:t>o</a:t>
            </a:r>
            <a:r>
              <a:rPr lang="en-US" dirty="0" smtClean="0"/>
              <a:t>: Refers to a chin in a re</a:t>
            </a:r>
            <a:r>
              <a:rPr lang="hu-HU" dirty="0" err="1" smtClean="0"/>
              <a:t>tro</a:t>
            </a:r>
            <a:r>
              <a:rPr lang="en-US" dirty="0" smtClean="0"/>
              <a:t>position.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If greater than 90</a:t>
            </a:r>
            <a:r>
              <a:rPr lang="en-US" baseline="30000" dirty="0" smtClean="0"/>
              <a:t>o</a:t>
            </a:r>
            <a:r>
              <a:rPr lang="en-US" dirty="0" smtClean="0"/>
              <a:t>: refers to a protruding chin or </a:t>
            </a:r>
            <a:r>
              <a:rPr lang="en-US" dirty="0" err="1" smtClean="0"/>
              <a:t>anteriorly</a:t>
            </a:r>
            <a:r>
              <a:rPr lang="en-US" dirty="0" smtClean="0"/>
              <a:t> rising chin.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3800"/>
          <a:stretch/>
        </p:blipFill>
        <p:spPr>
          <a:xfrm>
            <a:off x="4581223" y="1390376"/>
            <a:ext cx="4003870" cy="494116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004048" y="30689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Ba-N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784893" y="43651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Pt-Gn</a:t>
            </a:r>
            <a:endParaRPr lang="hu-HU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 err="1" smtClean="0"/>
              <a:t>Facial</a:t>
            </a:r>
            <a:r>
              <a:rPr lang="hu-HU" b="1" dirty="0" smtClean="0"/>
              <a:t> </a:t>
            </a:r>
            <a:r>
              <a:rPr lang="hu-HU" b="1" dirty="0" err="1" smtClean="0"/>
              <a:t>angle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(</a:t>
            </a:r>
            <a:r>
              <a:rPr lang="hu-HU" dirty="0" err="1" smtClean="0"/>
              <a:t>N-Pog</a:t>
            </a:r>
            <a:r>
              <a:rPr lang="hu-HU" dirty="0" smtClean="0"/>
              <a:t>) and FH.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provides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indication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horizontal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chin</a:t>
            </a:r>
            <a:r>
              <a:rPr lang="hu-HU" dirty="0" smtClean="0"/>
              <a:t>.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suggests</a:t>
            </a:r>
            <a:r>
              <a:rPr lang="hu-HU" dirty="0" smtClean="0"/>
              <a:t> </a:t>
            </a:r>
            <a:r>
              <a:rPr lang="hu-HU" dirty="0" err="1" smtClean="0"/>
              <a:t>whether</a:t>
            </a:r>
            <a:r>
              <a:rPr lang="hu-HU" dirty="0" smtClean="0"/>
              <a:t> a </a:t>
            </a:r>
            <a:r>
              <a:rPr lang="hu-HU" dirty="0" err="1" smtClean="0"/>
              <a:t>skeletal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II </a:t>
            </a:r>
            <a:r>
              <a:rPr lang="hu-HU" dirty="0" err="1" smtClean="0"/>
              <a:t>or</a:t>
            </a:r>
            <a:r>
              <a:rPr lang="hu-HU" dirty="0" smtClean="0"/>
              <a:t> III </a:t>
            </a:r>
            <a:r>
              <a:rPr lang="hu-HU" dirty="0" err="1" smtClean="0"/>
              <a:t>pattern</a:t>
            </a:r>
            <a:r>
              <a:rPr lang="hu-HU" dirty="0" smtClean="0"/>
              <a:t> is </a:t>
            </a:r>
            <a:r>
              <a:rPr lang="hu-HU" dirty="0" err="1" smtClean="0"/>
              <a:t>caused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922359" y="1600200"/>
            <a:ext cx="3764441" cy="470912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940152" y="31409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FH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71792" y="398936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99CC"/>
                </a:solidFill>
              </a:rPr>
              <a:t>N-pog</a:t>
            </a:r>
            <a:endParaRPr lang="hu-HU" b="1" dirty="0">
              <a:solidFill>
                <a:srgbClr val="FF99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084168" y="3714879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9900"/>
                </a:solidFill>
              </a:rPr>
              <a:t>Facial</a:t>
            </a:r>
            <a:r>
              <a:rPr lang="hu-HU" b="1" dirty="0" smtClean="0">
                <a:solidFill>
                  <a:srgbClr val="009900"/>
                </a:solidFill>
              </a:rPr>
              <a:t> </a:t>
            </a:r>
            <a:r>
              <a:rPr lang="hu-HU" b="1" dirty="0" err="1" smtClean="0">
                <a:solidFill>
                  <a:srgbClr val="009900"/>
                </a:solidFill>
              </a:rPr>
              <a:t>angle</a:t>
            </a:r>
            <a:endParaRPr lang="hu-HU" b="1" dirty="0">
              <a:solidFill>
                <a:srgbClr val="0099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V="1">
            <a:off x="6516216" y="3573017"/>
            <a:ext cx="576064" cy="29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5069160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err="1" smtClean="0"/>
              <a:t>Mandibular</a:t>
            </a:r>
            <a:r>
              <a:rPr lang="hu-HU" b="1" dirty="0" smtClean="0"/>
              <a:t> </a:t>
            </a:r>
            <a:r>
              <a:rPr lang="hu-HU" b="1" dirty="0" err="1" smtClean="0"/>
              <a:t>plane</a:t>
            </a:r>
            <a:r>
              <a:rPr lang="hu-HU" b="1" dirty="0" smtClean="0"/>
              <a:t>: </a:t>
            </a:r>
            <a:r>
              <a:rPr lang="hu-HU" dirty="0" err="1" smtClean="0"/>
              <a:t>measures</a:t>
            </a:r>
            <a:r>
              <a:rPr lang="hu-HU" dirty="0" smtClean="0"/>
              <a:t> an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FH.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,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is 26 </a:t>
            </a:r>
            <a:r>
              <a:rPr lang="hu-HU" dirty="0" err="1" smtClean="0"/>
              <a:t>degrees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9 </a:t>
            </a:r>
            <a:r>
              <a:rPr lang="hu-HU" dirty="0" err="1" smtClean="0"/>
              <a:t>years</a:t>
            </a:r>
            <a:r>
              <a:rPr lang="hu-HU" dirty="0" smtClean="0"/>
              <a:t> of </a:t>
            </a:r>
            <a:r>
              <a:rPr lang="hu-HU" dirty="0" err="1" smtClean="0"/>
              <a:t>age</a:t>
            </a:r>
            <a:r>
              <a:rPr lang="hu-HU" dirty="0" smtClean="0"/>
              <a:t> and </a:t>
            </a:r>
            <a:r>
              <a:rPr lang="hu-HU" dirty="0" err="1" smtClean="0"/>
              <a:t>decreases</a:t>
            </a:r>
            <a:r>
              <a:rPr lang="hu-HU" dirty="0" smtClean="0"/>
              <a:t> </a:t>
            </a:r>
            <a:r>
              <a:rPr lang="hu-HU" dirty="0" err="1" smtClean="0"/>
              <a:t>approximately</a:t>
            </a:r>
            <a:r>
              <a:rPr lang="hu-HU" dirty="0" smtClean="0"/>
              <a:t> 1 </a:t>
            </a:r>
            <a:r>
              <a:rPr lang="hu-HU" dirty="0" err="1" smtClean="0"/>
              <a:t>degree</a:t>
            </a:r>
            <a:r>
              <a:rPr lang="hu-HU" dirty="0" smtClean="0"/>
              <a:t> </a:t>
            </a:r>
            <a:r>
              <a:rPr lang="hu-HU" dirty="0" err="1" smtClean="0"/>
              <a:t>every</a:t>
            </a:r>
            <a:r>
              <a:rPr lang="hu-HU" dirty="0" smtClean="0"/>
              <a:t> 3 </a:t>
            </a:r>
            <a:r>
              <a:rPr lang="hu-HU" dirty="0" err="1" smtClean="0"/>
              <a:t>years</a:t>
            </a:r>
            <a:r>
              <a:rPr lang="hu-HU" dirty="0" smtClean="0"/>
              <a:t>. A </a:t>
            </a:r>
            <a:r>
              <a:rPr lang="hu-HU" dirty="0" err="1" smtClean="0"/>
              <a:t>high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steep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implies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an </a:t>
            </a:r>
            <a:r>
              <a:rPr lang="hu-HU" dirty="0" err="1" smtClean="0"/>
              <a:t>open</a:t>
            </a:r>
            <a:r>
              <a:rPr lang="hu-HU" dirty="0" smtClean="0"/>
              <a:t> </a:t>
            </a:r>
            <a:r>
              <a:rPr lang="hu-HU" dirty="0" err="1" smtClean="0"/>
              <a:t>bite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be </a:t>
            </a:r>
            <a:r>
              <a:rPr lang="hu-HU" dirty="0" err="1" smtClean="0"/>
              <a:t>caused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skeletal</a:t>
            </a:r>
            <a:r>
              <a:rPr lang="hu-HU" dirty="0" smtClean="0"/>
              <a:t> </a:t>
            </a:r>
            <a:r>
              <a:rPr lang="hu-HU" dirty="0" err="1" smtClean="0"/>
              <a:t>morphologic</a:t>
            </a:r>
            <a:r>
              <a:rPr lang="hu-HU" dirty="0" smtClean="0"/>
              <a:t> </a:t>
            </a:r>
            <a:r>
              <a:rPr lang="hu-HU" dirty="0" err="1" smtClean="0"/>
              <a:t>characteristics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. A </a:t>
            </a:r>
            <a:r>
              <a:rPr lang="hu-HU" dirty="0" err="1" smtClean="0"/>
              <a:t>low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</a:t>
            </a:r>
            <a:r>
              <a:rPr lang="hu-HU" dirty="0" err="1" smtClean="0"/>
              <a:t>suggests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opposite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59414" y="1665476"/>
            <a:ext cx="3827386" cy="478786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220072" y="3212976"/>
            <a:ext cx="136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FH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66314" y="515965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Mandibular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plane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436096" y="389121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66CCFF"/>
                </a:solidFill>
              </a:rPr>
              <a:t>Mandibular</a:t>
            </a:r>
            <a:r>
              <a:rPr lang="hu-HU" b="1" dirty="0" smtClean="0">
                <a:solidFill>
                  <a:srgbClr val="66CCFF"/>
                </a:solidFill>
              </a:rPr>
              <a:t> </a:t>
            </a:r>
            <a:r>
              <a:rPr lang="hu-HU" b="1" dirty="0" err="1" smtClean="0">
                <a:solidFill>
                  <a:srgbClr val="66CCFF"/>
                </a:solidFill>
              </a:rPr>
              <a:t>plane</a:t>
            </a:r>
            <a:endParaRPr lang="hu-HU" b="1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 err="1" smtClean="0"/>
              <a:t>Convexity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point</a:t>
            </a:r>
            <a:r>
              <a:rPr lang="hu-HU" b="1" dirty="0" smtClean="0"/>
              <a:t> A: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convexity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middle</a:t>
            </a:r>
            <a:r>
              <a:rPr lang="hu-HU" dirty="0" smtClean="0"/>
              <a:t> </a:t>
            </a:r>
            <a:r>
              <a:rPr lang="hu-HU" dirty="0" err="1" smtClean="0"/>
              <a:t>face</a:t>
            </a:r>
            <a:r>
              <a:rPr lang="hu-HU" dirty="0" smtClean="0"/>
              <a:t> is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A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(</a:t>
            </a:r>
            <a:r>
              <a:rPr lang="hu-HU" dirty="0" err="1" smtClean="0"/>
              <a:t>N-Pog</a:t>
            </a:r>
            <a:r>
              <a:rPr lang="hu-HU" dirty="0" smtClean="0"/>
              <a:t>). The </a:t>
            </a:r>
            <a:r>
              <a:rPr lang="hu-HU" dirty="0" err="1" smtClean="0"/>
              <a:t>clinical</a:t>
            </a:r>
            <a:r>
              <a:rPr lang="hu-HU" dirty="0" smtClean="0"/>
              <a:t> </a:t>
            </a:r>
            <a:r>
              <a:rPr lang="hu-HU" dirty="0" err="1" smtClean="0"/>
              <a:t>norm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9 </a:t>
            </a:r>
            <a:r>
              <a:rPr lang="hu-HU" dirty="0" err="1" smtClean="0"/>
              <a:t>years</a:t>
            </a:r>
            <a:r>
              <a:rPr lang="hu-HU" dirty="0" smtClean="0"/>
              <a:t> of </a:t>
            </a:r>
            <a:r>
              <a:rPr lang="hu-HU" dirty="0" err="1" smtClean="0"/>
              <a:t>age</a:t>
            </a:r>
            <a:r>
              <a:rPr lang="hu-HU" dirty="0" smtClean="0"/>
              <a:t> is 2 mm and </a:t>
            </a:r>
            <a:r>
              <a:rPr lang="hu-HU" dirty="0" err="1" smtClean="0"/>
              <a:t>decreases</a:t>
            </a:r>
            <a:r>
              <a:rPr lang="hu-HU" dirty="0" smtClean="0"/>
              <a:t> 1 </a:t>
            </a:r>
            <a:r>
              <a:rPr lang="hu-HU" dirty="0" err="1" smtClean="0"/>
              <a:t>degree</a:t>
            </a:r>
            <a:r>
              <a:rPr lang="hu-HU" dirty="0" smtClean="0"/>
              <a:t> </a:t>
            </a:r>
            <a:r>
              <a:rPr lang="hu-HU" dirty="0" err="1" smtClean="0"/>
              <a:t>every</a:t>
            </a:r>
            <a:r>
              <a:rPr lang="hu-HU" dirty="0" smtClean="0"/>
              <a:t> 5 </a:t>
            </a:r>
            <a:r>
              <a:rPr lang="hu-HU" dirty="0" err="1" smtClean="0"/>
              <a:t>years</a:t>
            </a:r>
            <a:r>
              <a:rPr lang="hu-HU" dirty="0" smtClean="0"/>
              <a:t>. </a:t>
            </a:r>
            <a:r>
              <a:rPr lang="hu-HU" dirty="0" err="1" smtClean="0"/>
              <a:t>High</a:t>
            </a:r>
            <a:r>
              <a:rPr lang="hu-HU" dirty="0" smtClean="0"/>
              <a:t> </a:t>
            </a:r>
            <a:r>
              <a:rPr lang="hu-HU" dirty="0" err="1" smtClean="0"/>
              <a:t>convexity</a:t>
            </a:r>
            <a:r>
              <a:rPr lang="hu-HU" dirty="0" smtClean="0"/>
              <a:t> </a:t>
            </a:r>
            <a:r>
              <a:rPr lang="hu-HU" dirty="0" err="1" smtClean="0"/>
              <a:t>suggests</a:t>
            </a:r>
            <a:r>
              <a:rPr lang="hu-HU" dirty="0" smtClean="0"/>
              <a:t> a </a:t>
            </a:r>
            <a:r>
              <a:rPr lang="hu-HU" dirty="0" err="1" smtClean="0"/>
              <a:t>Class</a:t>
            </a:r>
            <a:r>
              <a:rPr lang="hu-HU" dirty="0" smtClean="0"/>
              <a:t> III </a:t>
            </a:r>
            <a:r>
              <a:rPr lang="hu-HU" dirty="0" err="1" smtClean="0"/>
              <a:t>skeletal</a:t>
            </a:r>
            <a:r>
              <a:rPr lang="hu-HU" dirty="0" smtClean="0"/>
              <a:t> </a:t>
            </a:r>
            <a:r>
              <a:rPr lang="hu-HU" dirty="0" err="1" smtClean="0"/>
              <a:t>pattern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51987" y="1600200"/>
            <a:ext cx="3834813" cy="479715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452320" y="39637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66CCFF"/>
                </a:solidFill>
              </a:rPr>
              <a:t>A</a:t>
            </a:r>
            <a:endParaRPr lang="hu-HU" b="1" dirty="0">
              <a:solidFill>
                <a:srgbClr val="66CCFF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00292" y="3134819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N-Pog</a:t>
            </a:r>
            <a:endParaRPr lang="hu-HU" b="1" dirty="0" smtClean="0">
              <a:solidFill>
                <a:srgbClr val="FF0000"/>
              </a:solidFill>
            </a:endParaRP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/>
          </a:bodyPr>
          <a:lstStyle/>
          <a:p>
            <a:r>
              <a:rPr lang="hu-HU" b="1" dirty="0" err="1" smtClean="0"/>
              <a:t>Lower</a:t>
            </a:r>
            <a:r>
              <a:rPr lang="hu-HU" b="1" dirty="0" smtClean="0"/>
              <a:t> </a:t>
            </a:r>
            <a:r>
              <a:rPr lang="hu-HU" b="1" dirty="0" err="1" smtClean="0"/>
              <a:t>facial</a:t>
            </a:r>
            <a:r>
              <a:rPr lang="hu-HU" b="1" dirty="0" smtClean="0"/>
              <a:t> </a:t>
            </a:r>
            <a:r>
              <a:rPr lang="hu-HU" b="1" dirty="0" err="1" smtClean="0"/>
              <a:t>height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intersection</a:t>
            </a:r>
            <a:r>
              <a:rPr lang="hu-HU" dirty="0" smtClean="0"/>
              <a:t> of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planes</a:t>
            </a:r>
            <a:r>
              <a:rPr lang="hu-HU" dirty="0" smtClean="0"/>
              <a:t>: </a:t>
            </a:r>
            <a:r>
              <a:rPr lang="hu-HU" dirty="0" err="1" smtClean="0"/>
              <a:t>ANS-Xi</a:t>
            </a:r>
            <a:r>
              <a:rPr lang="hu-HU" dirty="0" smtClean="0"/>
              <a:t> and </a:t>
            </a:r>
            <a:r>
              <a:rPr lang="hu-HU" dirty="0" err="1" smtClean="0"/>
              <a:t>Xi-Pog</a:t>
            </a:r>
            <a:r>
              <a:rPr lang="hu-HU" dirty="0" smtClean="0"/>
              <a:t>.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: 45</a:t>
            </a:r>
            <a:r>
              <a:rPr lang="hu-HU" baseline="30000" dirty="0" smtClean="0"/>
              <a:t>o</a:t>
            </a:r>
            <a:r>
              <a:rPr lang="hu-HU" dirty="0" smtClean="0"/>
              <a:t>.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88518" y="1484784"/>
            <a:ext cx="3914266" cy="48965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436096" y="400831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XI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99799" y="367851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SNA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92280" y="5157192"/>
            <a:ext cx="130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Pog</a:t>
            </a:r>
            <a:endParaRPr lang="hu-HU" b="1" dirty="0" smtClean="0">
              <a:solidFill>
                <a:srgbClr val="FF0000"/>
              </a:solidFill>
            </a:endParaRP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 err="1" smtClean="0"/>
              <a:t>Occlusal</a:t>
            </a:r>
            <a:r>
              <a:rPr lang="hu-HU" b="1" dirty="0" smtClean="0"/>
              <a:t> </a:t>
            </a:r>
            <a:r>
              <a:rPr lang="hu-HU" b="1" dirty="0" err="1" smtClean="0"/>
              <a:t>plane</a:t>
            </a:r>
            <a:r>
              <a:rPr lang="hu-HU" b="1" dirty="0" smtClean="0"/>
              <a:t>: </a:t>
            </a:r>
            <a:r>
              <a:rPr lang="hu-HU" dirty="0" smtClean="0"/>
              <a:t>a line </a:t>
            </a:r>
            <a:r>
              <a:rPr lang="hu-HU" dirty="0" err="1" smtClean="0"/>
              <a:t>bisecting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cusp</a:t>
            </a:r>
            <a:r>
              <a:rPr lang="hu-HU" dirty="0" smtClean="0"/>
              <a:t> </a:t>
            </a:r>
            <a:r>
              <a:rPr lang="hu-HU" dirty="0" err="1" smtClean="0"/>
              <a:t>tips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molars</a:t>
            </a:r>
            <a:r>
              <a:rPr lang="hu-HU" dirty="0" smtClean="0"/>
              <a:t> and </a:t>
            </a:r>
            <a:r>
              <a:rPr lang="hu-HU" dirty="0" err="1" smtClean="0"/>
              <a:t>passing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cusp</a:t>
            </a:r>
            <a:r>
              <a:rPr lang="hu-HU" dirty="0" smtClean="0"/>
              <a:t> </a:t>
            </a:r>
            <a:r>
              <a:rPr lang="hu-HU" dirty="0" err="1" smtClean="0"/>
              <a:t>tips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premolars</a:t>
            </a:r>
            <a:r>
              <a:rPr lang="hu-HU" dirty="0" smtClean="0"/>
              <a:t>.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white</a:t>
            </a:r>
            <a:r>
              <a:rPr lang="hu-HU" dirty="0" smtClean="0"/>
              <a:t> </a:t>
            </a:r>
            <a:r>
              <a:rPr lang="hu-HU" dirty="0" err="1" smtClean="0"/>
              <a:t>adult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</a:t>
            </a:r>
            <a:r>
              <a:rPr lang="hu-HU" dirty="0" err="1" smtClean="0"/>
              <a:t>passes</a:t>
            </a:r>
            <a:r>
              <a:rPr lang="hu-HU" dirty="0" smtClean="0"/>
              <a:t> </a:t>
            </a:r>
            <a:r>
              <a:rPr lang="hu-HU" dirty="0" err="1" smtClean="0"/>
              <a:t>just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Xi</a:t>
            </a:r>
            <a:r>
              <a:rPr lang="hu-HU" dirty="0" smtClean="0"/>
              <a:t>, </a:t>
            </a:r>
            <a:r>
              <a:rPr lang="hu-HU" dirty="0" err="1" smtClean="0"/>
              <a:t>nearly</a:t>
            </a:r>
            <a:r>
              <a:rPr lang="hu-HU" dirty="0" smtClean="0"/>
              <a:t> </a:t>
            </a:r>
            <a:r>
              <a:rPr lang="hu-HU" dirty="0" err="1" smtClean="0"/>
              <a:t>bisecting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of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facial</a:t>
            </a:r>
            <a:r>
              <a:rPr lang="hu-HU" dirty="0" smtClean="0"/>
              <a:t> </a:t>
            </a:r>
            <a:r>
              <a:rPr lang="hu-HU" dirty="0" err="1" smtClean="0"/>
              <a:t>height</a:t>
            </a:r>
            <a:r>
              <a:rPr lang="hu-HU" dirty="0" smtClean="0"/>
              <a:t>. The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axis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intersects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axis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an </a:t>
            </a:r>
            <a:r>
              <a:rPr lang="hu-HU" dirty="0" err="1" smtClean="0"/>
              <a:t>angle</a:t>
            </a:r>
            <a:r>
              <a:rPr lang="hu-HU" dirty="0" smtClean="0"/>
              <a:t> of </a:t>
            </a:r>
            <a:r>
              <a:rPr lang="hu-HU" dirty="0" err="1" smtClean="0"/>
              <a:t>approximately</a:t>
            </a:r>
            <a:r>
              <a:rPr lang="hu-HU" dirty="0" smtClean="0"/>
              <a:t> 130 </a:t>
            </a:r>
            <a:r>
              <a:rPr lang="hu-HU" dirty="0" err="1" smtClean="0"/>
              <a:t>degrees</a:t>
            </a:r>
            <a:r>
              <a:rPr lang="hu-HU" dirty="0" smtClean="0"/>
              <a:t>, </a:t>
            </a:r>
            <a:r>
              <a:rPr lang="hu-HU" dirty="0" err="1" smtClean="0"/>
              <a:t>with</a:t>
            </a:r>
            <a:r>
              <a:rPr lang="hu-HU" dirty="0" smtClean="0"/>
              <a:t> a 2,5 mm </a:t>
            </a:r>
            <a:r>
              <a:rPr lang="hu-HU" dirty="0" err="1" smtClean="0"/>
              <a:t>horizontal</a:t>
            </a:r>
            <a:r>
              <a:rPr lang="hu-HU" dirty="0" smtClean="0"/>
              <a:t> (</a:t>
            </a:r>
            <a:r>
              <a:rPr lang="hu-HU" dirty="0" err="1" smtClean="0"/>
              <a:t>overjet</a:t>
            </a:r>
            <a:r>
              <a:rPr lang="hu-HU" dirty="0" smtClean="0"/>
              <a:t>) </a:t>
            </a:r>
            <a:r>
              <a:rPr lang="hu-HU" dirty="0" err="1" smtClean="0"/>
              <a:t>relationship</a:t>
            </a:r>
            <a:r>
              <a:rPr lang="hu-HU" dirty="0" smtClean="0"/>
              <a:t> and a 2,5 mm </a:t>
            </a:r>
            <a:r>
              <a:rPr lang="hu-HU" dirty="0" err="1" smtClean="0"/>
              <a:t>vertical</a:t>
            </a:r>
            <a:r>
              <a:rPr lang="hu-HU" dirty="0" smtClean="0"/>
              <a:t> (</a:t>
            </a:r>
            <a:r>
              <a:rPr lang="hu-HU" dirty="0" err="1" smtClean="0"/>
              <a:t>overbite</a:t>
            </a:r>
            <a:r>
              <a:rPr lang="hu-HU" dirty="0" smtClean="0"/>
              <a:t>) </a:t>
            </a:r>
            <a:r>
              <a:rPr lang="hu-HU" dirty="0" err="1" smtClean="0"/>
              <a:t>relationship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3800"/>
          <a:stretch/>
        </p:blipFill>
        <p:spPr>
          <a:xfrm>
            <a:off x="4961123" y="1633898"/>
            <a:ext cx="3725677" cy="47251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668344" y="44371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Occlusal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plane</a:t>
            </a:r>
            <a:endParaRPr lang="hu-HU" b="1" dirty="0" smtClean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524328" y="367851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92D050"/>
                </a:solidFill>
              </a:rPr>
              <a:t>SNA</a:t>
            </a:r>
            <a:endParaRPr lang="hu-HU" b="1" dirty="0">
              <a:solidFill>
                <a:srgbClr val="92D05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446440" y="41490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92D050"/>
                </a:solidFill>
              </a:rPr>
              <a:t>XI</a:t>
            </a:r>
            <a:endParaRPr lang="hu-HU" b="1" dirty="0">
              <a:solidFill>
                <a:srgbClr val="92D05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00292" y="52134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92D050"/>
                </a:solidFill>
              </a:rPr>
              <a:t>Pog</a:t>
            </a:r>
            <a:endParaRPr lang="hu-HU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b="1" dirty="0" err="1" smtClean="0"/>
              <a:t>Teeth</a:t>
            </a:r>
            <a:r>
              <a:rPr lang="hu-HU" b="1" dirty="0" smtClean="0"/>
              <a:t> </a:t>
            </a:r>
            <a:r>
              <a:rPr lang="hu-HU" b="1" dirty="0" err="1" smtClean="0"/>
              <a:t>positions</a:t>
            </a:r>
            <a:r>
              <a:rPr lang="hu-HU" b="1" dirty="0" smtClean="0"/>
              <a:t>:</a:t>
            </a:r>
          </a:p>
          <a:p>
            <a:r>
              <a:rPr lang="hu-HU" b="1" dirty="0" err="1" smtClean="0"/>
              <a:t>Mandibular</a:t>
            </a:r>
            <a:r>
              <a:rPr lang="hu-HU" b="1" dirty="0" smtClean="0"/>
              <a:t> </a:t>
            </a:r>
            <a:r>
              <a:rPr lang="hu-HU" b="1" dirty="0" err="1" smtClean="0"/>
              <a:t>incisor</a:t>
            </a:r>
            <a:r>
              <a:rPr lang="hu-HU" b="1" dirty="0" smtClean="0"/>
              <a:t> </a:t>
            </a:r>
            <a:r>
              <a:rPr lang="hu-HU" b="1" dirty="0" err="1" smtClean="0"/>
              <a:t>to</a:t>
            </a:r>
            <a:r>
              <a:rPr lang="hu-HU" b="1" dirty="0" smtClean="0"/>
              <a:t> </a:t>
            </a:r>
            <a:r>
              <a:rPr lang="hu-HU" b="1" dirty="0" err="1" smtClean="0"/>
              <a:t>A-Pog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A-Pog</a:t>
            </a:r>
            <a:r>
              <a:rPr lang="hu-HU" dirty="0" smtClean="0"/>
              <a:t> line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is </a:t>
            </a:r>
            <a:r>
              <a:rPr lang="hu-HU" dirty="0" err="1" smtClean="0"/>
              <a:t>referred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dental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and is a </a:t>
            </a:r>
            <a:r>
              <a:rPr lang="hu-HU" dirty="0" err="1" smtClean="0"/>
              <a:t>useful</a:t>
            </a:r>
            <a:r>
              <a:rPr lang="hu-HU" dirty="0" smtClean="0"/>
              <a:t> </a:t>
            </a:r>
            <a:r>
              <a:rPr lang="hu-HU" dirty="0" err="1" smtClean="0"/>
              <a:t>reference</a:t>
            </a:r>
            <a:r>
              <a:rPr lang="hu-HU" dirty="0" smtClean="0"/>
              <a:t> line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r>
              <a:rPr lang="hu-HU" dirty="0" smtClean="0"/>
              <a:t>. </a:t>
            </a:r>
            <a:r>
              <a:rPr lang="hu-HU" dirty="0" err="1" smtClean="0"/>
              <a:t>Ideally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be </a:t>
            </a:r>
            <a:r>
              <a:rPr lang="hu-HU" dirty="0" err="1" smtClean="0"/>
              <a:t>located</a:t>
            </a:r>
            <a:r>
              <a:rPr lang="hu-HU" dirty="0" smtClean="0"/>
              <a:t> 1 mm </a:t>
            </a:r>
            <a:r>
              <a:rPr lang="hu-HU" dirty="0" err="1" smtClean="0"/>
              <a:t>ahead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A-Pog</a:t>
            </a:r>
            <a:r>
              <a:rPr lang="hu-HU" dirty="0" smtClean="0"/>
              <a:t> line.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measurement</a:t>
            </a:r>
            <a:r>
              <a:rPr lang="hu-HU" dirty="0" smtClean="0"/>
              <a:t> is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define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protrusion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arch</a:t>
            </a:r>
            <a:r>
              <a:rPr lang="hu-HU" dirty="0" smtClean="0"/>
              <a:t>. </a:t>
            </a:r>
            <a:r>
              <a:rPr lang="hu-HU" b="1" dirty="0" smtClean="0"/>
              <a:t>	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47885" y="1600200"/>
            <a:ext cx="3838915" cy="480228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308304" y="32129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Dental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plane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fontScale="62500" lnSpcReduction="20000"/>
          </a:bodyPr>
          <a:lstStyle/>
          <a:p>
            <a:r>
              <a:rPr lang="hu-HU" b="1" dirty="0" err="1" smtClean="0"/>
              <a:t>Maxillary</a:t>
            </a:r>
            <a:r>
              <a:rPr lang="hu-HU" b="1" dirty="0" smtClean="0"/>
              <a:t> </a:t>
            </a:r>
            <a:r>
              <a:rPr lang="hu-HU" b="1" dirty="0" err="1" smtClean="0"/>
              <a:t>molar</a:t>
            </a:r>
            <a:r>
              <a:rPr lang="hu-HU" b="1" dirty="0" smtClean="0"/>
              <a:t> </a:t>
            </a:r>
            <a:r>
              <a:rPr lang="hu-HU" b="1" dirty="0" err="1" smtClean="0"/>
              <a:t>to</a:t>
            </a:r>
            <a:r>
              <a:rPr lang="hu-HU" b="1" dirty="0" smtClean="0"/>
              <a:t> </a:t>
            </a:r>
            <a:r>
              <a:rPr lang="hu-HU" b="1" dirty="0" err="1" smtClean="0"/>
              <a:t>PtV</a:t>
            </a:r>
            <a:r>
              <a:rPr lang="hu-HU" b="1" dirty="0" smtClean="0"/>
              <a:t>: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measurement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PtV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distal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molar</a:t>
            </a:r>
            <a:r>
              <a:rPr lang="hu-HU" dirty="0" smtClean="0"/>
              <a:t>.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,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measurement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</a:t>
            </a:r>
            <a:r>
              <a:rPr lang="hu-HU" dirty="0" err="1" smtClean="0"/>
              <a:t>equal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age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patient</a:t>
            </a:r>
            <a:r>
              <a:rPr lang="hu-HU" dirty="0" smtClean="0"/>
              <a:t> plus 3 mm (</a:t>
            </a:r>
            <a:r>
              <a:rPr lang="hu-HU" dirty="0" err="1" smtClean="0"/>
              <a:t>eg</a:t>
            </a:r>
            <a:r>
              <a:rPr lang="hu-HU" dirty="0" smtClean="0"/>
              <a:t>. A </a:t>
            </a:r>
            <a:r>
              <a:rPr lang="hu-HU" dirty="0" err="1" smtClean="0"/>
              <a:t>patient</a:t>
            </a:r>
            <a:r>
              <a:rPr lang="hu-HU" dirty="0" smtClean="0"/>
              <a:t> 11 </a:t>
            </a:r>
            <a:r>
              <a:rPr lang="hu-HU" dirty="0" err="1" smtClean="0"/>
              <a:t>years</a:t>
            </a:r>
            <a:r>
              <a:rPr lang="hu-HU" dirty="0" smtClean="0"/>
              <a:t> of </a:t>
            </a:r>
            <a:r>
              <a:rPr lang="hu-HU" dirty="0" err="1" smtClean="0"/>
              <a:t>age</a:t>
            </a:r>
            <a:r>
              <a:rPr lang="hu-HU" dirty="0" smtClean="0"/>
              <a:t> has a </a:t>
            </a:r>
            <a:r>
              <a:rPr lang="hu-HU" dirty="0" err="1" smtClean="0"/>
              <a:t>norm</a:t>
            </a:r>
            <a:r>
              <a:rPr lang="hu-HU" dirty="0" smtClean="0"/>
              <a:t> of 11+3=14 mm).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measurements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determining</a:t>
            </a:r>
            <a:r>
              <a:rPr lang="hu-HU" dirty="0" smtClean="0"/>
              <a:t> </a:t>
            </a:r>
            <a:r>
              <a:rPr lang="hu-HU" dirty="0" err="1" smtClean="0"/>
              <a:t>whether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malocclusion</a:t>
            </a:r>
            <a:r>
              <a:rPr lang="hu-HU" dirty="0" smtClean="0"/>
              <a:t> is </a:t>
            </a:r>
            <a:r>
              <a:rPr lang="hu-HU" dirty="0" err="1" smtClean="0"/>
              <a:t>due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molar</a:t>
            </a:r>
            <a:r>
              <a:rPr lang="hu-HU" dirty="0" smtClean="0"/>
              <a:t>. </a:t>
            </a:r>
            <a:r>
              <a:rPr lang="hu-HU" dirty="0" err="1" smtClean="0"/>
              <a:t>It</a:t>
            </a:r>
            <a:r>
              <a:rPr lang="hu-HU" dirty="0" smtClean="0"/>
              <a:t> is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useful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deciding</a:t>
            </a:r>
            <a:r>
              <a:rPr lang="hu-HU" dirty="0" smtClean="0"/>
              <a:t> </a:t>
            </a:r>
            <a:r>
              <a:rPr lang="hu-HU" dirty="0" err="1" smtClean="0"/>
              <a:t>whether</a:t>
            </a:r>
            <a:r>
              <a:rPr lang="hu-HU" dirty="0" smtClean="0"/>
              <a:t> </a:t>
            </a:r>
            <a:r>
              <a:rPr lang="hu-HU" dirty="0" err="1" smtClean="0"/>
              <a:t>extractions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necessary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4851"/>
          <a:stretch/>
        </p:blipFill>
        <p:spPr>
          <a:xfrm>
            <a:off x="4764422" y="1600200"/>
            <a:ext cx="3922378" cy="485313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076056" y="32129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FH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084168" y="35823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PtV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40421" y="43209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Occlusal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plane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fontScale="92500"/>
          </a:bodyPr>
          <a:lstStyle/>
          <a:p>
            <a:r>
              <a:rPr lang="hu-HU" b="1" dirty="0" err="1" smtClean="0"/>
              <a:t>Mandibular</a:t>
            </a:r>
            <a:r>
              <a:rPr lang="hu-HU" b="1" dirty="0" smtClean="0"/>
              <a:t> </a:t>
            </a:r>
            <a:r>
              <a:rPr lang="hu-HU" b="1" dirty="0" err="1" smtClean="0"/>
              <a:t>incisor</a:t>
            </a:r>
            <a:r>
              <a:rPr lang="hu-HU" b="1" dirty="0" smtClean="0"/>
              <a:t> </a:t>
            </a:r>
            <a:r>
              <a:rPr lang="hu-HU" b="1" dirty="0" err="1" smtClean="0"/>
              <a:t>inclinations</a:t>
            </a:r>
            <a:r>
              <a:rPr lang="hu-HU" b="1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axis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A-Pog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.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: 22</a:t>
            </a:r>
            <a:r>
              <a:rPr lang="hu-HU" baseline="30000" dirty="0" smtClean="0"/>
              <a:t>o</a:t>
            </a:r>
            <a:r>
              <a:rPr lang="hu-HU" dirty="0" smtClean="0"/>
              <a:t> </a:t>
            </a:r>
            <a:r>
              <a:rPr lang="hu-HU" u="sng" dirty="0" smtClean="0"/>
              <a:t>+</a:t>
            </a:r>
            <a:r>
              <a:rPr lang="hu-HU" dirty="0" smtClean="0"/>
              <a:t> 4</a:t>
            </a:r>
            <a:r>
              <a:rPr lang="hu-HU" baseline="30000" dirty="0" smtClean="0"/>
              <a:t>o</a:t>
            </a:r>
            <a:r>
              <a:rPr lang="hu-HU" dirty="0" smtClean="0"/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88024" y="1583338"/>
            <a:ext cx="3898776" cy="487716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092280" y="38610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36296" y="51607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Pog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436096" y="471122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Lower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515708" y="3429000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9900"/>
                </a:solidFill>
              </a:rPr>
              <a:t>Lower</a:t>
            </a:r>
            <a:r>
              <a:rPr lang="hu-HU" b="1" dirty="0" smtClean="0">
                <a:solidFill>
                  <a:srgbClr val="009900"/>
                </a:solidFill>
              </a:rPr>
              <a:t> </a:t>
            </a:r>
            <a:r>
              <a:rPr lang="hu-HU" b="1" dirty="0" err="1" smtClean="0">
                <a:solidFill>
                  <a:srgbClr val="009900"/>
                </a:solidFill>
              </a:rPr>
              <a:t>incisor</a:t>
            </a:r>
            <a:r>
              <a:rPr lang="hu-HU" b="1" dirty="0" smtClean="0">
                <a:solidFill>
                  <a:srgbClr val="009900"/>
                </a:solidFill>
              </a:rPr>
              <a:t> </a:t>
            </a:r>
            <a:r>
              <a:rPr lang="hu-HU" b="1" dirty="0" err="1" smtClean="0">
                <a:solidFill>
                  <a:srgbClr val="009900"/>
                </a:solidFill>
              </a:rPr>
              <a:t>inclination</a:t>
            </a:r>
            <a:endParaRPr lang="hu-HU" b="1" dirty="0" smtClean="0">
              <a:solidFill>
                <a:srgbClr val="009900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7452320" y="3861048"/>
            <a:ext cx="288032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sz="3400" dirty="0" err="1" smtClean="0"/>
              <a:t>Usability</a:t>
            </a:r>
            <a:r>
              <a:rPr lang="hu-HU" sz="3400" dirty="0" smtClean="0"/>
              <a:t>:</a:t>
            </a:r>
          </a:p>
          <a:p>
            <a:pPr marL="0" indent="0">
              <a:buNone/>
            </a:pPr>
            <a:endParaRPr lang="hu-HU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3400" dirty="0" err="1"/>
              <a:t>s</a:t>
            </a:r>
            <a:r>
              <a:rPr lang="hu-HU" sz="3400" dirty="0" err="1" smtClean="0"/>
              <a:t>ymmetry</a:t>
            </a:r>
            <a:r>
              <a:rPr lang="hu-HU" sz="3400" dirty="0" smtClean="0"/>
              <a:t> relations</a:t>
            </a:r>
          </a:p>
          <a:p>
            <a:pPr marL="514350" indent="-514350">
              <a:buFont typeface="+mj-lt"/>
              <a:buAutoNum type="arabicPeriod"/>
            </a:pPr>
            <a:r>
              <a:rPr lang="hu-HU" altLang="hu-HU" sz="3400" dirty="0" err="1">
                <a:solidFill>
                  <a:srgbClr val="222222"/>
                </a:solidFill>
              </a:rPr>
              <a:t>numerical</a:t>
            </a:r>
            <a:r>
              <a:rPr lang="hu-HU" altLang="hu-HU" sz="3400" dirty="0">
                <a:solidFill>
                  <a:srgbClr val="222222"/>
                </a:solidFill>
              </a:rPr>
              <a:t> </a:t>
            </a:r>
            <a:r>
              <a:rPr lang="hu-HU" altLang="hu-HU" sz="3400" dirty="0" err="1">
                <a:solidFill>
                  <a:srgbClr val="222222"/>
                </a:solidFill>
              </a:rPr>
              <a:t>disorders</a:t>
            </a:r>
            <a:r>
              <a:rPr lang="hu-HU" altLang="hu-HU" sz="3400" dirty="0">
                <a:solidFill>
                  <a:srgbClr val="222222"/>
                </a:solidFill>
              </a:rPr>
              <a:t>: </a:t>
            </a:r>
            <a:r>
              <a:rPr lang="hu-HU" altLang="hu-HU" sz="3400" dirty="0" err="1">
                <a:solidFill>
                  <a:srgbClr val="222222"/>
                </a:solidFill>
              </a:rPr>
              <a:t>aplasia</a:t>
            </a:r>
            <a:r>
              <a:rPr lang="hu-HU" altLang="hu-HU" sz="3400" dirty="0">
                <a:solidFill>
                  <a:srgbClr val="222222"/>
                </a:solidFill>
              </a:rPr>
              <a:t>, </a:t>
            </a:r>
            <a:r>
              <a:rPr lang="hu-HU" altLang="hu-HU" sz="3400" dirty="0" err="1">
                <a:solidFill>
                  <a:srgbClr val="222222"/>
                </a:solidFill>
              </a:rPr>
              <a:t>supernumerary</a:t>
            </a:r>
            <a:r>
              <a:rPr lang="hu-HU" altLang="hu-HU" sz="3400" dirty="0">
                <a:solidFill>
                  <a:srgbClr val="222222"/>
                </a:solidFill>
              </a:rPr>
              <a:t> </a:t>
            </a:r>
            <a:r>
              <a:rPr lang="hu-HU" altLang="hu-HU" sz="3400" dirty="0" err="1">
                <a:solidFill>
                  <a:srgbClr val="222222"/>
                </a:solidFill>
              </a:rPr>
              <a:t>tooth</a:t>
            </a:r>
            <a:r>
              <a:rPr lang="hu-HU" altLang="hu-HU" sz="34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400" dirty="0" err="1" smtClean="0"/>
              <a:t>impacted</a:t>
            </a:r>
            <a:r>
              <a:rPr lang="hu-HU" sz="3400" dirty="0" smtClean="0"/>
              <a:t>, </a:t>
            </a:r>
            <a:r>
              <a:rPr lang="hu-HU" sz="3400" dirty="0" err="1" smtClean="0"/>
              <a:t>retained</a:t>
            </a:r>
            <a:r>
              <a:rPr lang="hu-HU" sz="3400" dirty="0" smtClean="0"/>
              <a:t> </a:t>
            </a:r>
            <a:r>
              <a:rPr lang="hu-HU" sz="3400" dirty="0" err="1" smtClean="0"/>
              <a:t>teeth</a:t>
            </a:r>
            <a:endParaRPr lang="hu-HU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3400" dirty="0" err="1"/>
              <a:t>g</a:t>
            </a:r>
            <a:r>
              <a:rPr lang="hu-HU" sz="3400" dirty="0" err="1" smtClean="0"/>
              <a:t>eneral</a:t>
            </a:r>
            <a:r>
              <a:rPr lang="hu-HU" sz="3400" dirty="0" smtClean="0"/>
              <a:t> </a:t>
            </a:r>
            <a:r>
              <a:rPr lang="hu-HU" sz="3400" dirty="0" err="1" smtClean="0"/>
              <a:t>dental</a:t>
            </a:r>
            <a:r>
              <a:rPr lang="hu-HU" sz="3400" dirty="0" smtClean="0"/>
              <a:t> </a:t>
            </a:r>
            <a:r>
              <a:rPr lang="hu-HU" sz="3400" dirty="0" err="1" smtClean="0"/>
              <a:t>problems</a:t>
            </a:r>
            <a:r>
              <a:rPr lang="hu-HU" sz="3400" dirty="0" smtClean="0"/>
              <a:t>: </a:t>
            </a:r>
            <a:r>
              <a:rPr lang="hu-HU" sz="3400" dirty="0" err="1" smtClean="0"/>
              <a:t>caries</a:t>
            </a:r>
            <a:r>
              <a:rPr lang="hu-HU" sz="3400" dirty="0" smtClean="0"/>
              <a:t>, </a:t>
            </a:r>
            <a:r>
              <a:rPr lang="hu-HU" sz="3400" dirty="0" err="1" smtClean="0"/>
              <a:t>periodontology</a:t>
            </a:r>
            <a:endParaRPr lang="hu-HU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3400" dirty="0" err="1" smtClean="0"/>
              <a:t>wisdom</a:t>
            </a:r>
            <a:r>
              <a:rPr lang="hu-HU" sz="3400" dirty="0" smtClean="0"/>
              <a:t> </a:t>
            </a:r>
            <a:r>
              <a:rPr lang="hu-HU" sz="3400" dirty="0" err="1" smtClean="0"/>
              <a:t>teeth</a:t>
            </a:r>
            <a:endParaRPr lang="hu-HU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3400" dirty="0" err="1" smtClean="0"/>
              <a:t>tooth</a:t>
            </a:r>
            <a:r>
              <a:rPr lang="hu-HU" sz="3400" dirty="0" smtClean="0"/>
              <a:t> </a:t>
            </a:r>
            <a:r>
              <a:rPr lang="hu-HU" sz="3400" dirty="0" err="1" smtClean="0"/>
              <a:t>erupting</a:t>
            </a:r>
            <a:r>
              <a:rPr lang="hu-HU" sz="34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400" dirty="0" err="1" smtClean="0"/>
              <a:t>condylar</a:t>
            </a:r>
            <a:r>
              <a:rPr lang="hu-HU" sz="3400" dirty="0" smtClean="0"/>
              <a:t> </a:t>
            </a:r>
            <a:r>
              <a:rPr lang="hu-HU" sz="3400" dirty="0" err="1" smtClean="0"/>
              <a:t>process</a:t>
            </a:r>
            <a:endParaRPr lang="hu-HU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3400" dirty="0" smtClean="0"/>
              <a:t>sinus </a:t>
            </a:r>
            <a:r>
              <a:rPr lang="hu-HU" sz="3400" dirty="0" err="1" smtClean="0"/>
              <a:t>maxillary</a:t>
            </a:r>
            <a:endParaRPr lang="hu-HU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3400" dirty="0" err="1"/>
              <a:t>e</a:t>
            </a:r>
            <a:r>
              <a:rPr lang="hu-HU" sz="3400" dirty="0" err="1" smtClean="0"/>
              <a:t>xamination</a:t>
            </a:r>
            <a:r>
              <a:rPr lang="hu-HU" sz="3400" dirty="0" smtClean="0"/>
              <a:t> of </a:t>
            </a:r>
            <a:r>
              <a:rPr lang="hu-HU" sz="3400" dirty="0" err="1" smtClean="0"/>
              <a:t>source</a:t>
            </a:r>
            <a:r>
              <a:rPr lang="hu-HU" sz="3400" dirty="0" smtClean="0"/>
              <a:t> of </a:t>
            </a:r>
            <a:r>
              <a:rPr lang="hu-HU" sz="3400" dirty="0" err="1" smtClean="0"/>
              <a:t>infection</a:t>
            </a:r>
            <a:r>
              <a:rPr lang="hu-HU" sz="34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400" dirty="0" err="1"/>
              <a:t>f</a:t>
            </a:r>
            <a:r>
              <a:rPr lang="hu-HU" sz="3400" dirty="0" err="1" smtClean="0"/>
              <a:t>or</a:t>
            </a:r>
            <a:r>
              <a:rPr lang="hu-HU" sz="3400" dirty="0" smtClean="0"/>
              <a:t> </a:t>
            </a:r>
            <a:r>
              <a:rPr lang="hu-HU" sz="3400" dirty="0" err="1" smtClean="0"/>
              <a:t>the</a:t>
            </a:r>
            <a:r>
              <a:rPr lang="hu-HU" sz="3400" dirty="0" smtClean="0"/>
              <a:t> </a:t>
            </a:r>
            <a:r>
              <a:rPr lang="hu-HU" sz="3400" dirty="0" err="1" smtClean="0"/>
              <a:t>evaulation</a:t>
            </a:r>
            <a:r>
              <a:rPr lang="hu-HU" sz="3400" dirty="0" smtClean="0"/>
              <a:t> of </a:t>
            </a:r>
            <a:r>
              <a:rPr lang="hu-HU" sz="3400" dirty="0" err="1" smtClean="0"/>
              <a:t>smaller</a:t>
            </a:r>
            <a:r>
              <a:rPr lang="hu-HU" sz="3400" dirty="0" smtClean="0"/>
              <a:t>, </a:t>
            </a:r>
            <a:r>
              <a:rPr lang="hu-HU" sz="3400" dirty="0" err="1" smtClean="0"/>
              <a:t>mandibular</a:t>
            </a:r>
            <a:r>
              <a:rPr lang="hu-HU" sz="3400" dirty="0" smtClean="0"/>
              <a:t> </a:t>
            </a:r>
            <a:r>
              <a:rPr lang="hu-HU" sz="3400" dirty="0" err="1" smtClean="0"/>
              <a:t>asymmetries</a:t>
            </a:r>
            <a:endParaRPr lang="hu-HU" sz="3400" dirty="0" smtClean="0"/>
          </a:p>
          <a:p>
            <a:pPr marL="514350" indent="-514350">
              <a:buFont typeface="+mj-lt"/>
              <a:buAutoNum type="arabicPeriod"/>
            </a:pPr>
            <a:endParaRPr lang="hu-HU" dirty="0" smtClean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 err="1" smtClean="0"/>
              <a:t>Canine</a:t>
            </a:r>
            <a:r>
              <a:rPr lang="hu-HU" b="1" dirty="0" smtClean="0"/>
              <a:t> </a:t>
            </a:r>
            <a:r>
              <a:rPr lang="hu-HU" b="1" dirty="0" err="1" smtClean="0"/>
              <a:t>relation</a:t>
            </a:r>
            <a:r>
              <a:rPr lang="hu-HU" b="1" dirty="0" smtClean="0"/>
              <a:t>: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occlusion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canines</a:t>
            </a:r>
            <a:r>
              <a:rPr lang="hu-HU" dirty="0" smtClean="0"/>
              <a:t>.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tips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and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canines</a:t>
            </a:r>
            <a:r>
              <a:rPr lang="hu-HU" dirty="0" smtClean="0"/>
              <a:t> </a:t>
            </a:r>
            <a:r>
              <a:rPr lang="hu-HU" dirty="0" err="1" smtClean="0"/>
              <a:t>along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OPT. </a:t>
            </a:r>
            <a:endParaRPr lang="hu-HU" dirty="0"/>
          </a:p>
          <a:p>
            <a:r>
              <a:rPr lang="hu-HU" b="1" dirty="0" err="1" smtClean="0"/>
              <a:t>Molar</a:t>
            </a:r>
            <a:r>
              <a:rPr lang="hu-HU" b="1" dirty="0" smtClean="0"/>
              <a:t> </a:t>
            </a:r>
            <a:r>
              <a:rPr lang="hu-HU" b="1" dirty="0" err="1" smtClean="0"/>
              <a:t>relation</a:t>
            </a:r>
            <a:r>
              <a:rPr lang="hu-HU" b="1" dirty="0" smtClean="0"/>
              <a:t>: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classification</a:t>
            </a:r>
            <a:r>
              <a:rPr lang="hu-HU" dirty="0" smtClean="0"/>
              <a:t> of </a:t>
            </a:r>
            <a:r>
              <a:rPr lang="hu-HU" dirty="0" err="1" smtClean="0"/>
              <a:t>occlusion</a:t>
            </a:r>
            <a:r>
              <a:rPr lang="hu-HU" dirty="0" smtClean="0"/>
              <a:t>.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distal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molar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distal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molar</a:t>
            </a:r>
            <a:r>
              <a:rPr lang="hu-HU" dirty="0" smtClean="0"/>
              <a:t> </a:t>
            </a:r>
            <a:r>
              <a:rPr lang="hu-HU" dirty="0" err="1" smtClean="0"/>
              <a:t>along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OPT. 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07232" y="1600200"/>
            <a:ext cx="3879567" cy="485313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932040" y="45091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00"/>
                </a:solidFill>
              </a:rPr>
              <a:t>Molar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relation</a:t>
            </a:r>
            <a:endParaRPr lang="hu-HU" b="1" dirty="0">
              <a:solidFill>
                <a:srgbClr val="FFFF0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5508104" y="4509120"/>
            <a:ext cx="792088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516216" y="4878452"/>
            <a:ext cx="224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00"/>
                </a:solidFill>
              </a:rPr>
              <a:t>Canine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relation</a:t>
            </a:r>
            <a:endParaRPr lang="hu-HU" b="1" dirty="0">
              <a:solidFill>
                <a:srgbClr val="FFFF00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7236296" y="4693786"/>
            <a:ext cx="72008" cy="247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0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r>
              <a:rPr lang="hu-HU" b="1" dirty="0" err="1" smtClean="0"/>
              <a:t>Interincisal</a:t>
            </a:r>
            <a:r>
              <a:rPr lang="hu-HU" b="1" dirty="0" smtClean="0"/>
              <a:t> </a:t>
            </a:r>
            <a:r>
              <a:rPr lang="hu-HU" b="1" dirty="0" err="1" smtClean="0"/>
              <a:t>angle</a:t>
            </a:r>
            <a:r>
              <a:rPr lang="hu-HU" b="1" dirty="0" smtClean="0"/>
              <a:t>: </a:t>
            </a:r>
            <a:r>
              <a:rPr lang="hu-HU" dirty="0"/>
              <a:t>130</a:t>
            </a:r>
            <a:r>
              <a:rPr lang="hu-HU" baseline="30000" dirty="0"/>
              <a:t>o</a:t>
            </a:r>
            <a:r>
              <a:rPr lang="hu-HU" dirty="0"/>
              <a:t>. </a:t>
            </a:r>
            <a:r>
              <a:rPr lang="hu-HU" dirty="0" smtClean="0"/>
              <a:t> 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84333" y="1600200"/>
            <a:ext cx="3826768" cy="478708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436096" y="42930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7030A0"/>
                </a:solidFill>
              </a:rPr>
              <a:t>Interincisal</a:t>
            </a:r>
            <a:r>
              <a:rPr lang="hu-HU" b="1" dirty="0" smtClean="0">
                <a:solidFill>
                  <a:srgbClr val="7030A0"/>
                </a:solidFill>
              </a:rPr>
              <a:t> </a:t>
            </a:r>
            <a:r>
              <a:rPr lang="hu-HU" b="1" dirty="0" err="1" smtClean="0">
                <a:solidFill>
                  <a:srgbClr val="7030A0"/>
                </a:solidFill>
              </a:rPr>
              <a:t>angle</a:t>
            </a:r>
            <a:endParaRPr lang="hu-HU" b="1" dirty="0" smtClean="0">
              <a:solidFill>
                <a:srgbClr val="7030A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516216" y="501317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Lower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761964" y="328916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Upper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incisor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axis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92500"/>
          </a:bodyPr>
          <a:lstStyle/>
          <a:p>
            <a:r>
              <a:rPr lang="hu-HU" b="1" dirty="0" err="1"/>
              <a:t>Overjet</a:t>
            </a:r>
            <a:r>
              <a:rPr lang="hu-HU" b="1" dirty="0"/>
              <a:t> (</a:t>
            </a:r>
            <a:r>
              <a:rPr lang="hu-HU" b="1" dirty="0" err="1" smtClean="0"/>
              <a:t>horizontal</a:t>
            </a:r>
            <a:r>
              <a:rPr lang="hu-HU" b="1" dirty="0" smtClean="0"/>
              <a:t>):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relative</a:t>
            </a:r>
            <a:r>
              <a:rPr lang="hu-HU" dirty="0" smtClean="0"/>
              <a:t> </a:t>
            </a:r>
            <a:r>
              <a:rPr lang="hu-HU" dirty="0" err="1" smtClean="0"/>
              <a:t>horizontal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r>
              <a:rPr lang="hu-HU" dirty="0" smtClean="0"/>
              <a:t>.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tip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tip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along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OPT. 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60032" y="1600200"/>
            <a:ext cx="3833722" cy="479578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092280" y="47251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C000"/>
                </a:solidFill>
              </a:rPr>
              <a:t>Overjet</a:t>
            </a:r>
            <a:endParaRPr lang="hu-HU" b="1" dirty="0">
              <a:solidFill>
                <a:srgbClr val="FFC00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7452320" y="4737463"/>
            <a:ext cx="10926" cy="131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1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92500"/>
          </a:bodyPr>
          <a:lstStyle/>
          <a:p>
            <a:r>
              <a:rPr lang="hu-HU" b="1" dirty="0" err="1"/>
              <a:t>Overbite</a:t>
            </a:r>
            <a:r>
              <a:rPr lang="hu-HU" b="1" dirty="0"/>
              <a:t> (</a:t>
            </a:r>
            <a:r>
              <a:rPr lang="hu-HU" b="1" dirty="0" err="1" smtClean="0"/>
              <a:t>vertical</a:t>
            </a:r>
            <a:r>
              <a:rPr lang="hu-HU" b="1" dirty="0" smtClean="0"/>
              <a:t>):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extent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overbite</a:t>
            </a:r>
            <a:r>
              <a:rPr lang="hu-HU" dirty="0" smtClean="0"/>
              <a:t>.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tips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and </a:t>
            </a:r>
            <a:r>
              <a:rPr lang="hu-HU" dirty="0" err="1" smtClean="0"/>
              <a:t>mandibular</a:t>
            </a:r>
            <a:r>
              <a:rPr lang="hu-HU" dirty="0" smtClean="0"/>
              <a:t> </a:t>
            </a:r>
            <a:r>
              <a:rPr lang="hu-HU" dirty="0" err="1" smtClean="0"/>
              <a:t>incisors</a:t>
            </a:r>
            <a:r>
              <a:rPr lang="hu-HU" dirty="0" smtClean="0"/>
              <a:t> </a:t>
            </a:r>
            <a:r>
              <a:rPr lang="hu-HU" dirty="0" err="1" smtClean="0"/>
              <a:t>perpendicular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OPT.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60032" y="1600200"/>
            <a:ext cx="3826768" cy="478708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380312" y="40770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C000"/>
                </a:solidFill>
              </a:rPr>
              <a:t>Overbite</a:t>
            </a:r>
            <a:endParaRPr lang="hu-HU" b="1" dirty="0" smtClean="0">
              <a:solidFill>
                <a:srgbClr val="FFC000"/>
              </a:solidFill>
            </a:endParaRPr>
          </a:p>
          <a:p>
            <a:endParaRPr lang="hu-HU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7524328" y="4400237"/>
            <a:ext cx="360040" cy="18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92500" lnSpcReduction="20000"/>
          </a:bodyPr>
          <a:lstStyle/>
          <a:p>
            <a:r>
              <a:rPr lang="hu-HU" b="1" dirty="0" err="1" smtClean="0"/>
              <a:t>Maxillary</a:t>
            </a:r>
            <a:r>
              <a:rPr lang="hu-HU" b="1" dirty="0" smtClean="0"/>
              <a:t> </a:t>
            </a:r>
            <a:r>
              <a:rPr lang="hu-HU" b="1" dirty="0" err="1" smtClean="0"/>
              <a:t>incisor</a:t>
            </a:r>
            <a:r>
              <a:rPr lang="hu-HU" b="1" dirty="0" smtClean="0"/>
              <a:t> </a:t>
            </a:r>
            <a:r>
              <a:rPr lang="hu-HU" b="1" dirty="0" err="1" smtClean="0"/>
              <a:t>inclinations</a:t>
            </a:r>
            <a:r>
              <a:rPr lang="hu-HU" b="1" dirty="0" smtClean="0"/>
              <a:t>: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relative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mandible</a:t>
            </a:r>
            <a:r>
              <a:rPr lang="hu-HU" dirty="0" smtClean="0"/>
              <a:t> and </a:t>
            </a:r>
            <a:r>
              <a:rPr lang="hu-HU" dirty="0" err="1" smtClean="0"/>
              <a:t>maxilla</a:t>
            </a:r>
            <a:r>
              <a:rPr lang="hu-HU" dirty="0" smtClean="0"/>
              <a:t>.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r>
              <a:rPr lang="hu-HU" dirty="0" err="1" smtClean="0"/>
              <a:t>formed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axis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maxillary</a:t>
            </a:r>
            <a:r>
              <a:rPr lang="hu-HU" dirty="0" smtClean="0"/>
              <a:t> </a:t>
            </a:r>
            <a:r>
              <a:rPr lang="hu-HU" dirty="0" err="1" smtClean="0"/>
              <a:t>incisor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A-Pog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794424" y="1626231"/>
            <a:ext cx="3892376" cy="486916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292080" y="35010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3333CC"/>
                </a:solidFill>
              </a:rPr>
              <a:t>Upper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incisor</a:t>
            </a:r>
            <a:r>
              <a:rPr lang="hu-HU" b="1" dirty="0" smtClean="0">
                <a:solidFill>
                  <a:srgbClr val="3333CC"/>
                </a:solidFill>
              </a:rPr>
              <a:t> </a:t>
            </a:r>
            <a:r>
              <a:rPr lang="hu-HU" b="1" dirty="0" err="1" smtClean="0">
                <a:solidFill>
                  <a:srgbClr val="3333CC"/>
                </a:solidFill>
              </a:rPr>
              <a:t>axis</a:t>
            </a:r>
            <a:endParaRPr lang="hu-HU" b="1" dirty="0">
              <a:solidFill>
                <a:srgbClr val="3333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36296" y="5229200"/>
            <a:ext cx="145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A-Pog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05464" y="314388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9900"/>
                </a:solidFill>
              </a:rPr>
              <a:t>Upper</a:t>
            </a:r>
            <a:r>
              <a:rPr lang="hu-HU" b="1" dirty="0" smtClean="0">
                <a:solidFill>
                  <a:srgbClr val="009900"/>
                </a:solidFill>
              </a:rPr>
              <a:t> </a:t>
            </a:r>
            <a:r>
              <a:rPr lang="hu-HU" b="1" dirty="0" err="1" smtClean="0">
                <a:solidFill>
                  <a:srgbClr val="009900"/>
                </a:solidFill>
              </a:rPr>
              <a:t>incisor</a:t>
            </a:r>
            <a:r>
              <a:rPr lang="hu-HU" b="1" dirty="0" smtClean="0">
                <a:solidFill>
                  <a:srgbClr val="009900"/>
                </a:solidFill>
              </a:rPr>
              <a:t> </a:t>
            </a:r>
            <a:r>
              <a:rPr lang="hu-HU" b="1" dirty="0" err="1" smtClean="0">
                <a:solidFill>
                  <a:srgbClr val="009900"/>
                </a:solidFill>
              </a:rPr>
              <a:t>inclinations</a:t>
            </a:r>
            <a:endParaRPr lang="hu-HU" b="1" dirty="0" smtClean="0">
              <a:solidFill>
                <a:srgbClr val="009900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7308304" y="3790213"/>
            <a:ext cx="72008" cy="430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b="1" dirty="0" smtClean="0"/>
              <a:t>Profil:</a:t>
            </a:r>
          </a:p>
          <a:p>
            <a:r>
              <a:rPr lang="hu-HU" b="1" dirty="0" err="1" smtClean="0"/>
              <a:t>Lower</a:t>
            </a:r>
            <a:r>
              <a:rPr lang="hu-HU" b="1" dirty="0" smtClean="0"/>
              <a:t> </a:t>
            </a:r>
            <a:r>
              <a:rPr lang="hu-HU" b="1" dirty="0" err="1" smtClean="0"/>
              <a:t>lip</a:t>
            </a:r>
            <a:r>
              <a:rPr lang="hu-HU" b="1" dirty="0" smtClean="0"/>
              <a:t> </a:t>
            </a:r>
            <a:r>
              <a:rPr lang="hu-HU" b="1" dirty="0" err="1" smtClean="0"/>
              <a:t>to</a:t>
            </a:r>
            <a:r>
              <a:rPr lang="hu-HU" b="1" dirty="0" smtClean="0"/>
              <a:t> E-line</a:t>
            </a:r>
          </a:p>
          <a:p>
            <a:pPr>
              <a:buNone/>
            </a:pPr>
            <a:r>
              <a:rPr lang="hu-HU" dirty="0" smtClean="0"/>
              <a:t>	The 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lip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esthetic</a:t>
            </a:r>
            <a:r>
              <a:rPr lang="hu-HU" dirty="0" smtClean="0"/>
              <a:t> (</a:t>
            </a:r>
            <a:r>
              <a:rPr lang="hu-HU" dirty="0" err="1" smtClean="0"/>
              <a:t>nose-chin</a:t>
            </a:r>
            <a:r>
              <a:rPr lang="hu-HU" dirty="0" smtClean="0"/>
              <a:t>) line is an </a:t>
            </a:r>
            <a:r>
              <a:rPr lang="hu-HU" dirty="0" err="1" smtClean="0"/>
              <a:t>indication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</a:t>
            </a:r>
            <a:r>
              <a:rPr lang="hu-HU" dirty="0" err="1" smtClean="0"/>
              <a:t>balance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lips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profile</a:t>
            </a:r>
            <a:r>
              <a:rPr lang="hu-HU" dirty="0" smtClean="0"/>
              <a:t>. The </a:t>
            </a:r>
            <a:r>
              <a:rPr lang="hu-HU" dirty="0" err="1" smtClean="0"/>
              <a:t>average</a:t>
            </a:r>
            <a:r>
              <a:rPr lang="hu-HU" dirty="0" smtClean="0"/>
              <a:t> </a:t>
            </a:r>
            <a:r>
              <a:rPr lang="hu-HU" dirty="0" err="1" smtClean="0"/>
              <a:t>norm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measurement</a:t>
            </a:r>
            <a:r>
              <a:rPr lang="hu-HU" dirty="0" smtClean="0"/>
              <a:t> is -2 mm  </a:t>
            </a:r>
            <a:r>
              <a:rPr lang="hu-HU" dirty="0" err="1" smtClean="0"/>
              <a:t>at</a:t>
            </a:r>
            <a:r>
              <a:rPr lang="hu-HU" dirty="0" smtClean="0"/>
              <a:t> 9 </a:t>
            </a:r>
            <a:r>
              <a:rPr lang="hu-HU" dirty="0" err="1" smtClean="0"/>
              <a:t>years</a:t>
            </a:r>
            <a:r>
              <a:rPr lang="hu-HU" dirty="0" smtClean="0"/>
              <a:t> of </a:t>
            </a:r>
            <a:r>
              <a:rPr lang="hu-HU" dirty="0" err="1" smtClean="0"/>
              <a:t>age</a:t>
            </a:r>
            <a:r>
              <a:rPr lang="hu-HU" dirty="0" smtClean="0"/>
              <a:t>. The </a:t>
            </a:r>
            <a:r>
              <a:rPr lang="hu-HU" dirty="0" err="1" smtClean="0"/>
              <a:t>positive</a:t>
            </a:r>
            <a:r>
              <a:rPr lang="hu-HU" dirty="0" smtClean="0"/>
              <a:t> </a:t>
            </a:r>
            <a:r>
              <a:rPr lang="hu-HU" dirty="0" err="1" smtClean="0"/>
              <a:t>values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those</a:t>
            </a:r>
            <a:r>
              <a:rPr lang="hu-HU" dirty="0" smtClean="0"/>
              <a:t> </a:t>
            </a:r>
            <a:r>
              <a:rPr lang="hu-HU" dirty="0" err="1" smtClean="0"/>
              <a:t>ahead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E-line. 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851987" y="1630910"/>
            <a:ext cx="3834813" cy="479715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380312" y="5445224"/>
            <a:ext cx="10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99CC"/>
                </a:solidFill>
              </a:rPr>
              <a:t>E-vonal</a:t>
            </a:r>
            <a:endParaRPr lang="hu-HU" b="1" dirty="0">
              <a:solidFill>
                <a:srgbClr val="FF99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80312" y="4508552"/>
            <a:ext cx="40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92D050"/>
                </a:solidFill>
              </a:rPr>
              <a:t>Li</a:t>
            </a:r>
            <a:endParaRPr lang="hu-HU" b="1" dirty="0" smtClean="0">
              <a:solidFill>
                <a:srgbClr val="92D050"/>
              </a:solidFill>
            </a:endParaRP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/>
          <a:lstStyle/>
          <a:p>
            <a:r>
              <a:rPr lang="hu-HU" b="1" dirty="0" err="1" smtClean="0"/>
              <a:t>Upper</a:t>
            </a:r>
            <a:r>
              <a:rPr lang="hu-HU" b="1" dirty="0" smtClean="0"/>
              <a:t> </a:t>
            </a:r>
            <a:r>
              <a:rPr lang="hu-HU" b="1" dirty="0" err="1" smtClean="0"/>
              <a:t>lip</a:t>
            </a:r>
            <a:r>
              <a:rPr lang="hu-HU" b="1" dirty="0" smtClean="0"/>
              <a:t> </a:t>
            </a:r>
            <a:r>
              <a:rPr lang="hu-HU" b="1" dirty="0" err="1" smtClean="0"/>
              <a:t>lenght</a:t>
            </a:r>
            <a:r>
              <a:rPr lang="hu-HU" b="1" dirty="0" smtClean="0"/>
              <a:t>: </a:t>
            </a:r>
            <a:r>
              <a:rPr lang="hu-HU" b="1" dirty="0" err="1" smtClean="0"/>
              <a:t>measured</a:t>
            </a:r>
            <a:r>
              <a:rPr lang="hu-HU" b="1" dirty="0" smtClean="0"/>
              <a:t> </a:t>
            </a:r>
            <a:r>
              <a:rPr lang="hu-HU" b="1" dirty="0" err="1" smtClean="0"/>
              <a:t>from</a:t>
            </a:r>
            <a:r>
              <a:rPr lang="hu-HU" b="1" dirty="0" smtClean="0"/>
              <a:t> ANS </a:t>
            </a:r>
            <a:r>
              <a:rPr lang="hu-HU" b="1" dirty="0" err="1" smtClean="0"/>
              <a:t>to</a:t>
            </a:r>
            <a:r>
              <a:rPr lang="hu-HU" b="1" dirty="0" smtClean="0"/>
              <a:t> </a:t>
            </a:r>
            <a:r>
              <a:rPr lang="hu-HU" b="1" dirty="0" err="1" smtClean="0"/>
              <a:t>Ls</a:t>
            </a:r>
            <a:r>
              <a:rPr lang="hu-HU" b="1" dirty="0" smtClean="0"/>
              <a:t> </a:t>
            </a:r>
            <a:r>
              <a:rPr lang="hu-HU" b="1" dirty="0" err="1" smtClean="0"/>
              <a:t>with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lips</a:t>
            </a:r>
            <a:r>
              <a:rPr lang="hu-HU" b="1" dirty="0" smtClean="0"/>
              <a:t> </a:t>
            </a:r>
            <a:r>
              <a:rPr lang="hu-HU" b="1" dirty="0" err="1" smtClean="0"/>
              <a:t>lightly</a:t>
            </a:r>
            <a:r>
              <a:rPr lang="hu-HU" b="1" dirty="0" smtClean="0"/>
              <a:t> </a:t>
            </a:r>
            <a:r>
              <a:rPr lang="hu-HU" b="1" dirty="0" err="1" smtClean="0"/>
              <a:t>touching</a:t>
            </a:r>
            <a:r>
              <a:rPr lang="hu-HU" b="1" dirty="0" smtClean="0"/>
              <a:t>. </a:t>
            </a:r>
            <a:r>
              <a:rPr lang="hu-HU" dirty="0" err="1" smtClean="0"/>
              <a:t>Norm</a:t>
            </a:r>
            <a:r>
              <a:rPr lang="hu-HU" dirty="0" smtClean="0"/>
              <a:t> = 24 mm </a:t>
            </a:r>
            <a:r>
              <a:rPr lang="hu-HU" u="sng" dirty="0" smtClean="0"/>
              <a:t>+</a:t>
            </a:r>
            <a:r>
              <a:rPr lang="hu-HU" dirty="0" smtClean="0"/>
              <a:t> </a:t>
            </a:r>
            <a:r>
              <a:rPr lang="hu-HU" dirty="0"/>
              <a:t>2 mm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800"/>
          <a:stretch/>
        </p:blipFill>
        <p:spPr>
          <a:xfrm>
            <a:off x="4929566" y="1600200"/>
            <a:ext cx="3788161" cy="473879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884368" y="436510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CC99FF"/>
                </a:solidFill>
              </a:rPr>
              <a:t>Ls</a:t>
            </a:r>
            <a:endParaRPr lang="hu-HU" b="1" dirty="0">
              <a:solidFill>
                <a:srgbClr val="CC99FF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92280" y="363591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CC99FF"/>
                </a:solidFill>
              </a:rPr>
              <a:t>SNA</a:t>
            </a:r>
            <a:endParaRPr lang="hu-HU" b="1" dirty="0">
              <a:solidFill>
                <a:srgbClr val="CC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 smtClean="0"/>
              <a:t>Postero-anterior</a:t>
            </a:r>
            <a:r>
              <a:rPr lang="hu-HU" b="1" dirty="0" smtClean="0"/>
              <a:t> </a:t>
            </a:r>
            <a:r>
              <a:rPr lang="hu-HU" b="1" dirty="0" err="1" smtClean="0"/>
              <a:t>cephalogram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head is rotated 90</a:t>
            </a:r>
            <a:r>
              <a:rPr lang="en-US" baseline="30000" dirty="0" smtClean="0"/>
              <a:t>o</a:t>
            </a:r>
            <a:r>
              <a:rPr lang="en-US" dirty="0" smtClean="0"/>
              <a:t> relative to the setting used for lateral shots.</a:t>
            </a:r>
            <a:endParaRPr lang="hu-HU" dirty="0" smtClean="0"/>
          </a:p>
          <a:p>
            <a:r>
              <a:rPr lang="en-US" dirty="0" smtClean="0"/>
              <a:t>X-rays are parallel to the median-</a:t>
            </a:r>
            <a:r>
              <a:rPr lang="en-US" dirty="0" err="1" smtClean="0"/>
              <a:t>sagittal</a:t>
            </a:r>
            <a:r>
              <a:rPr lang="en-US" dirty="0" smtClean="0"/>
              <a:t> plane of the head.</a:t>
            </a:r>
            <a:endParaRPr lang="hu-HU" dirty="0" smtClean="0"/>
          </a:p>
          <a:p>
            <a:r>
              <a:rPr lang="en-US" dirty="0" smtClean="0"/>
              <a:t>When adjusting the head, make sure that the </a:t>
            </a:r>
            <a:r>
              <a:rPr lang="en-US" dirty="0" err="1" smtClean="0"/>
              <a:t>Frankf</a:t>
            </a:r>
            <a:r>
              <a:rPr lang="hu-HU" dirty="0" smtClean="0"/>
              <a:t>u</a:t>
            </a:r>
            <a:r>
              <a:rPr lang="en-US" dirty="0" err="1" smtClean="0"/>
              <a:t>rt</a:t>
            </a:r>
            <a:r>
              <a:rPr lang="en-US" dirty="0" smtClean="0"/>
              <a:t> horizontal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en-US" dirty="0" smtClean="0"/>
              <a:t> is horizontal.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91262"/>
            <a:ext cx="3257824" cy="4366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u-HU" dirty="0" err="1" smtClean="0"/>
              <a:t>Indications</a:t>
            </a:r>
            <a:r>
              <a:rPr lang="hu-HU" dirty="0" smtClean="0"/>
              <a:t>:</a:t>
            </a:r>
          </a:p>
          <a:p>
            <a:r>
              <a:rPr lang="en-US" dirty="0" smtClean="0"/>
              <a:t>Determination of the localization and degree of skeletal asymmetries.</a:t>
            </a:r>
          </a:p>
          <a:p>
            <a:r>
              <a:rPr lang="en-US" dirty="0" smtClean="0"/>
              <a:t>In case of maxillary skeletal </a:t>
            </a:r>
            <a:r>
              <a:rPr lang="hu-HU" dirty="0" err="1" smtClean="0"/>
              <a:t>constriction</a:t>
            </a:r>
            <a:r>
              <a:rPr lang="en-US" dirty="0" smtClean="0"/>
              <a:t>, when fracture of the </a:t>
            </a:r>
            <a:r>
              <a:rPr lang="hu-HU" dirty="0" err="1" smtClean="0"/>
              <a:t>palate</a:t>
            </a:r>
            <a:r>
              <a:rPr lang="en-US" dirty="0" smtClean="0"/>
              <a:t> occurs</a:t>
            </a:r>
            <a:r>
              <a:rPr lang="hu-HU" dirty="0" smtClean="0"/>
              <a:t> (</a:t>
            </a:r>
            <a:r>
              <a:rPr lang="hu-HU" dirty="0" err="1" smtClean="0"/>
              <a:t>Hyrax</a:t>
            </a:r>
            <a:r>
              <a:rPr lang="hu-HU" dirty="0" smtClean="0"/>
              <a:t>)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hu-HU" dirty="0" err="1" smtClean="0"/>
              <a:t>Examination</a:t>
            </a:r>
            <a:r>
              <a:rPr lang="hu-HU" dirty="0" smtClean="0"/>
              <a:t> of P-A </a:t>
            </a:r>
            <a:r>
              <a:rPr lang="hu-HU" dirty="0" err="1" smtClean="0"/>
              <a:t>cephalogram</a:t>
            </a:r>
            <a:r>
              <a:rPr lang="hu-HU" dirty="0" smtClean="0"/>
              <a:t>:</a:t>
            </a:r>
          </a:p>
          <a:p>
            <a:r>
              <a:rPr lang="en-US" dirty="0" smtClean="0"/>
              <a:t>Vertical and transverse configuration of facial </a:t>
            </a:r>
            <a:r>
              <a:rPr lang="hu-HU" dirty="0" err="1" smtClean="0"/>
              <a:t>cranium</a:t>
            </a:r>
            <a:endParaRPr lang="hu-HU" dirty="0" smtClean="0"/>
          </a:p>
          <a:p>
            <a:r>
              <a:rPr lang="en-US" dirty="0" smtClean="0"/>
              <a:t>Skeletal and dental centerline differences</a:t>
            </a:r>
          </a:p>
          <a:p>
            <a:r>
              <a:rPr lang="hu-HU" dirty="0" err="1" smtClean="0"/>
              <a:t>Intermolar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endParaRPr lang="hu-HU" dirty="0" smtClean="0"/>
          </a:p>
          <a:p>
            <a:r>
              <a:rPr lang="hu-HU" dirty="0" err="1" smtClean="0"/>
              <a:t>Intercanine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endParaRPr lang="hu-HU" dirty="0" smtClean="0"/>
          </a:p>
          <a:p>
            <a:r>
              <a:rPr lang="en-US" dirty="0" smtClean="0"/>
              <a:t>Asymmetries of jaws relative to each other</a:t>
            </a:r>
          </a:p>
          <a:p>
            <a:r>
              <a:rPr lang="en-US" dirty="0" smtClean="0"/>
              <a:t>Asymmetries of jaws relative to </a:t>
            </a:r>
            <a:r>
              <a:rPr lang="hu-HU" dirty="0" err="1" smtClean="0"/>
              <a:t>cranial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1166"/>
            <a:ext cx="8229600" cy="4384030"/>
          </a:xfrm>
        </p:spPr>
      </p:pic>
    </p:spTree>
    <p:extLst>
      <p:ext uri="{BB962C8B-B14F-4D97-AF65-F5344CB8AC3E}">
        <p14:creationId xmlns:p14="http://schemas.microsoft.com/office/powerpoint/2010/main" val="37093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analysis is performed using even and odd reference points.</a:t>
            </a:r>
          </a:p>
          <a:p>
            <a:r>
              <a:rPr lang="en-US" dirty="0" smtClean="0"/>
              <a:t>The most well-known method of analysis is also associated with Ricketts.</a:t>
            </a:r>
          </a:p>
          <a:p>
            <a:r>
              <a:rPr lang="en-US" dirty="0" smtClean="0"/>
              <a:t>The main formulas that can be seen on the P-A X-ray are:</a:t>
            </a:r>
          </a:p>
          <a:p>
            <a:r>
              <a:rPr lang="hu-HU" dirty="0" err="1" smtClean="0"/>
              <a:t>Crista</a:t>
            </a:r>
            <a:r>
              <a:rPr lang="hu-HU" dirty="0" smtClean="0"/>
              <a:t> </a:t>
            </a:r>
            <a:r>
              <a:rPr lang="hu-HU" dirty="0" err="1" smtClean="0"/>
              <a:t>galli</a:t>
            </a:r>
            <a:endParaRPr lang="hu-HU" dirty="0" smtClean="0"/>
          </a:p>
          <a:p>
            <a:r>
              <a:rPr lang="hu-HU" dirty="0" err="1" smtClean="0"/>
              <a:t>Base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hypophyseal</a:t>
            </a:r>
            <a:r>
              <a:rPr lang="hu-HU" dirty="0" smtClean="0"/>
              <a:t> fossa </a:t>
            </a:r>
          </a:p>
          <a:p>
            <a:r>
              <a:rPr lang="hu-HU" dirty="0" err="1" smtClean="0"/>
              <a:t>Nasal</a:t>
            </a:r>
            <a:r>
              <a:rPr lang="hu-HU" dirty="0" smtClean="0"/>
              <a:t> </a:t>
            </a:r>
            <a:r>
              <a:rPr lang="hu-HU" dirty="0" err="1" smtClean="0"/>
              <a:t>septum</a:t>
            </a:r>
            <a:endParaRPr lang="hu-HU" dirty="0" smtClean="0"/>
          </a:p>
          <a:p>
            <a:r>
              <a:rPr lang="hu-HU" dirty="0" err="1" smtClean="0"/>
              <a:t>Frontozygomatic</a:t>
            </a:r>
            <a:r>
              <a:rPr lang="hu-HU" dirty="0" smtClean="0"/>
              <a:t> </a:t>
            </a:r>
            <a:r>
              <a:rPr lang="hu-HU" dirty="0" err="1" smtClean="0"/>
              <a:t>suture</a:t>
            </a:r>
            <a:endParaRPr lang="hu-HU" dirty="0" smtClean="0"/>
          </a:p>
          <a:p>
            <a:r>
              <a:rPr lang="hu-HU" dirty="0" err="1" smtClean="0"/>
              <a:t>Zygomatic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endParaRPr lang="hu-HU" dirty="0" smtClean="0"/>
          </a:p>
          <a:p>
            <a:r>
              <a:rPr lang="hu-HU" dirty="0" err="1" smtClean="0"/>
              <a:t>Mastoid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endParaRPr lang="hu-HU" dirty="0" smtClean="0"/>
          </a:p>
          <a:p>
            <a:r>
              <a:rPr lang="hu-HU" dirty="0" err="1" smtClean="0"/>
              <a:t>Angle</a:t>
            </a:r>
            <a:r>
              <a:rPr lang="hu-HU" dirty="0" smtClean="0"/>
              <a:t> of  </a:t>
            </a:r>
            <a:r>
              <a:rPr lang="hu-HU" dirty="0" err="1" smtClean="0"/>
              <a:t>mandible</a:t>
            </a:r>
            <a:endParaRPr lang="hu-HU" dirty="0" smtClean="0"/>
          </a:p>
          <a:p>
            <a:r>
              <a:rPr lang="hu-HU" dirty="0" err="1" smtClean="0"/>
              <a:t>Orbita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 descr="PA-cephalometric-landmarks-abbreviated-which-had-to-be-localized-in-this-study-Thei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268760"/>
            <a:ext cx="3392448" cy="486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Cone</a:t>
            </a:r>
            <a:r>
              <a:rPr lang="hu-HU" dirty="0" smtClean="0"/>
              <a:t> </a:t>
            </a:r>
            <a:r>
              <a:rPr lang="hu-HU" dirty="0" err="1" smtClean="0"/>
              <a:t>Beam</a:t>
            </a:r>
            <a:r>
              <a:rPr lang="hu-HU" dirty="0" smtClean="0"/>
              <a:t> CT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the '90s, a completely new CT imaging procedure was introduced to </a:t>
            </a:r>
            <a:r>
              <a:rPr lang="hu-HU" dirty="0" err="1" smtClean="0"/>
              <a:t>those</a:t>
            </a:r>
            <a:r>
              <a:rPr lang="hu-HU" dirty="0" smtClean="0"/>
              <a:t> </a:t>
            </a:r>
            <a:r>
              <a:rPr lang="hu-HU" dirty="0" err="1" smtClean="0"/>
              <a:t>people</a:t>
            </a:r>
            <a:r>
              <a:rPr lang="hu-HU" dirty="0" smtClean="0"/>
              <a:t> </a:t>
            </a:r>
            <a:r>
              <a:rPr lang="hu-HU" dirty="0" err="1" smtClean="0"/>
              <a:t>who</a:t>
            </a:r>
            <a:r>
              <a:rPr lang="hu-HU" dirty="0" smtClean="0"/>
              <a:t> </a:t>
            </a:r>
            <a:r>
              <a:rPr lang="hu-HU" dirty="0" err="1" smtClean="0"/>
              <a:t>works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 head and neck</a:t>
            </a:r>
            <a:r>
              <a:rPr lang="hu-HU" dirty="0" smtClean="0"/>
              <a:t> </a:t>
            </a:r>
            <a:r>
              <a:rPr lang="hu-HU" dirty="0" err="1" smtClean="0"/>
              <a:t>region</a:t>
            </a:r>
            <a:endParaRPr lang="en-US" dirty="0" smtClean="0"/>
          </a:p>
          <a:p>
            <a:r>
              <a:rPr lang="en-US" dirty="0" smtClean="0"/>
              <a:t>it can operate at a significantly lower radiation dose than conventional CT imaging procedures</a:t>
            </a:r>
          </a:p>
          <a:p>
            <a:r>
              <a:rPr lang="en-US" dirty="0" smtClean="0"/>
              <a:t>this is mainly due to lower current. Its voltage (90-120 kV) is similar, but current varies between 1 and 8 </a:t>
            </a:r>
            <a:r>
              <a:rPr lang="en-US" dirty="0" err="1" smtClean="0"/>
              <a:t>mA</a:t>
            </a:r>
            <a:r>
              <a:rPr lang="en-US" dirty="0" smtClean="0"/>
              <a:t>, while conventional CT operates at around 80 </a:t>
            </a:r>
            <a:r>
              <a:rPr lang="en-US" dirty="0" err="1" smtClean="0"/>
              <a:t>mA</a:t>
            </a:r>
            <a:r>
              <a:rPr lang="en-US" dirty="0" smtClean="0"/>
              <a:t>, but can be increased up to 200 </a:t>
            </a:r>
            <a:r>
              <a:rPr lang="en-US" dirty="0" err="1" smtClean="0"/>
              <a:t>mA</a:t>
            </a:r>
            <a:endParaRPr lang="en-US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4" name="Kép 3" descr="cone_be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772816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works with cone-shaped beam (CT with fan-shaped beam)</a:t>
            </a:r>
          </a:p>
          <a:p>
            <a:r>
              <a:rPr lang="en-US" dirty="0" smtClean="0"/>
              <a:t>this is detected by a Flat Panel Detector (FPD) or a Charge-Coupled Device (CCD) after amplification</a:t>
            </a:r>
          </a:p>
          <a:p>
            <a:r>
              <a:rPr lang="en-US" dirty="0" smtClean="0"/>
              <a:t>its resolution is better, the size of its elementary units, </a:t>
            </a:r>
            <a:r>
              <a:rPr lang="en-US" dirty="0" err="1" smtClean="0"/>
              <a:t>voxels</a:t>
            </a:r>
            <a:r>
              <a:rPr lang="en-US" dirty="0" smtClean="0"/>
              <a:t>, is smaller than that of a conventional CT</a:t>
            </a:r>
          </a:p>
          <a:p>
            <a:r>
              <a:rPr lang="en-US" dirty="0" smtClean="0"/>
              <a:t>for CBCT, lower dose results in higher noise and less information on soft tissues</a:t>
            </a:r>
            <a:endParaRPr lang="hu-HU" dirty="0" smtClean="0"/>
          </a:p>
          <a:p>
            <a:r>
              <a:rPr lang="en-US" dirty="0" smtClean="0"/>
              <a:t>the CBCT is significantly cheaper and smaller than a traditional 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Use</a:t>
            </a:r>
            <a:r>
              <a:rPr lang="hu-HU" dirty="0" smtClean="0"/>
              <a:t> of CBCT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used primarily for diagnostic purposes</a:t>
            </a:r>
          </a:p>
          <a:p>
            <a:r>
              <a:rPr lang="en-US" dirty="0" smtClean="0"/>
              <a:t>about the location of wisdom teeth, their relation to surrounding formulas (judging the relationship of lower wisdom teeth to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en-US" dirty="0" smtClean="0"/>
              <a:t>canal)</a:t>
            </a:r>
          </a:p>
          <a:p>
            <a:r>
              <a:rPr lang="en-US" dirty="0" smtClean="0"/>
              <a:t>for the design of implant dentures</a:t>
            </a:r>
          </a:p>
          <a:p>
            <a:r>
              <a:rPr lang="hu-HU" dirty="0" err="1" smtClean="0"/>
              <a:t>examination</a:t>
            </a:r>
            <a:r>
              <a:rPr lang="hu-HU" dirty="0" smtClean="0"/>
              <a:t> of TMJ</a:t>
            </a:r>
          </a:p>
          <a:p>
            <a:r>
              <a:rPr lang="en-US" dirty="0" smtClean="0"/>
              <a:t>planning orthodontic treatments and surgeries</a:t>
            </a:r>
          </a:p>
          <a:p>
            <a:r>
              <a:rPr lang="en-US" dirty="0" smtClean="0"/>
              <a:t>mapping pathological processes in bone</a:t>
            </a:r>
          </a:p>
          <a:p>
            <a:r>
              <a:rPr lang="en-US" dirty="0" smtClean="0"/>
              <a:t>for examination of the respiratory tract and sinuses</a:t>
            </a:r>
          </a:p>
          <a:p>
            <a:r>
              <a:rPr lang="en-US" dirty="0" smtClean="0"/>
              <a:t>examination of the </a:t>
            </a:r>
            <a:r>
              <a:rPr lang="en-US" dirty="0" err="1" smtClean="0"/>
              <a:t>periapical</a:t>
            </a:r>
            <a:r>
              <a:rPr lang="en-US" dirty="0" smtClean="0"/>
              <a:t> area and the morphology of the teeth (number of roots, location, course)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nasal</a:t>
            </a:r>
            <a:r>
              <a:rPr lang="hu-HU" dirty="0" smtClean="0"/>
              <a:t> </a:t>
            </a:r>
            <a:r>
              <a:rPr lang="hu-HU" dirty="0" err="1" smtClean="0"/>
              <a:t>cavity</a:t>
            </a:r>
            <a:r>
              <a:rPr lang="hu-HU" dirty="0" smtClean="0"/>
              <a:t> and </a:t>
            </a:r>
            <a:r>
              <a:rPr lang="hu-HU" dirty="0" err="1" smtClean="0"/>
              <a:t>sinuses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inflammation</a:t>
            </a:r>
            <a:r>
              <a:rPr lang="hu-HU" dirty="0" smtClean="0"/>
              <a:t> </a:t>
            </a:r>
          </a:p>
          <a:p>
            <a:pPr>
              <a:buNone/>
            </a:pPr>
            <a:r>
              <a:rPr lang="hu-HU" dirty="0" smtClean="0"/>
              <a:t>	- </a:t>
            </a:r>
            <a:r>
              <a:rPr lang="hu-HU" dirty="0" err="1" smtClean="0"/>
              <a:t>fungal</a:t>
            </a:r>
            <a:r>
              <a:rPr lang="hu-HU" dirty="0" smtClean="0"/>
              <a:t> </a:t>
            </a:r>
            <a:r>
              <a:rPr lang="hu-HU" dirty="0" err="1" smtClean="0"/>
              <a:t>sinusitis</a:t>
            </a:r>
            <a:endParaRPr lang="hu-HU" dirty="0" smtClean="0"/>
          </a:p>
          <a:p>
            <a:r>
              <a:rPr lang="en-US" dirty="0" smtClean="0"/>
              <a:t>evaluation of the tooth / sinus relationship</a:t>
            </a:r>
          </a:p>
          <a:p>
            <a:r>
              <a:rPr lang="en-US" dirty="0" smtClean="0"/>
              <a:t>bone remodeling and mucosal calcification</a:t>
            </a:r>
          </a:p>
          <a:p>
            <a:r>
              <a:rPr lang="en-US" dirty="0" err="1" smtClean="0"/>
              <a:t>postop</a:t>
            </a:r>
            <a:r>
              <a:rPr lang="en-US" dirty="0" smtClean="0"/>
              <a:t>. tracking (in benign processes)</a:t>
            </a:r>
          </a:p>
          <a:p>
            <a:r>
              <a:rPr lang="hu-HU" dirty="0" smtClean="0"/>
              <a:t>trauma </a:t>
            </a:r>
          </a:p>
          <a:p>
            <a:r>
              <a:rPr lang="hu-HU" dirty="0" err="1" smtClean="0"/>
              <a:t>salivary</a:t>
            </a:r>
            <a:r>
              <a:rPr lang="hu-HU" dirty="0" smtClean="0"/>
              <a:t> </a:t>
            </a:r>
            <a:r>
              <a:rPr lang="hu-HU" dirty="0" err="1" smtClean="0"/>
              <a:t>glands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Impacted</a:t>
            </a:r>
            <a:r>
              <a:rPr lang="hu-HU" dirty="0" smtClean="0"/>
              <a:t> </a:t>
            </a:r>
            <a:r>
              <a:rPr lang="hu-HU" dirty="0" err="1" smtClean="0"/>
              <a:t>tooth</a:t>
            </a:r>
            <a:r>
              <a:rPr lang="hu-HU" dirty="0" smtClean="0"/>
              <a:t> (kép beillesztése)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periodontology</a:t>
            </a:r>
            <a:r>
              <a:rPr lang="en-US" dirty="0" smtClean="0"/>
              <a:t> also gets a much larger amount of information</a:t>
            </a:r>
            <a:r>
              <a:rPr lang="hu-HU" dirty="0" smtClean="0"/>
              <a:t> </a:t>
            </a:r>
            <a:r>
              <a:rPr lang="hu-HU" dirty="0" smtClean="0">
                <a:sym typeface="Wingdings" pitchFamily="2" charset="2"/>
              </a:rPr>
              <a:t> i</a:t>
            </a:r>
            <a:r>
              <a:rPr lang="en-US" dirty="0" smtClean="0"/>
              <a:t>n 3D you can examine the hard tissue surrounding the teeth</a:t>
            </a:r>
            <a:endParaRPr lang="hu-HU" dirty="0" smtClean="0"/>
          </a:p>
          <a:p>
            <a:r>
              <a:rPr lang="en-US" dirty="0" smtClean="0"/>
              <a:t>orthodontics prefer to use it because of the possibility of distortion and magnification-free images, and a CBCT image does not pose much more of an additional load given the otherwise required (OP, Tele, possible intraoral) images. However, routine use in orthodontic diagnostics is not warranted.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 descr="Plan-for-orthognathic-procedures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60648"/>
            <a:ext cx="5238750" cy="3048000"/>
          </a:xfrm>
          <a:prstGeom prst="rect">
            <a:avLst/>
          </a:prstGeom>
        </p:spPr>
      </p:pic>
      <p:pic>
        <p:nvPicPr>
          <p:cNvPr id="5" name="Kép 4" descr="3d-systems-vsp-orthognathics-he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398305"/>
            <a:ext cx="3459695" cy="345969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052736"/>
            <a:ext cx="3528392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Because we get real 3D information about an object, we can use this information for virtual or real-world modeling.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CBCTs typically display sections in 3 planes.</a:t>
            </a:r>
          </a:p>
          <a:p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:</a:t>
            </a:r>
          </a:p>
          <a:p>
            <a:r>
              <a:rPr lang="hu-HU" dirty="0" err="1" smtClean="0"/>
              <a:t>axial</a:t>
            </a:r>
            <a:r>
              <a:rPr lang="hu-HU" dirty="0" smtClean="0"/>
              <a:t>  (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transversal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coronal</a:t>
            </a:r>
            <a:r>
              <a:rPr lang="hu-HU" dirty="0" smtClean="0"/>
              <a:t> (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frontal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sagittal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en-US" dirty="0" smtClean="0"/>
              <a:t>Compared to this, the CBCT is able to create and display slices perpendicular to the plane we have designated.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/>
          </a:bodyPr>
          <a:lstStyle/>
          <a:p>
            <a:pPr fontAlgn="base"/>
            <a:r>
              <a:rPr lang="hu-HU" dirty="0" err="1" smtClean="0"/>
              <a:t>Axial</a:t>
            </a:r>
            <a:r>
              <a:rPr lang="hu-HU" dirty="0" smtClean="0"/>
              <a:t> </a:t>
            </a:r>
            <a:r>
              <a:rPr lang="hu-HU" dirty="0" err="1" smtClean="0"/>
              <a:t>slices</a:t>
            </a:r>
            <a:r>
              <a:rPr lang="hu-HU" dirty="0" smtClean="0"/>
              <a:t>:</a:t>
            </a:r>
          </a:p>
          <a:p>
            <a:pPr fontAlgn="base">
              <a:buNone/>
            </a:pPr>
            <a:endParaRPr lang="hu-HU" dirty="0" smtClean="0"/>
          </a:p>
          <a:p>
            <a:pPr fontAlgn="base">
              <a:buNone/>
            </a:pPr>
            <a:endParaRPr lang="hu-HU" dirty="0" smtClean="0"/>
          </a:p>
          <a:p>
            <a:pPr fontAlgn="base">
              <a:buNone/>
            </a:pPr>
            <a:endParaRPr lang="hu-HU" dirty="0" smtClean="0"/>
          </a:p>
          <a:p>
            <a:pPr fontAlgn="base">
              <a:buNone/>
            </a:pPr>
            <a:endParaRPr lang="hu-HU" dirty="0" smtClean="0"/>
          </a:p>
          <a:p>
            <a:pPr fontAlgn="base">
              <a:buNone/>
            </a:pPr>
            <a:endParaRPr lang="hu-HU" dirty="0" smtClean="0"/>
          </a:p>
          <a:p>
            <a:pPr fontAlgn="base">
              <a:buNone/>
            </a:pPr>
            <a:endParaRPr lang="hu-HU" dirty="0" smtClean="0"/>
          </a:p>
          <a:p>
            <a:pPr marL="514350" indent="-514350" fontAlgn="base">
              <a:buAutoNum type="arabicPeriod"/>
            </a:pPr>
            <a:r>
              <a:rPr lang="hu-HU" dirty="0" err="1" smtClean="0"/>
              <a:t>mastoid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, 2. </a:t>
            </a:r>
            <a:r>
              <a:rPr lang="hu-HU" dirty="0" err="1" smtClean="0"/>
              <a:t>mandible</a:t>
            </a:r>
            <a:r>
              <a:rPr lang="hu-HU" dirty="0" smtClean="0"/>
              <a:t> </a:t>
            </a:r>
            <a:r>
              <a:rPr lang="hu-HU" dirty="0" err="1" smtClean="0"/>
              <a:t>head</a:t>
            </a:r>
            <a:r>
              <a:rPr lang="hu-HU" dirty="0" smtClean="0"/>
              <a:t>, </a:t>
            </a:r>
          </a:p>
          <a:p>
            <a:pPr marL="514350" indent="-514350" fontAlgn="base">
              <a:buNone/>
            </a:pPr>
            <a:r>
              <a:rPr lang="hu-HU" dirty="0" smtClean="0"/>
              <a:t>3. </a:t>
            </a:r>
            <a:r>
              <a:rPr lang="hu-HU" dirty="0" err="1" smtClean="0"/>
              <a:t>maxillary</a:t>
            </a:r>
            <a:r>
              <a:rPr lang="hu-HU" dirty="0" smtClean="0"/>
              <a:t> sinus, 4. </a:t>
            </a:r>
            <a:r>
              <a:rPr lang="hu-HU" dirty="0" err="1" smtClean="0"/>
              <a:t>zygomatic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of </a:t>
            </a:r>
            <a:r>
              <a:rPr lang="hu-HU" dirty="0" err="1" smtClean="0"/>
              <a:t>maxilla</a:t>
            </a:r>
            <a:endParaRPr lang="hu-HU" dirty="0" smtClean="0"/>
          </a:p>
        </p:txBody>
      </p:sp>
      <p:pic>
        <p:nvPicPr>
          <p:cNvPr id="4" name="Kép 3" descr="2011-0095_fogaszat_magyar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556792"/>
            <a:ext cx="5429250" cy="306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4136</Words>
  <Application>Microsoft Office PowerPoint</Application>
  <PresentationFormat>Diavetítés a képernyőre (4:3 oldalarány)</PresentationFormat>
  <Paragraphs>687</Paragraphs>
  <Slides>101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101</vt:i4>
      </vt:variant>
    </vt:vector>
  </HeadingPairs>
  <TitlesOfParts>
    <vt:vector size="108" baseType="lpstr">
      <vt:lpstr>Arial</vt:lpstr>
      <vt:lpstr>Calibri</vt:lpstr>
      <vt:lpstr>Cambria Math</vt:lpstr>
      <vt:lpstr>inherit</vt:lpstr>
      <vt:lpstr>Times New Roman</vt:lpstr>
      <vt:lpstr>Wingdings</vt:lpstr>
      <vt:lpstr>Office-téma</vt:lpstr>
      <vt:lpstr>X-ray diagnostics</vt:lpstr>
      <vt:lpstr>X-ray diagnosis is essential in orthodontic treatment.  </vt:lpstr>
      <vt:lpstr> Types of X-rays Intraoral x-rays  </vt:lpstr>
      <vt:lpstr>PowerPoint bemutató</vt:lpstr>
      <vt:lpstr>PowerPoint bemutató</vt:lpstr>
      <vt:lpstr>Extraoral x-rays Panoramic x-rays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Cephalometric X-rays</vt:lpstr>
      <vt:lpstr>Rules of  taking lateral cephalometric x-rays</vt:lpstr>
      <vt:lpstr>Application of lateral cephalometric   X-ray</vt:lpstr>
      <vt:lpstr>PowerPoint bemutató</vt:lpstr>
      <vt:lpstr>X-ray cephalometric analysis</vt:lpstr>
      <vt:lpstr>Steps to evaluate lateral cephalogram </vt:lpstr>
      <vt:lpstr>PowerPoint bemutató</vt:lpstr>
      <vt:lpstr>PowerPoint bemutató</vt:lpstr>
      <vt:lpstr>There are many methods for cephalometric analysis</vt:lpstr>
      <vt:lpstr>Instruments of X-ray redrawing</vt:lpstr>
      <vt:lpstr>PowerPoint bemutató</vt:lpstr>
      <vt:lpstr>Bergen-analysis</vt:lpstr>
      <vt:lpstr>Bergen-analysis</vt:lpstr>
      <vt:lpstr>Hasund harmony table (sliding norm) </vt:lpstr>
      <vt:lpstr>PowerPoint bemutató</vt:lpstr>
      <vt:lpstr>PowerPoint bemutató</vt:lpstr>
      <vt:lpstr>Reference points in the Hasund cephalometrics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Reference lines in the Hasund cephalometrics </vt:lpstr>
      <vt:lpstr>PowerPoint bemutató</vt:lpstr>
      <vt:lpstr>PowerPoint bemutató</vt:lpstr>
      <vt:lpstr>PowerPoint bemutató</vt:lpstr>
      <vt:lpstr>PowerPoint bemutató</vt:lpstr>
      <vt:lpstr>Angular and linear measurements in the Hasund cephalometrics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Steps of the cephalometric analysis</vt:lpstr>
      <vt:lpstr>PowerPoint bemutató</vt:lpstr>
      <vt:lpstr>PowerPoint bemutató</vt:lpstr>
      <vt:lpstr>PowerPoint bemutató</vt:lpstr>
      <vt:lpstr>Ricketts-analysis</vt:lpstr>
      <vt:lpstr>PowerPoint bemutató</vt:lpstr>
      <vt:lpstr>Reference points</vt:lpstr>
      <vt:lpstr>PowerPoint bemutató</vt:lpstr>
      <vt:lpstr>PowerPoint bemutató</vt:lpstr>
      <vt:lpstr>Referenciavonalak</vt:lpstr>
      <vt:lpstr>PowerPoint bemutató</vt:lpstr>
      <vt:lpstr>PowerPoint bemutató</vt:lpstr>
      <vt:lpstr>Analysis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Postero-anterior cephalogram </vt:lpstr>
      <vt:lpstr>PowerPoint bemutató</vt:lpstr>
      <vt:lpstr>PowerPoint bemutató</vt:lpstr>
      <vt:lpstr>PowerPoint bemutató</vt:lpstr>
      <vt:lpstr>Cone Beam CT</vt:lpstr>
      <vt:lpstr>PowerPoint bemutató</vt:lpstr>
      <vt:lpstr>Use of CBCT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Teleröntgen diagnosztika</dc:title>
  <dc:creator>Évike</dc:creator>
  <cp:lastModifiedBy>fogasz</cp:lastModifiedBy>
  <cp:revision>507</cp:revision>
  <cp:lastPrinted>2019-08-30T08:48:56Z</cp:lastPrinted>
  <dcterms:created xsi:type="dcterms:W3CDTF">2019-08-24T11:06:45Z</dcterms:created>
  <dcterms:modified xsi:type="dcterms:W3CDTF">2019-10-07T11:25:59Z</dcterms:modified>
</cp:coreProperties>
</file>