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30" r:id="rId3"/>
    <p:sldId id="259" r:id="rId4"/>
    <p:sldId id="261" r:id="rId5"/>
    <p:sldId id="262" r:id="rId6"/>
    <p:sldId id="307" r:id="rId7"/>
    <p:sldId id="257" r:id="rId8"/>
    <p:sldId id="288" r:id="rId9"/>
    <p:sldId id="331" r:id="rId10"/>
    <p:sldId id="332" r:id="rId11"/>
    <p:sldId id="333" r:id="rId12"/>
    <p:sldId id="316" r:id="rId13"/>
    <p:sldId id="263" r:id="rId14"/>
    <p:sldId id="271" r:id="rId15"/>
    <p:sldId id="258" r:id="rId16"/>
    <p:sldId id="265" r:id="rId17"/>
    <p:sldId id="275" r:id="rId18"/>
    <p:sldId id="327" r:id="rId19"/>
    <p:sldId id="321" r:id="rId20"/>
    <p:sldId id="322" r:id="rId21"/>
    <p:sldId id="334" r:id="rId22"/>
    <p:sldId id="335" r:id="rId23"/>
    <p:sldId id="317" r:id="rId24"/>
    <p:sldId id="323" r:id="rId25"/>
    <p:sldId id="342" r:id="rId26"/>
    <p:sldId id="318" r:id="rId27"/>
    <p:sldId id="320" r:id="rId28"/>
    <p:sldId id="311" r:id="rId29"/>
    <p:sldId id="340" r:id="rId30"/>
    <p:sldId id="338" r:id="rId31"/>
    <p:sldId id="339" r:id="rId32"/>
    <p:sldId id="341" r:id="rId33"/>
    <p:sldId id="324" r:id="rId34"/>
    <p:sldId id="282" r:id="rId35"/>
    <p:sldId id="280" r:id="rId3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61" autoAdjust="0"/>
  </p:normalViewPr>
  <p:slideViewPr>
    <p:cSldViewPr>
      <p:cViewPr varScale="1">
        <p:scale>
          <a:sx n="55" d="100"/>
          <a:sy n="55" d="100"/>
        </p:scale>
        <p:origin x="-174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5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411C76-9F21-458D-8AA6-215186075783}" type="datetimeFigureOut">
              <a:rPr lang="hu-HU" smtClean="0"/>
              <a:pPr/>
              <a:t>2019.11.12.</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EEF42B-93E3-4D49-9966-F03FDB339AA6}"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24F9E07-5929-4B2A-8B50-F5F7C238E2B9}" type="slidenum">
              <a:rPr lang="hu-HU" smtClean="0"/>
              <a:pPr/>
              <a:t>5</a:t>
            </a:fld>
            <a:endParaRPr lang="hu-HU"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 xmlns:p14="http://schemas.microsoft.com/office/powerpoint/2010/main" val="2321781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08DCDE75-89FD-47D4-96B5-7D53BD2E92D4}" type="datetimeFigureOut">
              <a:rPr lang="hu-HU" smtClean="0"/>
              <a:pPr/>
              <a:t>2019.11.12.</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CDE75-89FD-47D4-96B5-7D53BD2E92D4}" type="datetimeFigureOut">
              <a:rPr lang="hu-HU" smtClean="0"/>
              <a:pPr/>
              <a:t>2019.11.12.</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01B6B-DBA4-45B4-AC3D-5BEE23A6DF66}"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3.png"/><Relationship Id="rId7"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b="1" dirty="0" err="1" smtClean="0"/>
              <a:t>Removable</a:t>
            </a:r>
            <a:r>
              <a:rPr lang="hu-HU" b="1" dirty="0" smtClean="0"/>
              <a:t> </a:t>
            </a:r>
            <a:r>
              <a:rPr lang="hu-HU" b="1" dirty="0" err="1" smtClean="0"/>
              <a:t>Appliances</a:t>
            </a:r>
            <a:endParaRPr lang="hu-HU" b="1" dirty="0"/>
          </a:p>
        </p:txBody>
      </p:sp>
      <p:sp>
        <p:nvSpPr>
          <p:cNvPr id="3" name="Alcím 2"/>
          <p:cNvSpPr>
            <a:spLocks noGrp="1"/>
          </p:cNvSpPr>
          <p:nvPr>
            <p:ph type="subTitle" idx="1"/>
          </p:nvPr>
        </p:nvSpPr>
        <p:spPr/>
        <p:txBody>
          <a:bodyPr>
            <a:normAutofit/>
          </a:bodyPr>
          <a:lstStyle/>
          <a:p>
            <a:r>
              <a:rPr lang="hu-HU" sz="4000" b="1" dirty="0" err="1" smtClean="0"/>
              <a:t>Funcional</a:t>
            </a:r>
            <a:r>
              <a:rPr lang="hu-HU" sz="4000" b="1" dirty="0" smtClean="0"/>
              <a:t> </a:t>
            </a:r>
            <a:r>
              <a:rPr lang="hu-HU" sz="4000" b="1" dirty="0" err="1" smtClean="0"/>
              <a:t>Appliance</a:t>
            </a:r>
            <a:r>
              <a:rPr lang="hu-HU" sz="4000" b="1" dirty="0" smtClean="0"/>
              <a:t> 2</a:t>
            </a:r>
            <a:endParaRPr lang="hu-HU" sz="40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484784"/>
            <a:ext cx="8229600" cy="720080"/>
          </a:xfrm>
        </p:spPr>
        <p:txBody>
          <a:bodyPr>
            <a:normAutofit fontScale="90000"/>
          </a:bodyPr>
          <a:lstStyle/>
          <a:p>
            <a:r>
              <a:rPr lang="hu-HU" b="1" dirty="0" err="1" smtClean="0">
                <a:solidFill>
                  <a:schemeClr val="tx2"/>
                </a:solidFill>
              </a:rPr>
              <a:t>Vertical</a:t>
            </a:r>
            <a:r>
              <a:rPr lang="hu-HU" b="1" dirty="0" smtClean="0">
                <a:solidFill>
                  <a:schemeClr val="tx2"/>
                </a:solidFill>
              </a:rPr>
              <a:t> </a:t>
            </a:r>
            <a:r>
              <a:rPr lang="hu-HU" b="1" dirty="0" err="1" smtClean="0">
                <a:solidFill>
                  <a:schemeClr val="tx2"/>
                </a:solidFill>
              </a:rPr>
              <a:t>effect</a:t>
            </a:r>
            <a:r>
              <a:rPr lang="hu-HU" b="1" dirty="0" smtClean="0">
                <a:solidFill>
                  <a:schemeClr val="tx2"/>
                </a:solidFill>
              </a:rPr>
              <a:t> of </a:t>
            </a:r>
            <a:r>
              <a:rPr lang="hu-HU" b="1" dirty="0" err="1" smtClean="0">
                <a:solidFill>
                  <a:schemeClr val="tx2"/>
                </a:solidFill>
              </a:rPr>
              <a:t>the</a:t>
            </a:r>
            <a:r>
              <a:rPr lang="hu-HU" b="1" dirty="0" smtClean="0">
                <a:solidFill>
                  <a:schemeClr val="tx2"/>
                </a:solidFill>
              </a:rPr>
              <a:t> </a:t>
            </a:r>
            <a:r>
              <a:rPr lang="hu-HU" b="1" dirty="0" err="1" smtClean="0">
                <a:solidFill>
                  <a:schemeClr val="tx2"/>
                </a:solidFill>
              </a:rPr>
              <a:t>functional</a:t>
            </a:r>
            <a:r>
              <a:rPr lang="hu-HU" b="1" dirty="0" smtClean="0">
                <a:solidFill>
                  <a:schemeClr val="tx2"/>
                </a:solidFill>
              </a:rPr>
              <a:t> </a:t>
            </a:r>
            <a:r>
              <a:rPr lang="hu-HU" b="1" dirty="0" err="1" smtClean="0">
                <a:solidFill>
                  <a:schemeClr val="tx2"/>
                </a:solidFill>
              </a:rPr>
              <a:t>appliances</a:t>
            </a:r>
            <a:r>
              <a:rPr lang="hu-HU" b="1" dirty="0" smtClean="0">
                <a:solidFill>
                  <a:schemeClr val="tx2"/>
                </a:solidFill>
              </a:rPr>
              <a:t/>
            </a:r>
            <a:br>
              <a:rPr lang="hu-HU" b="1" dirty="0" smtClean="0">
                <a:solidFill>
                  <a:schemeClr val="tx2"/>
                </a:solidFill>
              </a:rPr>
            </a:br>
            <a:r>
              <a:rPr lang="hu-HU" b="1" dirty="0" smtClean="0">
                <a:solidFill>
                  <a:schemeClr val="tx2"/>
                </a:solidFill>
              </a:rPr>
              <a:t/>
            </a:r>
            <a:br>
              <a:rPr lang="hu-HU" b="1" dirty="0" smtClean="0">
                <a:solidFill>
                  <a:schemeClr val="tx2"/>
                </a:solidFill>
              </a:rPr>
            </a:br>
            <a:r>
              <a:rPr lang="hu-HU" b="1" dirty="0" err="1" smtClean="0">
                <a:solidFill>
                  <a:schemeClr val="tx2"/>
                </a:solidFill>
              </a:rPr>
              <a:t>Harvord</a:t>
            </a:r>
            <a:r>
              <a:rPr lang="hu-HU" b="1" dirty="0" smtClean="0">
                <a:solidFill>
                  <a:schemeClr val="tx2"/>
                </a:solidFill>
              </a:rPr>
              <a:t> </a:t>
            </a:r>
            <a:r>
              <a:rPr lang="hu-HU" b="1" dirty="0" err="1" smtClean="0">
                <a:solidFill>
                  <a:schemeClr val="tx2"/>
                </a:solidFill>
              </a:rPr>
              <a:t>Effect</a:t>
            </a:r>
            <a:r>
              <a:rPr lang="de-DE" b="1" dirty="0" smtClean="0">
                <a:solidFill>
                  <a:schemeClr val="tx2"/>
                </a:solidFill>
              </a:rPr>
              <a:t/>
            </a:r>
            <a:br>
              <a:rPr lang="de-DE" b="1" dirty="0" smtClean="0">
                <a:solidFill>
                  <a:schemeClr val="tx2"/>
                </a:solidFill>
              </a:rPr>
            </a:br>
            <a:endParaRPr lang="hu-H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467544" y="1772816"/>
            <a:ext cx="8229600" cy="2743200"/>
          </a:xfrm>
          <a:prstGeom prst="rect">
            <a:avLst/>
          </a:prstGeom>
          <a:noFill/>
          <a:ln w="9525">
            <a:noFill/>
            <a:miter lim="800000"/>
            <a:headEnd/>
            <a:tailEnd/>
          </a:ln>
        </p:spPr>
      </p:pic>
      <p:pic>
        <p:nvPicPr>
          <p:cNvPr id="5" name="Picture 5" descr="IMG207"/>
          <p:cNvPicPr>
            <a:picLocks noChangeAspect="1" noChangeArrowheads="1"/>
          </p:cNvPicPr>
          <p:nvPr/>
        </p:nvPicPr>
        <p:blipFill>
          <a:blip r:embed="rId3" cstate="print">
            <a:lum bright="30000"/>
          </a:blip>
          <a:srcRect l="6003" t="50930" r="4157" b="3261"/>
          <a:stretch>
            <a:fillRect/>
          </a:stretch>
        </p:blipFill>
        <p:spPr bwMode="auto">
          <a:xfrm>
            <a:off x="2915816" y="4437112"/>
            <a:ext cx="3240360" cy="2420888"/>
          </a:xfrm>
          <a:prstGeom prst="rect">
            <a:avLst/>
          </a:prstGeom>
          <a:noFill/>
          <a:ln w="9525">
            <a:noFill/>
            <a:miter lim="800000"/>
            <a:headEnd/>
            <a:tailEnd/>
          </a:ln>
        </p:spPr>
      </p:pic>
      <p:sp>
        <p:nvSpPr>
          <p:cNvPr id="6" name="Szövegdoboz 5"/>
          <p:cNvSpPr txBox="1"/>
          <p:nvPr/>
        </p:nvSpPr>
        <p:spPr>
          <a:xfrm>
            <a:off x="467544" y="4725144"/>
            <a:ext cx="1740092" cy="1200329"/>
          </a:xfrm>
          <a:prstGeom prst="rect">
            <a:avLst/>
          </a:prstGeom>
          <a:noFill/>
        </p:spPr>
        <p:txBody>
          <a:bodyPr wrap="none" rtlCol="0">
            <a:spAutoFit/>
          </a:bodyPr>
          <a:lstStyle/>
          <a:p>
            <a:r>
              <a:rPr lang="hu-HU" sz="3600" b="1" dirty="0" err="1" smtClean="0"/>
              <a:t>Harvord</a:t>
            </a:r>
            <a:endParaRPr lang="hu-HU" sz="3600" b="1" dirty="0" smtClean="0"/>
          </a:p>
          <a:p>
            <a:r>
              <a:rPr lang="hu-HU" sz="3600" b="1" dirty="0" err="1" smtClean="0"/>
              <a:t>effect</a:t>
            </a:r>
            <a:endParaRPr lang="hu-HU" sz="36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11760" y="2060848"/>
            <a:ext cx="4400550" cy="4328542"/>
          </a:xfrm>
          <a:prstGeom prst="rect">
            <a:avLst/>
          </a:prstGeom>
          <a:noFill/>
          <a:ln w="9525">
            <a:noFill/>
            <a:miter lim="800000"/>
            <a:headEnd/>
            <a:tailEnd/>
          </a:ln>
        </p:spPr>
      </p:pic>
      <p:sp>
        <p:nvSpPr>
          <p:cNvPr id="3" name="Szövegdoboz 2"/>
          <p:cNvSpPr txBox="1"/>
          <p:nvPr/>
        </p:nvSpPr>
        <p:spPr>
          <a:xfrm>
            <a:off x="683568" y="692696"/>
            <a:ext cx="7776864" cy="1077218"/>
          </a:xfrm>
          <a:prstGeom prst="rect">
            <a:avLst/>
          </a:prstGeom>
          <a:noFill/>
        </p:spPr>
        <p:txBody>
          <a:bodyPr wrap="square" rtlCol="0">
            <a:spAutoFit/>
          </a:bodyPr>
          <a:lstStyle/>
          <a:p>
            <a:pPr algn="ctr"/>
            <a:r>
              <a:rPr lang="hu-HU" sz="3200" b="1" dirty="0"/>
              <a:t>The </a:t>
            </a:r>
            <a:r>
              <a:rPr lang="hu-HU" sz="3200" b="1" dirty="0" err="1"/>
              <a:t>feature</a:t>
            </a:r>
            <a:r>
              <a:rPr lang="hu-HU" sz="3200" b="1" dirty="0"/>
              <a:t> of </a:t>
            </a:r>
            <a:r>
              <a:rPr lang="hu-HU" sz="3200" b="1" dirty="0" err="1"/>
              <a:t>the</a:t>
            </a:r>
            <a:r>
              <a:rPr lang="hu-HU" sz="3200" b="1" dirty="0"/>
              <a:t> </a:t>
            </a:r>
            <a:r>
              <a:rPr lang="hu-HU" sz="3200" b="1" dirty="0" err="1"/>
              <a:t>upper</a:t>
            </a:r>
            <a:r>
              <a:rPr lang="hu-HU" sz="3200" b="1" dirty="0"/>
              <a:t> </a:t>
            </a:r>
            <a:r>
              <a:rPr lang="hu-HU" sz="3200" b="1" dirty="0" err="1"/>
              <a:t>arch</a:t>
            </a:r>
            <a:r>
              <a:rPr lang="hu-HU" sz="3200" b="1" dirty="0"/>
              <a:t> </a:t>
            </a:r>
            <a:r>
              <a:rPr lang="hu-HU" sz="3200" b="1" dirty="0" err="1"/>
              <a:t>in</a:t>
            </a:r>
            <a:r>
              <a:rPr lang="hu-HU" sz="3200" b="1" dirty="0"/>
              <a:t> </a:t>
            </a:r>
            <a:r>
              <a:rPr lang="hu-HU" sz="3200" b="1" dirty="0" err="1"/>
              <a:t>Class</a:t>
            </a:r>
            <a:r>
              <a:rPr lang="hu-HU" sz="3200" b="1" dirty="0"/>
              <a:t> </a:t>
            </a:r>
            <a:r>
              <a:rPr lang="hu-HU" sz="3200" b="1" dirty="0" smtClean="0"/>
              <a:t>II/1</a:t>
            </a:r>
          </a:p>
          <a:p>
            <a:pPr algn="ctr"/>
            <a:r>
              <a:rPr lang="hu-HU" sz="3200" b="1" dirty="0" smtClean="0"/>
              <a:t>(</a:t>
            </a:r>
            <a:r>
              <a:rPr lang="hu-HU" sz="3200" b="1" dirty="0" err="1" smtClean="0"/>
              <a:t>Transversal</a:t>
            </a:r>
            <a:r>
              <a:rPr lang="hu-HU" sz="3200" b="1" dirty="0" smtClean="0"/>
              <a:t> </a:t>
            </a:r>
            <a:r>
              <a:rPr lang="hu-HU" sz="3200" b="1" dirty="0" err="1" smtClean="0"/>
              <a:t>direction</a:t>
            </a:r>
            <a:r>
              <a:rPr lang="hu-HU" sz="3200" b="1" dirty="0" smtClean="0"/>
              <a:t>) </a:t>
            </a:r>
            <a:endParaRPr lang="hu-HU" sz="3200" b="1" dirty="0"/>
          </a:p>
        </p:txBody>
      </p:sp>
      <p:sp>
        <p:nvSpPr>
          <p:cNvPr id="4" name="Szövegdoboz 3"/>
          <p:cNvSpPr txBox="1"/>
          <p:nvPr/>
        </p:nvSpPr>
        <p:spPr>
          <a:xfrm>
            <a:off x="4355976" y="4509120"/>
            <a:ext cx="2880320" cy="954107"/>
          </a:xfrm>
          <a:prstGeom prst="rect">
            <a:avLst/>
          </a:prstGeom>
          <a:noFill/>
        </p:spPr>
        <p:txBody>
          <a:bodyPr wrap="square" rtlCol="0">
            <a:spAutoFit/>
          </a:bodyPr>
          <a:lstStyle/>
          <a:p>
            <a:r>
              <a:rPr lang="hu-HU" sz="2400" b="1" dirty="0" err="1"/>
              <a:t>Like</a:t>
            </a:r>
            <a:r>
              <a:rPr lang="hu-HU" sz="2400" b="1" dirty="0"/>
              <a:t> a </a:t>
            </a:r>
            <a:r>
              <a:rPr lang="hu-HU" sz="2400" b="1" dirty="0" err="1"/>
              <a:t>narrow</a:t>
            </a:r>
            <a:r>
              <a:rPr lang="hu-HU" sz="2400" b="1" dirty="0"/>
              <a:t> </a:t>
            </a:r>
            <a:r>
              <a:rPr lang="hu-HU" sz="2400" b="1" dirty="0" err="1"/>
              <a:t>slipper</a:t>
            </a:r>
            <a:endParaRPr lang="hu-HU" sz="2400" b="1" dirty="0"/>
          </a:p>
          <a:p>
            <a:pPr algn="ctr"/>
            <a:r>
              <a:rPr lang="hu-HU" sz="3200" b="1" dirty="0" err="1"/>
              <a:t>Körbitz</a:t>
            </a:r>
            <a:endParaRPr lang="hu-HU" sz="32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smtClean="0"/>
              <a:t>The </a:t>
            </a:r>
            <a:r>
              <a:rPr lang="hu-HU" b="1" dirty="0" err="1" smtClean="0"/>
              <a:t>Phases</a:t>
            </a:r>
            <a:r>
              <a:rPr lang="hu-HU" b="1" dirty="0" smtClean="0"/>
              <a:t> of </a:t>
            </a:r>
            <a:r>
              <a:rPr lang="hu-HU" b="1" dirty="0" err="1" smtClean="0"/>
              <a:t>the</a:t>
            </a:r>
            <a:r>
              <a:rPr lang="hu-HU" b="1" dirty="0" smtClean="0"/>
              <a:t> </a:t>
            </a:r>
            <a:r>
              <a:rPr lang="hu-HU" b="1" dirty="0" err="1" smtClean="0"/>
              <a:t>Growth</a:t>
            </a:r>
            <a:endParaRPr lang="hu-HU" b="1" dirty="0"/>
          </a:p>
        </p:txBody>
      </p:sp>
      <p:pic>
        <p:nvPicPr>
          <p:cNvPr id="4" name="Picture 4" descr="IMG273"/>
          <p:cNvPicPr>
            <a:picLocks noGrp="1" noChangeAspect="1" noChangeArrowheads="1"/>
          </p:cNvPicPr>
          <p:nvPr>
            <p:ph idx="1"/>
          </p:nvPr>
        </p:nvPicPr>
        <p:blipFill>
          <a:blip r:embed="rId2" cstate="print"/>
          <a:srcRect l="4354" t="6386" r="3120" b="4204"/>
          <a:stretch>
            <a:fillRect/>
          </a:stretch>
        </p:blipFill>
        <p:spPr bwMode="auto">
          <a:xfrm>
            <a:off x="529728" y="1254912"/>
            <a:ext cx="8002712" cy="527043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Egyenes összekötő nyíllal 3"/>
          <p:cNvCxnSpPr/>
          <p:nvPr/>
        </p:nvCxnSpPr>
        <p:spPr>
          <a:xfrm rot="16200000" flipV="1">
            <a:off x="29357" y="4318356"/>
            <a:ext cx="3333014" cy="13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 name="Egyenes összekötő nyíllal 5"/>
          <p:cNvCxnSpPr/>
          <p:nvPr/>
        </p:nvCxnSpPr>
        <p:spPr>
          <a:xfrm flipV="1">
            <a:off x="1683922" y="5975514"/>
            <a:ext cx="5461157" cy="10066"/>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5758304" y="6360828"/>
            <a:ext cx="662810" cy="400110"/>
          </a:xfrm>
          <a:prstGeom prst="rect">
            <a:avLst/>
          </a:prstGeom>
          <a:noFill/>
        </p:spPr>
        <p:txBody>
          <a:bodyPr wrap="none" rtlCol="0">
            <a:spAutoFit/>
          </a:bodyPr>
          <a:lstStyle/>
          <a:p>
            <a:pPr algn="ctr"/>
            <a:r>
              <a:rPr lang="hu-HU" sz="2000" b="1" dirty="0" err="1" smtClean="0">
                <a:solidFill>
                  <a:schemeClr val="accent2"/>
                </a:solidFill>
              </a:rPr>
              <a:t>ages</a:t>
            </a:r>
            <a:endParaRPr lang="hu-HU" sz="2000" b="1" dirty="0">
              <a:solidFill>
                <a:schemeClr val="accent2"/>
              </a:solidFill>
            </a:endParaRPr>
          </a:p>
        </p:txBody>
      </p:sp>
      <p:cxnSp>
        <p:nvCxnSpPr>
          <p:cNvPr id="9" name="Egyenes összekötő 8"/>
          <p:cNvCxnSpPr/>
          <p:nvPr/>
        </p:nvCxnSpPr>
        <p:spPr>
          <a:xfrm flipV="1">
            <a:off x="1550067" y="4468100"/>
            <a:ext cx="144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rot="5400000" flipH="1" flipV="1">
            <a:off x="2338791"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Szövegdoboz 33"/>
          <p:cNvSpPr txBox="1"/>
          <p:nvPr/>
        </p:nvSpPr>
        <p:spPr>
          <a:xfrm>
            <a:off x="1092249" y="5010501"/>
            <a:ext cx="184730" cy="400110"/>
          </a:xfrm>
          <a:prstGeom prst="rect">
            <a:avLst/>
          </a:prstGeom>
          <a:noFill/>
        </p:spPr>
        <p:txBody>
          <a:bodyPr wrap="none" rtlCol="0">
            <a:spAutoFit/>
          </a:bodyPr>
          <a:lstStyle/>
          <a:p>
            <a:pPr algn="ctr"/>
            <a:endParaRPr lang="hu-HU" sz="2000" dirty="0" smtClean="0">
              <a:solidFill>
                <a:srgbClr val="0000CC"/>
              </a:solidFill>
            </a:endParaRPr>
          </a:p>
        </p:txBody>
      </p:sp>
      <p:cxnSp>
        <p:nvCxnSpPr>
          <p:cNvPr id="56" name="Egyenes összekötő 55"/>
          <p:cNvCxnSpPr/>
          <p:nvPr/>
        </p:nvCxnSpPr>
        <p:spPr>
          <a:xfrm rot="5400000" flipH="1" flipV="1">
            <a:off x="3058129"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rot="5400000" flipH="1" flipV="1">
            <a:off x="3777573"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rot="5400000" flipH="1" flipV="1">
            <a:off x="4498691"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rot="5400000" flipH="1" flipV="1">
            <a:off x="5217491"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Egyenes összekötő 59"/>
          <p:cNvCxnSpPr/>
          <p:nvPr/>
        </p:nvCxnSpPr>
        <p:spPr>
          <a:xfrm rot="5400000" flipH="1" flipV="1">
            <a:off x="5939397"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Egyenes összekötő 23"/>
          <p:cNvCxnSpPr/>
          <p:nvPr/>
        </p:nvCxnSpPr>
        <p:spPr>
          <a:xfrm rot="5400000" flipH="1" flipV="1">
            <a:off x="6657387" y="6053429"/>
            <a:ext cx="144000" cy="36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Egyenes összekötő 39"/>
          <p:cNvCxnSpPr/>
          <p:nvPr/>
        </p:nvCxnSpPr>
        <p:spPr>
          <a:xfrm flipV="1">
            <a:off x="1550067" y="3072685"/>
            <a:ext cx="144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flipV="1">
            <a:off x="1613567" y="3775950"/>
            <a:ext cx="72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Egyenes összekötő 46"/>
          <p:cNvCxnSpPr/>
          <p:nvPr/>
        </p:nvCxnSpPr>
        <p:spPr>
          <a:xfrm flipV="1">
            <a:off x="1621499" y="5222953"/>
            <a:ext cx="72000" cy="1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Szövegdoboz 35"/>
          <p:cNvSpPr txBox="1"/>
          <p:nvPr/>
        </p:nvSpPr>
        <p:spPr>
          <a:xfrm>
            <a:off x="4009604" y="6111164"/>
            <a:ext cx="444353" cy="400110"/>
          </a:xfrm>
          <a:prstGeom prst="rect">
            <a:avLst/>
          </a:prstGeom>
          <a:noFill/>
        </p:spPr>
        <p:txBody>
          <a:bodyPr wrap="none" rtlCol="0">
            <a:spAutoFit/>
          </a:bodyPr>
          <a:lstStyle/>
          <a:p>
            <a:pPr algn="ctr"/>
            <a:r>
              <a:rPr lang="hu-HU" sz="2000" dirty="0" smtClean="0">
                <a:solidFill>
                  <a:srgbClr val="FF0000"/>
                </a:solidFill>
              </a:rPr>
              <a:t>11</a:t>
            </a:r>
          </a:p>
        </p:txBody>
      </p:sp>
      <p:sp>
        <p:nvSpPr>
          <p:cNvPr id="37" name="Szövegdoboz 36"/>
          <p:cNvSpPr txBox="1"/>
          <p:nvPr/>
        </p:nvSpPr>
        <p:spPr>
          <a:xfrm>
            <a:off x="4734983" y="6111412"/>
            <a:ext cx="441147" cy="400110"/>
          </a:xfrm>
          <a:prstGeom prst="rect">
            <a:avLst/>
          </a:prstGeom>
          <a:noFill/>
        </p:spPr>
        <p:txBody>
          <a:bodyPr wrap="none" rtlCol="0">
            <a:spAutoFit/>
          </a:bodyPr>
          <a:lstStyle/>
          <a:p>
            <a:pPr algn="ctr"/>
            <a:r>
              <a:rPr lang="hu-HU" sz="2000" dirty="0" smtClean="0">
                <a:solidFill>
                  <a:srgbClr val="FF0000"/>
                </a:solidFill>
              </a:rPr>
              <a:t>13</a:t>
            </a:r>
          </a:p>
        </p:txBody>
      </p:sp>
      <p:sp>
        <p:nvSpPr>
          <p:cNvPr id="31" name="Szövegdoboz 30"/>
          <p:cNvSpPr txBox="1"/>
          <p:nvPr/>
        </p:nvSpPr>
        <p:spPr>
          <a:xfrm>
            <a:off x="7452833" y="4791210"/>
            <a:ext cx="659155" cy="523220"/>
          </a:xfrm>
          <a:prstGeom prst="rect">
            <a:avLst/>
          </a:prstGeom>
          <a:noFill/>
        </p:spPr>
        <p:txBody>
          <a:bodyPr wrap="none" rtlCol="0">
            <a:spAutoFit/>
          </a:bodyPr>
          <a:lstStyle/>
          <a:p>
            <a:r>
              <a:rPr lang="hu-HU" sz="2800" b="1" dirty="0" err="1" smtClean="0">
                <a:solidFill>
                  <a:srgbClr val="FF0000"/>
                </a:solidFill>
              </a:rPr>
              <a:t>girl</a:t>
            </a:r>
            <a:endParaRPr lang="en-US" sz="2800" b="1" dirty="0">
              <a:solidFill>
                <a:srgbClr val="FF0000"/>
              </a:solidFill>
            </a:endParaRPr>
          </a:p>
        </p:txBody>
      </p:sp>
      <p:sp>
        <p:nvSpPr>
          <p:cNvPr id="41" name="Szövegdoboz 40"/>
          <p:cNvSpPr txBox="1"/>
          <p:nvPr/>
        </p:nvSpPr>
        <p:spPr>
          <a:xfrm>
            <a:off x="7452833" y="4181610"/>
            <a:ext cx="737189" cy="523220"/>
          </a:xfrm>
          <a:prstGeom prst="rect">
            <a:avLst/>
          </a:prstGeom>
          <a:noFill/>
        </p:spPr>
        <p:txBody>
          <a:bodyPr wrap="none" rtlCol="0">
            <a:spAutoFit/>
          </a:bodyPr>
          <a:lstStyle/>
          <a:p>
            <a:r>
              <a:rPr lang="hu-HU" sz="2800" b="1" dirty="0" smtClean="0">
                <a:solidFill>
                  <a:schemeClr val="accent1"/>
                </a:solidFill>
              </a:rPr>
              <a:t>boy</a:t>
            </a:r>
            <a:endParaRPr lang="en-US" sz="2800" b="1" dirty="0">
              <a:solidFill>
                <a:schemeClr val="accent1"/>
              </a:solidFill>
            </a:endParaRPr>
          </a:p>
        </p:txBody>
      </p:sp>
      <p:sp>
        <p:nvSpPr>
          <p:cNvPr id="44" name="Szabadkézi sokszög 43"/>
          <p:cNvSpPr/>
          <p:nvPr/>
        </p:nvSpPr>
        <p:spPr>
          <a:xfrm>
            <a:off x="2171700" y="3481388"/>
            <a:ext cx="4572000" cy="2490787"/>
          </a:xfrm>
          <a:custGeom>
            <a:avLst/>
            <a:gdLst>
              <a:gd name="connsiteX0" fmla="*/ 0 w 4572000"/>
              <a:gd name="connsiteY0" fmla="*/ 833437 h 2490787"/>
              <a:gd name="connsiteX1" fmla="*/ 552450 w 4572000"/>
              <a:gd name="connsiteY1" fmla="*/ 966787 h 2490787"/>
              <a:gd name="connsiteX2" fmla="*/ 1333500 w 4572000"/>
              <a:gd name="connsiteY2" fmla="*/ 1042987 h 2490787"/>
              <a:gd name="connsiteX3" fmla="*/ 1743075 w 4572000"/>
              <a:gd name="connsiteY3" fmla="*/ 1014412 h 2490787"/>
              <a:gd name="connsiteX4" fmla="*/ 1981200 w 4572000"/>
              <a:gd name="connsiteY4" fmla="*/ 500062 h 2490787"/>
              <a:gd name="connsiteX5" fmla="*/ 2066925 w 4572000"/>
              <a:gd name="connsiteY5" fmla="*/ 119062 h 2490787"/>
              <a:gd name="connsiteX6" fmla="*/ 2200275 w 4572000"/>
              <a:gd name="connsiteY6" fmla="*/ 14287 h 2490787"/>
              <a:gd name="connsiteX7" fmla="*/ 2343150 w 4572000"/>
              <a:gd name="connsiteY7" fmla="*/ 204787 h 2490787"/>
              <a:gd name="connsiteX8" fmla="*/ 2552700 w 4572000"/>
              <a:gd name="connsiteY8" fmla="*/ 681037 h 2490787"/>
              <a:gd name="connsiteX9" fmla="*/ 2886075 w 4572000"/>
              <a:gd name="connsiteY9" fmla="*/ 1547812 h 2490787"/>
              <a:gd name="connsiteX10" fmla="*/ 3314700 w 4572000"/>
              <a:gd name="connsiteY10" fmla="*/ 2109787 h 2490787"/>
              <a:gd name="connsiteX11" fmla="*/ 3943350 w 4572000"/>
              <a:gd name="connsiteY11" fmla="*/ 2405062 h 2490787"/>
              <a:gd name="connsiteX12" fmla="*/ 4572000 w 4572000"/>
              <a:gd name="connsiteY12" fmla="*/ 2490787 h 249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0" h="2490787">
                <a:moveTo>
                  <a:pt x="0" y="833437"/>
                </a:moveTo>
                <a:cubicBezTo>
                  <a:pt x="165100" y="882649"/>
                  <a:pt x="330200" y="931862"/>
                  <a:pt x="552450" y="966787"/>
                </a:cubicBezTo>
                <a:cubicBezTo>
                  <a:pt x="774700" y="1001712"/>
                  <a:pt x="1135063" y="1035050"/>
                  <a:pt x="1333500" y="1042987"/>
                </a:cubicBezTo>
                <a:cubicBezTo>
                  <a:pt x="1531937" y="1050924"/>
                  <a:pt x="1635125" y="1104899"/>
                  <a:pt x="1743075" y="1014412"/>
                </a:cubicBezTo>
                <a:cubicBezTo>
                  <a:pt x="1851025" y="923925"/>
                  <a:pt x="1927225" y="649287"/>
                  <a:pt x="1981200" y="500062"/>
                </a:cubicBezTo>
                <a:cubicBezTo>
                  <a:pt x="2035175" y="350837"/>
                  <a:pt x="2030413" y="200024"/>
                  <a:pt x="2066925" y="119062"/>
                </a:cubicBezTo>
                <a:cubicBezTo>
                  <a:pt x="2103437" y="38100"/>
                  <a:pt x="2154238" y="0"/>
                  <a:pt x="2200275" y="14287"/>
                </a:cubicBezTo>
                <a:cubicBezTo>
                  <a:pt x="2246312" y="28574"/>
                  <a:pt x="2284413" y="93662"/>
                  <a:pt x="2343150" y="204787"/>
                </a:cubicBezTo>
                <a:cubicBezTo>
                  <a:pt x="2401887" y="315912"/>
                  <a:pt x="2462213" y="457200"/>
                  <a:pt x="2552700" y="681037"/>
                </a:cubicBezTo>
                <a:cubicBezTo>
                  <a:pt x="2643187" y="904874"/>
                  <a:pt x="2759075" y="1309687"/>
                  <a:pt x="2886075" y="1547812"/>
                </a:cubicBezTo>
                <a:cubicBezTo>
                  <a:pt x="3013075" y="1785937"/>
                  <a:pt x="3138487" y="1966912"/>
                  <a:pt x="3314700" y="2109787"/>
                </a:cubicBezTo>
                <a:cubicBezTo>
                  <a:pt x="3490913" y="2252662"/>
                  <a:pt x="3733800" y="2341562"/>
                  <a:pt x="3943350" y="2405062"/>
                </a:cubicBezTo>
                <a:cubicBezTo>
                  <a:pt x="4152900" y="2468562"/>
                  <a:pt x="4362450" y="2479674"/>
                  <a:pt x="4572000" y="2490787"/>
                </a:cubicBezTo>
              </a:path>
            </a:pathLst>
          </a:custGeom>
          <a:ln w="28575">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zabadkézi sokszög 63"/>
          <p:cNvSpPr/>
          <p:nvPr/>
        </p:nvSpPr>
        <p:spPr>
          <a:xfrm>
            <a:off x="2190750" y="3135313"/>
            <a:ext cx="4524375" cy="2684462"/>
          </a:xfrm>
          <a:custGeom>
            <a:avLst/>
            <a:gdLst>
              <a:gd name="connsiteX0" fmla="*/ 0 w 4524375"/>
              <a:gd name="connsiteY0" fmla="*/ 1055687 h 2684462"/>
              <a:gd name="connsiteX1" fmla="*/ 466725 w 4524375"/>
              <a:gd name="connsiteY1" fmla="*/ 1198562 h 2684462"/>
              <a:gd name="connsiteX2" fmla="*/ 771525 w 4524375"/>
              <a:gd name="connsiteY2" fmla="*/ 1160462 h 2684462"/>
              <a:gd name="connsiteX3" fmla="*/ 1590675 w 4524375"/>
              <a:gd name="connsiteY3" fmla="*/ 1465262 h 2684462"/>
              <a:gd name="connsiteX4" fmla="*/ 2371725 w 4524375"/>
              <a:gd name="connsiteY4" fmla="*/ 1331912 h 2684462"/>
              <a:gd name="connsiteX5" fmla="*/ 2924175 w 4524375"/>
              <a:gd name="connsiteY5" fmla="*/ 150812 h 2684462"/>
              <a:gd name="connsiteX6" fmla="*/ 3190875 w 4524375"/>
              <a:gd name="connsiteY6" fmla="*/ 427037 h 2684462"/>
              <a:gd name="connsiteX7" fmla="*/ 3400425 w 4524375"/>
              <a:gd name="connsiteY7" fmla="*/ 1122362 h 2684462"/>
              <a:gd name="connsiteX8" fmla="*/ 3857625 w 4524375"/>
              <a:gd name="connsiteY8" fmla="*/ 2293937 h 2684462"/>
              <a:gd name="connsiteX9" fmla="*/ 4524375 w 4524375"/>
              <a:gd name="connsiteY9" fmla="*/ 2684462 h 26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375" h="2684462">
                <a:moveTo>
                  <a:pt x="0" y="1055687"/>
                </a:moveTo>
                <a:cubicBezTo>
                  <a:pt x="169069" y="1118393"/>
                  <a:pt x="338138" y="1181100"/>
                  <a:pt x="466725" y="1198562"/>
                </a:cubicBezTo>
                <a:cubicBezTo>
                  <a:pt x="595312" y="1216024"/>
                  <a:pt x="584200" y="1116012"/>
                  <a:pt x="771525" y="1160462"/>
                </a:cubicBezTo>
                <a:cubicBezTo>
                  <a:pt x="958850" y="1204912"/>
                  <a:pt x="1323975" y="1436687"/>
                  <a:pt x="1590675" y="1465262"/>
                </a:cubicBezTo>
                <a:cubicBezTo>
                  <a:pt x="1857375" y="1493837"/>
                  <a:pt x="2149475" y="1550987"/>
                  <a:pt x="2371725" y="1331912"/>
                </a:cubicBezTo>
                <a:cubicBezTo>
                  <a:pt x="2593975" y="1112837"/>
                  <a:pt x="2787650" y="301624"/>
                  <a:pt x="2924175" y="150812"/>
                </a:cubicBezTo>
                <a:cubicBezTo>
                  <a:pt x="3060700" y="0"/>
                  <a:pt x="3111500" y="265112"/>
                  <a:pt x="3190875" y="427037"/>
                </a:cubicBezTo>
                <a:cubicBezTo>
                  <a:pt x="3270250" y="588962"/>
                  <a:pt x="3289300" y="811212"/>
                  <a:pt x="3400425" y="1122362"/>
                </a:cubicBezTo>
                <a:cubicBezTo>
                  <a:pt x="3511550" y="1433512"/>
                  <a:pt x="3670300" y="2033587"/>
                  <a:pt x="3857625" y="2293937"/>
                </a:cubicBezTo>
                <a:cubicBezTo>
                  <a:pt x="4044950" y="2554287"/>
                  <a:pt x="4284662" y="2619374"/>
                  <a:pt x="4524375" y="2684462"/>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elé nyíl 41"/>
          <p:cNvSpPr/>
          <p:nvPr/>
        </p:nvSpPr>
        <p:spPr>
          <a:xfrm>
            <a:off x="4046563" y="3745523"/>
            <a:ext cx="349331" cy="2233246"/>
          </a:xfrm>
          <a:prstGeom prst="downArrow">
            <a:avLst>
              <a:gd name="adj1" fmla="val 50000"/>
              <a:gd name="adj2" fmla="val 118370"/>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elé nyíl 44"/>
          <p:cNvSpPr/>
          <p:nvPr/>
        </p:nvSpPr>
        <p:spPr>
          <a:xfrm>
            <a:off x="4772179" y="3541594"/>
            <a:ext cx="349331" cy="2432623"/>
          </a:xfrm>
          <a:prstGeom prst="downArrow">
            <a:avLst>
              <a:gd name="adj1" fmla="val 50000"/>
              <a:gd name="adj2" fmla="val 118370"/>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zövegdoboz 26"/>
          <p:cNvSpPr txBox="1"/>
          <p:nvPr/>
        </p:nvSpPr>
        <p:spPr>
          <a:xfrm>
            <a:off x="3265726" y="2177175"/>
            <a:ext cx="1923412" cy="1323439"/>
          </a:xfrm>
          <a:prstGeom prst="rect">
            <a:avLst/>
          </a:prstGeom>
          <a:noFill/>
        </p:spPr>
        <p:txBody>
          <a:bodyPr wrap="none" rtlCol="0">
            <a:spAutoFit/>
          </a:bodyPr>
          <a:lstStyle/>
          <a:p>
            <a:r>
              <a:rPr lang="hu-HU" sz="8000" b="1" dirty="0" smtClean="0">
                <a:solidFill>
                  <a:srgbClr val="FF0000"/>
                </a:solidFill>
              </a:rPr>
              <a:t>♀11</a:t>
            </a:r>
            <a:endParaRPr lang="en-US" sz="8000" b="1" dirty="0">
              <a:solidFill>
                <a:srgbClr val="FF0000"/>
              </a:solidFill>
            </a:endParaRPr>
          </a:p>
        </p:txBody>
      </p:sp>
      <p:sp>
        <p:nvSpPr>
          <p:cNvPr id="28" name="Szövegdoboz 27"/>
          <p:cNvSpPr txBox="1"/>
          <p:nvPr/>
        </p:nvSpPr>
        <p:spPr>
          <a:xfrm>
            <a:off x="5217900" y="2492896"/>
            <a:ext cx="1730364" cy="1107996"/>
          </a:xfrm>
          <a:prstGeom prst="rect">
            <a:avLst/>
          </a:prstGeom>
          <a:noFill/>
        </p:spPr>
        <p:txBody>
          <a:bodyPr wrap="square" rtlCol="0">
            <a:spAutoFit/>
          </a:bodyPr>
          <a:lstStyle/>
          <a:p>
            <a:r>
              <a:rPr lang="hu-HU" sz="5400" dirty="0" smtClean="0">
                <a:solidFill>
                  <a:srgbClr val="00B0F0"/>
                </a:solidFill>
              </a:rPr>
              <a:t>♂</a:t>
            </a:r>
            <a:r>
              <a:rPr lang="hu-HU" sz="6600" b="1" dirty="0" smtClean="0">
                <a:solidFill>
                  <a:srgbClr val="00B0F0"/>
                </a:solidFill>
              </a:rPr>
              <a:t>13</a:t>
            </a:r>
            <a:endParaRPr lang="en-US" sz="6000" b="1" dirty="0">
              <a:solidFill>
                <a:srgbClr val="00B0F0"/>
              </a:solidFill>
            </a:endParaRPr>
          </a:p>
        </p:txBody>
      </p:sp>
      <p:sp>
        <p:nvSpPr>
          <p:cNvPr id="29" name="Szövegdoboz 28"/>
          <p:cNvSpPr txBox="1"/>
          <p:nvPr/>
        </p:nvSpPr>
        <p:spPr>
          <a:xfrm>
            <a:off x="428596" y="642918"/>
            <a:ext cx="8286808" cy="1077218"/>
          </a:xfrm>
          <a:prstGeom prst="rect">
            <a:avLst/>
          </a:prstGeom>
          <a:noFill/>
        </p:spPr>
        <p:txBody>
          <a:bodyPr wrap="square" rtlCol="0">
            <a:spAutoFit/>
          </a:bodyPr>
          <a:lstStyle/>
          <a:p>
            <a:pPr algn="ctr"/>
            <a:r>
              <a:rPr lang="hu-HU" sz="3200" b="1" dirty="0" smtClean="0"/>
              <a:t>The </a:t>
            </a:r>
            <a:r>
              <a:rPr lang="hu-HU" sz="3200" b="1" dirty="0" err="1" smtClean="0"/>
              <a:t>timing</a:t>
            </a:r>
            <a:r>
              <a:rPr lang="hu-HU" sz="3200" b="1" dirty="0" smtClean="0"/>
              <a:t> of </a:t>
            </a:r>
            <a:r>
              <a:rPr lang="hu-HU" sz="3200" b="1" dirty="0" err="1" smtClean="0"/>
              <a:t>growth</a:t>
            </a:r>
            <a:r>
              <a:rPr lang="hu-HU" sz="3200" b="1" dirty="0" smtClean="0"/>
              <a:t> </a:t>
            </a:r>
            <a:r>
              <a:rPr lang="hu-HU" sz="3200" b="1" dirty="0" err="1" smtClean="0"/>
              <a:t>spurt</a:t>
            </a:r>
            <a:r>
              <a:rPr lang="hu-HU" sz="3200" b="1" dirty="0" smtClean="0"/>
              <a:t> </a:t>
            </a:r>
            <a:r>
              <a:rPr lang="hu-HU" sz="3200" b="1" dirty="0" err="1" smtClean="0"/>
              <a:t>of</a:t>
            </a:r>
            <a:r>
              <a:rPr lang="hu-HU" sz="3200" b="1" dirty="0" smtClean="0"/>
              <a:t> </a:t>
            </a:r>
            <a:r>
              <a:rPr lang="hu-HU" sz="3200" b="1" dirty="0" err="1" smtClean="0"/>
              <a:t>the</a:t>
            </a:r>
            <a:r>
              <a:rPr lang="hu-HU" sz="3200" b="1" dirty="0" smtClean="0"/>
              <a:t> </a:t>
            </a:r>
            <a:r>
              <a:rPr lang="hu-HU" sz="3200" b="1" dirty="0" err="1" smtClean="0"/>
              <a:t>mandible</a:t>
            </a:r>
            <a:r>
              <a:rPr lang="hu-HU" sz="3200" b="1" dirty="0" smtClean="0"/>
              <a:t>  </a:t>
            </a:r>
            <a:r>
              <a:rPr lang="hu-HU" sz="3200" b="1" dirty="0" err="1" smtClean="0"/>
              <a:t>on</a:t>
            </a:r>
            <a:r>
              <a:rPr lang="hu-HU" sz="3200" b="1" dirty="0" smtClean="0"/>
              <a:t> </a:t>
            </a:r>
            <a:r>
              <a:rPr lang="hu-HU" sz="3200" b="1" dirty="0" err="1" smtClean="0"/>
              <a:t>girls</a:t>
            </a:r>
            <a:r>
              <a:rPr lang="hu-HU" sz="3200" b="1" dirty="0" smtClean="0"/>
              <a:t> and </a:t>
            </a:r>
            <a:r>
              <a:rPr lang="hu-HU" sz="3200" b="1" dirty="0" err="1" smtClean="0"/>
              <a:t>boys</a:t>
            </a:r>
            <a:endParaRPr lang="hu-HU" sz="3200" b="1" dirty="0"/>
          </a:p>
        </p:txBody>
      </p:sp>
      <p:sp>
        <p:nvSpPr>
          <p:cNvPr id="30" name="Szövegdoboz 29"/>
          <p:cNvSpPr txBox="1"/>
          <p:nvPr/>
        </p:nvSpPr>
        <p:spPr>
          <a:xfrm>
            <a:off x="5364088" y="6093296"/>
            <a:ext cx="418704" cy="369332"/>
          </a:xfrm>
          <a:prstGeom prst="rect">
            <a:avLst/>
          </a:prstGeom>
          <a:noFill/>
        </p:spPr>
        <p:txBody>
          <a:bodyPr wrap="square" rtlCol="0">
            <a:spAutoFit/>
          </a:bodyPr>
          <a:lstStyle/>
          <a:p>
            <a:r>
              <a:rPr lang="hu-HU" dirty="0" smtClean="0">
                <a:solidFill>
                  <a:srgbClr val="FF0000"/>
                </a:solidFill>
              </a:rPr>
              <a:t>14</a:t>
            </a:r>
            <a:endParaRPr lang="hu-HU" dirty="0">
              <a:solidFill>
                <a:srgbClr val="FF0000"/>
              </a:solidFill>
            </a:endParaRPr>
          </a:p>
        </p:txBody>
      </p:sp>
      <p:sp>
        <p:nvSpPr>
          <p:cNvPr id="32" name="Szövegdoboz 31"/>
          <p:cNvSpPr txBox="1"/>
          <p:nvPr/>
        </p:nvSpPr>
        <p:spPr>
          <a:xfrm>
            <a:off x="6012160" y="6093296"/>
            <a:ext cx="418704" cy="369332"/>
          </a:xfrm>
          <a:prstGeom prst="rect">
            <a:avLst/>
          </a:prstGeom>
          <a:noFill/>
        </p:spPr>
        <p:txBody>
          <a:bodyPr wrap="square" rtlCol="0">
            <a:spAutoFit/>
          </a:bodyPr>
          <a:lstStyle/>
          <a:p>
            <a:r>
              <a:rPr lang="hu-HU" dirty="0" smtClean="0">
                <a:solidFill>
                  <a:srgbClr val="FF0000"/>
                </a:solidFill>
              </a:rPr>
              <a:t>16        </a:t>
            </a:r>
            <a:endParaRPr lang="hu-HU" dirty="0">
              <a:solidFill>
                <a:srgbClr val="FF0000"/>
              </a:solidFill>
            </a:endParaRPr>
          </a:p>
        </p:txBody>
      </p:sp>
      <p:sp>
        <p:nvSpPr>
          <p:cNvPr id="33" name="Szövegdoboz 32"/>
          <p:cNvSpPr txBox="1"/>
          <p:nvPr/>
        </p:nvSpPr>
        <p:spPr>
          <a:xfrm>
            <a:off x="6588224" y="6093296"/>
            <a:ext cx="562720" cy="369332"/>
          </a:xfrm>
          <a:prstGeom prst="rect">
            <a:avLst/>
          </a:prstGeom>
          <a:noFill/>
        </p:spPr>
        <p:txBody>
          <a:bodyPr wrap="square" rtlCol="0">
            <a:spAutoFit/>
          </a:bodyPr>
          <a:lstStyle/>
          <a:p>
            <a:r>
              <a:rPr lang="hu-HU" dirty="0" smtClean="0">
                <a:solidFill>
                  <a:srgbClr val="FF0000"/>
                </a:solidFill>
              </a:rPr>
              <a:t>18</a:t>
            </a:r>
            <a:endParaRPr lang="hu-HU" dirty="0">
              <a:solidFill>
                <a:srgbClr val="FF0000"/>
              </a:solidFill>
            </a:endParaRPr>
          </a:p>
        </p:txBody>
      </p:sp>
      <p:sp>
        <p:nvSpPr>
          <p:cNvPr id="35" name="Szövegdoboz 34"/>
          <p:cNvSpPr txBox="1"/>
          <p:nvPr/>
        </p:nvSpPr>
        <p:spPr>
          <a:xfrm>
            <a:off x="1403648" y="6093296"/>
            <a:ext cx="3024336" cy="461665"/>
          </a:xfrm>
          <a:prstGeom prst="rect">
            <a:avLst/>
          </a:prstGeom>
          <a:noFill/>
        </p:spPr>
        <p:txBody>
          <a:bodyPr wrap="square" rtlCol="0">
            <a:spAutoFit/>
          </a:bodyPr>
          <a:lstStyle/>
          <a:p>
            <a:r>
              <a:rPr lang="hu-HU" sz="2400" dirty="0" smtClean="0">
                <a:solidFill>
                  <a:srgbClr val="FF0000"/>
                </a:solidFill>
              </a:rPr>
              <a:t>        6      8     9     10</a:t>
            </a:r>
            <a:endParaRPr lang="hu-HU" sz="2400" dirty="0">
              <a:solidFill>
                <a:srgbClr val="FF0000"/>
              </a:solidFill>
            </a:endParaRPr>
          </a:p>
        </p:txBody>
      </p:sp>
    </p:spTree>
    <p:extLst>
      <p:ext uri="{BB962C8B-B14F-4D97-AF65-F5344CB8AC3E}">
        <p14:creationId xmlns="" xmlns:p14="http://schemas.microsoft.com/office/powerpoint/2010/main" val="401953406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800" b="1" dirty="0" err="1" smtClean="0"/>
              <a:t>Construction</a:t>
            </a:r>
            <a:r>
              <a:rPr lang="hu-HU" sz="4800" b="1" dirty="0" smtClean="0"/>
              <a:t> </a:t>
            </a:r>
            <a:r>
              <a:rPr lang="hu-HU" sz="4800" b="1" dirty="0" err="1" smtClean="0"/>
              <a:t>bite</a:t>
            </a:r>
            <a:endParaRPr lang="hu-HU" sz="4800" b="1" dirty="0"/>
          </a:p>
        </p:txBody>
      </p:sp>
      <p:sp>
        <p:nvSpPr>
          <p:cNvPr id="3" name="Tartalom helye 2"/>
          <p:cNvSpPr>
            <a:spLocks noGrp="1"/>
          </p:cNvSpPr>
          <p:nvPr>
            <p:ph idx="1"/>
          </p:nvPr>
        </p:nvSpPr>
        <p:spPr/>
        <p:txBody>
          <a:bodyPr/>
          <a:lstStyle/>
          <a:p>
            <a:r>
              <a:rPr lang="hu-HU" dirty="0" smtClean="0"/>
              <a:t>The </a:t>
            </a:r>
            <a:r>
              <a:rPr lang="hu-HU" dirty="0" err="1" smtClean="0"/>
              <a:t>functional</a:t>
            </a:r>
            <a:r>
              <a:rPr lang="hu-HU" dirty="0" smtClean="0"/>
              <a:t> </a:t>
            </a:r>
            <a:r>
              <a:rPr lang="hu-HU" dirty="0" err="1" smtClean="0"/>
              <a:t>appliances</a:t>
            </a:r>
            <a:r>
              <a:rPr lang="hu-HU" dirty="0" smtClean="0"/>
              <a:t> </a:t>
            </a:r>
            <a:r>
              <a:rPr lang="hu-HU" dirty="0" err="1" smtClean="0"/>
              <a:t>are</a:t>
            </a:r>
            <a:r>
              <a:rPr lang="hu-HU" dirty="0" smtClean="0"/>
              <a:t> </a:t>
            </a:r>
            <a:r>
              <a:rPr lang="hu-HU" dirty="0" err="1" smtClean="0"/>
              <a:t>fabricated</a:t>
            </a:r>
            <a:r>
              <a:rPr lang="hu-HU" dirty="0" smtClean="0"/>
              <a:t> </a:t>
            </a:r>
            <a:r>
              <a:rPr lang="hu-HU" dirty="0" err="1" smtClean="0"/>
              <a:t>from</a:t>
            </a:r>
            <a:r>
              <a:rPr lang="hu-HU" dirty="0" smtClean="0"/>
              <a:t> a </a:t>
            </a:r>
            <a:r>
              <a:rPr lang="hu-HU" dirty="0" err="1" smtClean="0"/>
              <a:t>construction</a:t>
            </a:r>
            <a:r>
              <a:rPr lang="hu-HU" dirty="0" smtClean="0"/>
              <a:t> </a:t>
            </a:r>
            <a:r>
              <a:rPr lang="hu-HU" dirty="0" err="1" smtClean="0"/>
              <a:t>bite</a:t>
            </a:r>
            <a:r>
              <a:rPr lang="hu-HU" dirty="0" smtClean="0"/>
              <a:t> </a:t>
            </a:r>
            <a:r>
              <a:rPr lang="hu-HU" dirty="0" err="1" smtClean="0"/>
              <a:t>in</a:t>
            </a:r>
            <a:r>
              <a:rPr lang="hu-HU" dirty="0" smtClean="0"/>
              <a:t> </a:t>
            </a:r>
            <a:r>
              <a:rPr lang="hu-HU" dirty="0" err="1" smtClean="0"/>
              <a:t>order</a:t>
            </a:r>
            <a:r>
              <a:rPr lang="hu-HU" dirty="0" smtClean="0"/>
              <a:t> </a:t>
            </a:r>
            <a:r>
              <a:rPr lang="hu-HU" dirty="0" err="1" smtClean="0"/>
              <a:t>to</a:t>
            </a:r>
            <a:r>
              <a:rPr lang="hu-HU" dirty="0" smtClean="0"/>
              <a:t> </a:t>
            </a:r>
            <a:r>
              <a:rPr lang="hu-HU" dirty="0" err="1" smtClean="0"/>
              <a:t>register</a:t>
            </a:r>
            <a:r>
              <a:rPr lang="hu-HU" dirty="0" smtClean="0"/>
              <a:t> </a:t>
            </a:r>
            <a:r>
              <a:rPr lang="hu-HU" dirty="0" err="1" smtClean="0"/>
              <a:t>the</a:t>
            </a:r>
            <a:r>
              <a:rPr lang="hu-HU" dirty="0" smtClean="0"/>
              <a:t> </a:t>
            </a:r>
            <a:r>
              <a:rPr lang="hu-HU" dirty="0" err="1" smtClean="0"/>
              <a:t>desired</a:t>
            </a:r>
            <a:r>
              <a:rPr lang="hu-HU" dirty="0" smtClean="0"/>
              <a:t> </a:t>
            </a:r>
            <a:r>
              <a:rPr lang="hu-HU" dirty="0" err="1" smtClean="0"/>
              <a:t>intermaxillar</a:t>
            </a:r>
            <a:r>
              <a:rPr lang="hu-HU" dirty="0" smtClean="0"/>
              <a:t> </a:t>
            </a:r>
            <a:r>
              <a:rPr lang="hu-HU" dirty="0" err="1" smtClean="0"/>
              <a:t>relationship</a:t>
            </a:r>
            <a:endParaRPr lang="hu-HU" dirty="0"/>
          </a:p>
        </p:txBody>
      </p:sp>
      <p:pic>
        <p:nvPicPr>
          <p:cNvPr id="4" name="Kép 3" descr="G:\Debrecen,oktatás\2017-18.második szemeszter\R-GIZIKE\DE-Gyakorlat-2017-18_II-semester\DE-5-Gyak_Paciens-vizsgálata_2018\5-Gyak-Pacien-vizsgalata (10).JPG"/>
          <p:cNvPicPr/>
          <p:nvPr/>
        </p:nvPicPr>
        <p:blipFill>
          <a:blip r:embed="rId2" cstate="print"/>
          <a:srcRect l="18513" t="22059" r="21157" b="10588"/>
          <a:stretch>
            <a:fillRect/>
          </a:stretch>
        </p:blipFill>
        <p:spPr bwMode="auto">
          <a:xfrm>
            <a:off x="2123728" y="3284984"/>
            <a:ext cx="4752528" cy="288032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Clearly</a:t>
            </a:r>
            <a:r>
              <a:rPr lang="hu-HU" b="1" dirty="0" smtClean="0"/>
              <a:t> </a:t>
            </a:r>
            <a:r>
              <a:rPr lang="hu-HU" b="1" dirty="0" err="1" smtClean="0"/>
              <a:t>functional</a:t>
            </a:r>
            <a:r>
              <a:rPr lang="hu-HU" b="1" dirty="0" smtClean="0"/>
              <a:t> </a:t>
            </a:r>
            <a:r>
              <a:rPr lang="hu-HU" b="1" dirty="0" err="1" smtClean="0"/>
              <a:t>appliance</a:t>
            </a:r>
            <a:endParaRPr lang="hu-HU" b="1" dirty="0"/>
          </a:p>
        </p:txBody>
      </p:sp>
      <p:sp>
        <p:nvSpPr>
          <p:cNvPr id="3" name="Tartalom helye 2"/>
          <p:cNvSpPr>
            <a:spLocks noGrp="1"/>
          </p:cNvSpPr>
          <p:nvPr>
            <p:ph idx="1"/>
          </p:nvPr>
        </p:nvSpPr>
        <p:spPr>
          <a:xfrm>
            <a:off x="457200" y="1988840"/>
            <a:ext cx="8229600" cy="4137323"/>
          </a:xfrm>
        </p:spPr>
        <p:txBody>
          <a:bodyPr/>
          <a:lstStyle/>
          <a:p>
            <a:r>
              <a:rPr lang="hu-HU" dirty="0" err="1" smtClean="0"/>
              <a:t>Vestibulum</a:t>
            </a:r>
            <a:r>
              <a:rPr lang="hu-HU" dirty="0" smtClean="0"/>
              <a:t> </a:t>
            </a:r>
            <a:r>
              <a:rPr lang="hu-HU" dirty="0" err="1" smtClean="0"/>
              <a:t>plate</a:t>
            </a:r>
            <a:endParaRPr lang="hu-HU" dirty="0" smtClean="0"/>
          </a:p>
          <a:p>
            <a:r>
              <a:rPr lang="hu-HU" dirty="0" err="1" smtClean="0"/>
              <a:t>Myofuncional</a:t>
            </a:r>
            <a:r>
              <a:rPr lang="hu-HU" dirty="0" smtClean="0"/>
              <a:t> </a:t>
            </a:r>
            <a:r>
              <a:rPr lang="hu-HU" dirty="0" err="1" smtClean="0"/>
              <a:t>trener</a:t>
            </a:r>
            <a:endParaRPr lang="hu-HU" dirty="0" smtClean="0"/>
          </a:p>
          <a:p>
            <a:r>
              <a:rPr lang="hu-HU" dirty="0" err="1" smtClean="0"/>
              <a:t>Fuction</a:t>
            </a:r>
            <a:r>
              <a:rPr lang="hu-HU" dirty="0" smtClean="0"/>
              <a:t> regulator of </a:t>
            </a:r>
            <a:r>
              <a:rPr lang="hu-HU" dirty="0" err="1" smtClean="0"/>
              <a:t>Fränkel</a:t>
            </a:r>
            <a:endParaRPr lang="hu-HU" dirty="0" smtClean="0"/>
          </a:p>
          <a:p>
            <a:pPr lvl="1"/>
            <a:r>
              <a:rPr lang="hu-HU" dirty="0" err="1" smtClean="0">
                <a:solidFill>
                  <a:schemeClr val="accent1"/>
                </a:solidFill>
              </a:rPr>
              <a:t>There</a:t>
            </a:r>
            <a:r>
              <a:rPr lang="hu-HU" dirty="0" smtClean="0">
                <a:solidFill>
                  <a:schemeClr val="accent1"/>
                </a:solidFill>
              </a:rPr>
              <a:t> </a:t>
            </a:r>
            <a:r>
              <a:rPr lang="hu-HU" dirty="0" err="1" smtClean="0">
                <a:solidFill>
                  <a:schemeClr val="accent1"/>
                </a:solidFill>
              </a:rPr>
              <a:t>are</a:t>
            </a:r>
            <a:r>
              <a:rPr lang="hu-HU" dirty="0" smtClean="0">
                <a:solidFill>
                  <a:schemeClr val="accent1"/>
                </a:solidFill>
              </a:rPr>
              <a:t> </a:t>
            </a:r>
            <a:r>
              <a:rPr lang="hu-HU" dirty="0" err="1" smtClean="0">
                <a:solidFill>
                  <a:schemeClr val="accent1"/>
                </a:solidFill>
              </a:rPr>
              <a:t>all</a:t>
            </a:r>
            <a:r>
              <a:rPr lang="hu-HU" dirty="0" smtClean="0">
                <a:solidFill>
                  <a:schemeClr val="accent1"/>
                </a:solidFill>
              </a:rPr>
              <a:t> </a:t>
            </a:r>
            <a:r>
              <a:rPr lang="hu-HU" dirty="0" err="1" smtClean="0">
                <a:solidFill>
                  <a:schemeClr val="accent1"/>
                </a:solidFill>
              </a:rPr>
              <a:t>tissue-borne</a:t>
            </a:r>
            <a:r>
              <a:rPr lang="hu-HU" dirty="0" smtClean="0">
                <a:solidFill>
                  <a:schemeClr val="accent1"/>
                </a:solidFill>
              </a:rPr>
              <a:t> </a:t>
            </a:r>
            <a:r>
              <a:rPr lang="hu-HU" dirty="0" err="1" smtClean="0">
                <a:solidFill>
                  <a:schemeClr val="accent1"/>
                </a:solidFill>
              </a:rPr>
              <a:t>appliaces</a:t>
            </a:r>
            <a:r>
              <a:rPr lang="hu-HU" dirty="0" smtClean="0">
                <a:solidFill>
                  <a:schemeClr val="accent1"/>
                </a:solidFill>
              </a:rPr>
              <a:t>, </a:t>
            </a:r>
            <a:r>
              <a:rPr lang="hu-HU" dirty="0" err="1" smtClean="0">
                <a:solidFill>
                  <a:schemeClr val="accent1"/>
                </a:solidFill>
              </a:rPr>
              <a:t>contact</a:t>
            </a:r>
            <a:r>
              <a:rPr lang="hu-HU" dirty="0" smtClean="0">
                <a:solidFill>
                  <a:schemeClr val="accent1"/>
                </a:solidFill>
              </a:rPr>
              <a:t> </a:t>
            </a:r>
            <a:r>
              <a:rPr lang="hu-HU" dirty="0" err="1" smtClean="0">
                <a:solidFill>
                  <a:schemeClr val="accent1"/>
                </a:solidFill>
              </a:rPr>
              <a:t>with</a:t>
            </a:r>
            <a:r>
              <a:rPr lang="hu-HU" dirty="0" smtClean="0">
                <a:solidFill>
                  <a:schemeClr val="accent1"/>
                </a:solidFill>
              </a:rPr>
              <a:t> </a:t>
            </a:r>
            <a:r>
              <a:rPr lang="hu-HU" dirty="0" err="1" smtClean="0">
                <a:solidFill>
                  <a:schemeClr val="accent1"/>
                </a:solidFill>
              </a:rPr>
              <a:t>the</a:t>
            </a:r>
            <a:r>
              <a:rPr lang="hu-HU" dirty="0" smtClean="0">
                <a:solidFill>
                  <a:schemeClr val="accent1"/>
                </a:solidFill>
              </a:rPr>
              <a:t> </a:t>
            </a:r>
            <a:r>
              <a:rPr lang="hu-HU" dirty="0" err="1" smtClean="0">
                <a:solidFill>
                  <a:schemeClr val="accent1"/>
                </a:solidFill>
              </a:rPr>
              <a:t>teeth</a:t>
            </a:r>
            <a:r>
              <a:rPr lang="hu-HU" dirty="0" smtClean="0">
                <a:solidFill>
                  <a:schemeClr val="accent1"/>
                </a:solidFill>
              </a:rPr>
              <a:t> is </a:t>
            </a:r>
            <a:r>
              <a:rPr lang="hu-HU" dirty="0" err="1" smtClean="0">
                <a:solidFill>
                  <a:schemeClr val="accent1"/>
                </a:solidFill>
              </a:rPr>
              <a:t>avoid</a:t>
            </a:r>
            <a:endParaRPr lang="hu-HU" dirty="0" smtClean="0">
              <a:solidFill>
                <a:schemeClr val="accent1"/>
              </a:solidFill>
            </a:endParaRPr>
          </a:p>
          <a:p>
            <a:pPr lvl="1">
              <a:buNone/>
            </a:pPr>
            <a:r>
              <a:rPr lang="hu-HU" dirty="0" smtClean="0"/>
              <a:t> </a:t>
            </a:r>
            <a:endParaRPr lang="hu-H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Clearly</a:t>
            </a:r>
            <a:r>
              <a:rPr lang="hu-HU" b="1" dirty="0" smtClean="0"/>
              <a:t> </a:t>
            </a:r>
            <a:r>
              <a:rPr lang="hu-HU" b="1" dirty="0" err="1" smtClean="0"/>
              <a:t>functional</a:t>
            </a:r>
            <a:r>
              <a:rPr lang="hu-HU" b="1" dirty="0" smtClean="0"/>
              <a:t> </a:t>
            </a:r>
            <a:r>
              <a:rPr lang="hu-HU" b="1" dirty="0" err="1" smtClean="0"/>
              <a:t>appliances</a:t>
            </a:r>
            <a:endParaRPr lang="hu-HU" b="1" dirty="0"/>
          </a:p>
        </p:txBody>
      </p:sp>
      <p:sp>
        <p:nvSpPr>
          <p:cNvPr id="3" name="Tartalom helye 2"/>
          <p:cNvSpPr>
            <a:spLocks noGrp="1"/>
          </p:cNvSpPr>
          <p:nvPr>
            <p:ph idx="1"/>
          </p:nvPr>
        </p:nvSpPr>
        <p:spPr/>
        <p:txBody>
          <a:bodyPr/>
          <a:lstStyle/>
          <a:p>
            <a:r>
              <a:rPr lang="hu-HU" dirty="0" err="1" smtClean="0"/>
              <a:t>Vestibulum</a:t>
            </a:r>
            <a:r>
              <a:rPr lang="hu-HU" dirty="0" smtClean="0"/>
              <a:t> </a:t>
            </a:r>
            <a:r>
              <a:rPr lang="hu-HU" dirty="0" err="1" smtClean="0"/>
              <a:t>plate</a:t>
            </a:r>
            <a:endParaRPr lang="hu-HU" dirty="0" smtClean="0"/>
          </a:p>
          <a:p>
            <a:endParaRPr lang="hu-HU" dirty="0" smtClean="0"/>
          </a:p>
          <a:p>
            <a:endParaRPr lang="hu-HU" dirty="0" smtClean="0"/>
          </a:p>
          <a:p>
            <a:r>
              <a:rPr lang="hu-HU" dirty="0" err="1" smtClean="0"/>
              <a:t>Trener</a:t>
            </a:r>
            <a:endParaRPr lang="hu-HU" dirty="0" smtClean="0"/>
          </a:p>
          <a:p>
            <a:endParaRPr lang="hu-HU" dirty="0" smtClean="0"/>
          </a:p>
          <a:p>
            <a:endParaRPr lang="hu-HU" dirty="0" smtClean="0"/>
          </a:p>
          <a:p>
            <a:r>
              <a:rPr lang="hu-HU" dirty="0" err="1" smtClean="0"/>
              <a:t>Fränkel</a:t>
            </a:r>
            <a:r>
              <a:rPr lang="hu-HU" dirty="0" smtClean="0"/>
              <a:t> </a:t>
            </a:r>
            <a:r>
              <a:rPr lang="hu-HU" dirty="0" err="1" smtClean="0"/>
              <a:t>appliance</a:t>
            </a:r>
            <a:r>
              <a:rPr lang="hu-HU" dirty="0" smtClean="0"/>
              <a:t> 1966</a:t>
            </a:r>
            <a:endParaRPr lang="hu-HU" dirty="0"/>
          </a:p>
        </p:txBody>
      </p:sp>
      <p:pic>
        <p:nvPicPr>
          <p:cNvPr id="4" name="Picture 2"/>
          <p:cNvPicPr>
            <a:picLocks noChangeAspect="1" noChangeArrowheads="1"/>
          </p:cNvPicPr>
          <p:nvPr/>
        </p:nvPicPr>
        <p:blipFill>
          <a:blip r:embed="rId2" cstate="print"/>
          <a:srcRect r="41151"/>
          <a:stretch>
            <a:fillRect/>
          </a:stretch>
        </p:blipFill>
        <p:spPr bwMode="auto">
          <a:xfrm>
            <a:off x="3995936" y="1052736"/>
            <a:ext cx="2808312" cy="2286000"/>
          </a:xfrm>
          <a:prstGeom prst="rect">
            <a:avLst/>
          </a:prstGeom>
          <a:noFill/>
          <a:ln w="9525">
            <a:noFill/>
            <a:miter lim="800000"/>
            <a:headEnd/>
            <a:tailEnd/>
          </a:ln>
        </p:spPr>
      </p:pic>
      <p:pic>
        <p:nvPicPr>
          <p:cNvPr id="6" name="Picture 2" descr="Bildergebnis fÃ¼r frÃ¤nkel kfo"/>
          <p:cNvPicPr>
            <a:picLocks noChangeAspect="1" noChangeArrowheads="1"/>
          </p:cNvPicPr>
          <p:nvPr/>
        </p:nvPicPr>
        <p:blipFill>
          <a:blip r:embed="rId3" cstate="print"/>
          <a:srcRect l="3688" t="2769" r="9650" b="5847"/>
          <a:stretch>
            <a:fillRect/>
          </a:stretch>
        </p:blipFill>
        <p:spPr bwMode="auto">
          <a:xfrm>
            <a:off x="5641210" y="4221088"/>
            <a:ext cx="3281818" cy="2304256"/>
          </a:xfrm>
          <a:prstGeom prst="rect">
            <a:avLst/>
          </a:prstGeom>
          <a:noFill/>
        </p:spPr>
      </p:pic>
      <p:pic>
        <p:nvPicPr>
          <p:cNvPr id="7" name="Picture 2" descr="G:\Ortho_Lux\logopedia\tréner.jpg"/>
          <p:cNvPicPr>
            <a:picLocks noChangeAspect="1" noChangeArrowheads="1"/>
          </p:cNvPicPr>
          <p:nvPr/>
        </p:nvPicPr>
        <p:blipFill>
          <a:blip r:embed="rId4" cstate="print"/>
          <a:stretch>
            <a:fillRect/>
          </a:stretch>
        </p:blipFill>
        <p:spPr bwMode="auto">
          <a:xfrm>
            <a:off x="2195736" y="2924944"/>
            <a:ext cx="2822936" cy="226781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beolvasás0023"/>
          <p:cNvPicPr>
            <a:picLocks noChangeAspect="1" noChangeArrowheads="1"/>
          </p:cNvPicPr>
          <p:nvPr/>
        </p:nvPicPr>
        <p:blipFill>
          <a:blip r:embed="rId2" cstate="print"/>
          <a:srcRect l="13174" r="12263" b="8629"/>
          <a:stretch>
            <a:fillRect/>
          </a:stretch>
        </p:blipFill>
        <p:spPr bwMode="auto">
          <a:xfrm>
            <a:off x="323528" y="2708920"/>
            <a:ext cx="3059832" cy="2016125"/>
          </a:xfrm>
          <a:prstGeom prst="rect">
            <a:avLst/>
          </a:prstGeom>
          <a:noFill/>
          <a:ln w="9525">
            <a:noFill/>
            <a:miter lim="800000"/>
            <a:headEnd/>
            <a:tailEnd/>
          </a:ln>
        </p:spPr>
      </p:pic>
      <p:pic>
        <p:nvPicPr>
          <p:cNvPr id="6147" name="Picture 4" descr="beolvasás0017"/>
          <p:cNvPicPr>
            <a:picLocks noChangeAspect="1" noChangeArrowheads="1"/>
          </p:cNvPicPr>
          <p:nvPr/>
        </p:nvPicPr>
        <p:blipFill>
          <a:blip r:embed="rId3" cstate="print"/>
          <a:srcRect l="2272" t="5604"/>
          <a:stretch>
            <a:fillRect/>
          </a:stretch>
        </p:blipFill>
        <p:spPr bwMode="auto">
          <a:xfrm>
            <a:off x="3779912" y="2276872"/>
            <a:ext cx="5090834" cy="3331021"/>
          </a:xfrm>
          <a:prstGeom prst="rect">
            <a:avLst/>
          </a:prstGeom>
          <a:noFill/>
          <a:ln w="9525">
            <a:noFill/>
            <a:miter lim="800000"/>
            <a:headEnd/>
            <a:tailEnd/>
          </a:ln>
        </p:spPr>
      </p:pic>
      <p:sp>
        <p:nvSpPr>
          <p:cNvPr id="8194" name="Rectangle 2"/>
          <p:cNvSpPr>
            <a:spLocks noGrp="1" noChangeArrowheads="1"/>
          </p:cNvSpPr>
          <p:nvPr>
            <p:ph type="title"/>
          </p:nvPr>
        </p:nvSpPr>
        <p:spPr>
          <a:xfrm>
            <a:off x="323528" y="0"/>
            <a:ext cx="8424936" cy="2060848"/>
          </a:xfrm>
        </p:spPr>
        <p:txBody>
          <a:bodyPr>
            <a:normAutofit/>
          </a:bodyPr>
          <a:lstStyle/>
          <a:p>
            <a:pPr>
              <a:defRPr/>
            </a:pPr>
            <a:r>
              <a:rPr lang="hu-HU" sz="4000" b="1" dirty="0" err="1" smtClean="0"/>
              <a:t>Children</a:t>
            </a:r>
            <a:r>
              <a:rPr lang="hu-HU" sz="4000" b="1" dirty="0" smtClean="0"/>
              <a:t> </a:t>
            </a:r>
            <a:r>
              <a:rPr lang="hu-HU" sz="4000" b="1" dirty="0" err="1" smtClean="0"/>
              <a:t>make</a:t>
            </a:r>
            <a:r>
              <a:rPr lang="hu-HU" sz="4000" b="1" dirty="0" smtClean="0"/>
              <a:t> </a:t>
            </a:r>
            <a:r>
              <a:rPr lang="hu-HU" sz="4000" b="1" dirty="0" err="1" smtClean="0"/>
              <a:t>muscles</a:t>
            </a:r>
            <a:r>
              <a:rPr lang="hu-HU" sz="4000" b="1" dirty="0" smtClean="0"/>
              <a:t> </a:t>
            </a:r>
            <a:r>
              <a:rPr lang="hu-HU" sz="4000" b="1" dirty="0" err="1" smtClean="0"/>
              <a:t>exercises</a:t>
            </a:r>
            <a:r>
              <a:rPr lang="hu-HU" sz="4000" b="1" dirty="0" smtClean="0"/>
              <a:t> </a:t>
            </a:r>
            <a:r>
              <a:rPr lang="hu-HU" sz="4000" b="1" dirty="0" err="1" smtClean="0"/>
              <a:t>with</a:t>
            </a:r>
            <a:r>
              <a:rPr lang="hu-HU" sz="4000" b="1" dirty="0" smtClean="0"/>
              <a:t>  </a:t>
            </a:r>
            <a:r>
              <a:rPr lang="hu-HU" sz="4000" b="1" dirty="0" err="1" smtClean="0"/>
              <a:t>vestibulum</a:t>
            </a:r>
            <a:r>
              <a:rPr lang="hu-HU" sz="4000" b="1" dirty="0" smtClean="0"/>
              <a:t> </a:t>
            </a:r>
            <a:r>
              <a:rPr lang="hu-HU" sz="4000" b="1" dirty="0" err="1" smtClean="0"/>
              <a:t>plate</a:t>
            </a:r>
            <a:endParaRPr lang="hu-HU" sz="4000" b="1" dirty="0" smtClean="0"/>
          </a:p>
        </p:txBody>
      </p:sp>
      <p:sp>
        <p:nvSpPr>
          <p:cNvPr id="8195" name="Rectangle 3"/>
          <p:cNvSpPr>
            <a:spLocks noGrp="1" noChangeArrowheads="1"/>
          </p:cNvSpPr>
          <p:nvPr>
            <p:ph type="body" idx="1"/>
          </p:nvPr>
        </p:nvSpPr>
        <p:spPr>
          <a:xfrm>
            <a:off x="179388" y="2743200"/>
            <a:ext cx="7543800" cy="4114800"/>
          </a:xfrm>
        </p:spPr>
        <p:txBody>
          <a:bodyPr/>
          <a:lstStyle/>
          <a:p>
            <a:pPr eaLnBrk="1" hangingPunct="1">
              <a:buFont typeface="Wingdings" pitchFamily="2" charset="2"/>
              <a:buNone/>
              <a:defRPr/>
            </a:pPr>
            <a:endParaRPr lang="hu-HU" sz="2800" b="1" dirty="0" smtClean="0">
              <a:solidFill>
                <a:srgbClr val="FFFF00"/>
              </a:solidFill>
            </a:endParaRPr>
          </a:p>
          <a:p>
            <a:pPr eaLnBrk="1" hangingPunct="1">
              <a:buFont typeface="Wingdings" pitchFamily="2" charset="2"/>
              <a:buNone/>
              <a:defRPr/>
            </a:pPr>
            <a:endParaRPr lang="hu-HU" sz="2800" b="1" dirty="0" smtClean="0"/>
          </a:p>
          <a:p>
            <a:pPr eaLnBrk="1" hangingPunct="1">
              <a:defRPr/>
            </a:pPr>
            <a:endParaRPr lang="hu-HU" sz="2800" b="1" dirty="0" smtClean="0"/>
          </a:p>
          <a:p>
            <a:pPr eaLnBrk="1" hangingPunct="1">
              <a:defRPr/>
            </a:pPr>
            <a:endParaRPr lang="hu-HU" sz="2800" b="1" dirty="0" smtClean="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https://www.bos.org.uk/portals/0/Public/images/Museum/Collection/Functional/131b.jpg"/>
          <p:cNvPicPr/>
          <p:nvPr/>
        </p:nvPicPr>
        <p:blipFill>
          <a:blip r:embed="rId2" cstate="print"/>
          <a:srcRect/>
          <a:stretch>
            <a:fillRect/>
          </a:stretch>
        </p:blipFill>
        <p:spPr bwMode="auto">
          <a:xfrm>
            <a:off x="4716016" y="3212976"/>
            <a:ext cx="4427985" cy="3232770"/>
          </a:xfrm>
          <a:prstGeom prst="rect">
            <a:avLst/>
          </a:prstGeom>
          <a:noFill/>
          <a:ln w="9525">
            <a:noFill/>
            <a:miter lim="800000"/>
            <a:headEnd/>
            <a:tailEnd/>
          </a:ln>
        </p:spPr>
      </p:pic>
      <p:pic>
        <p:nvPicPr>
          <p:cNvPr id="5" name="Kép 4" descr="https://www.bos.org.uk/portals/0/Public/images/Museum/Collection/Functional/131a.jpg"/>
          <p:cNvPicPr/>
          <p:nvPr/>
        </p:nvPicPr>
        <p:blipFill>
          <a:blip r:embed="rId3" cstate="print"/>
          <a:srcRect/>
          <a:stretch>
            <a:fillRect/>
          </a:stretch>
        </p:blipFill>
        <p:spPr bwMode="auto">
          <a:xfrm>
            <a:off x="395536" y="1628800"/>
            <a:ext cx="4392488" cy="3672408"/>
          </a:xfrm>
          <a:prstGeom prst="rect">
            <a:avLst/>
          </a:prstGeom>
          <a:noFill/>
          <a:ln w="9525">
            <a:noFill/>
            <a:miter lim="800000"/>
            <a:headEnd/>
            <a:tailEnd/>
          </a:ln>
        </p:spPr>
      </p:pic>
      <p:sp>
        <p:nvSpPr>
          <p:cNvPr id="6" name="Szövegdoboz 5"/>
          <p:cNvSpPr txBox="1"/>
          <p:nvPr/>
        </p:nvSpPr>
        <p:spPr>
          <a:xfrm>
            <a:off x="1979712" y="476672"/>
            <a:ext cx="5472608" cy="769441"/>
          </a:xfrm>
          <a:prstGeom prst="rect">
            <a:avLst/>
          </a:prstGeom>
          <a:noFill/>
        </p:spPr>
        <p:txBody>
          <a:bodyPr wrap="square" rtlCol="0">
            <a:spAutoFit/>
          </a:bodyPr>
          <a:lstStyle/>
          <a:p>
            <a:pPr algn="ctr"/>
            <a:r>
              <a:rPr lang="hu-HU" sz="4400" b="1" dirty="0" smtClean="0"/>
              <a:t>FR I. </a:t>
            </a:r>
            <a:r>
              <a:rPr lang="hu-HU" sz="4400" b="1" dirty="0" err="1" smtClean="0"/>
              <a:t>Appliance</a:t>
            </a:r>
            <a:endParaRPr lang="hu-HU" sz="4400" b="1" dirty="0"/>
          </a:p>
        </p:txBody>
      </p:sp>
      <p:sp>
        <p:nvSpPr>
          <p:cNvPr id="7" name="Szövegdoboz 6"/>
          <p:cNvSpPr txBox="1"/>
          <p:nvPr/>
        </p:nvSpPr>
        <p:spPr>
          <a:xfrm>
            <a:off x="5292080" y="2060848"/>
            <a:ext cx="2652521" cy="523220"/>
          </a:xfrm>
          <a:prstGeom prst="rect">
            <a:avLst/>
          </a:prstGeom>
          <a:noFill/>
        </p:spPr>
        <p:txBody>
          <a:bodyPr wrap="none" rtlCol="0">
            <a:spAutoFit/>
          </a:bodyPr>
          <a:lstStyle/>
          <a:p>
            <a:r>
              <a:rPr lang="hu-HU" sz="2800" b="1" dirty="0" err="1" smtClean="0"/>
              <a:t>tournament</a:t>
            </a:r>
            <a:r>
              <a:rPr lang="hu-HU" sz="2800" b="1" dirty="0" smtClean="0"/>
              <a:t> </a:t>
            </a:r>
            <a:r>
              <a:rPr lang="hu-HU" sz="2800" b="1" dirty="0" err="1" smtClean="0"/>
              <a:t>tool</a:t>
            </a:r>
            <a:endParaRPr lang="hu-HU" sz="28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ím 1"/>
          <p:cNvSpPr>
            <a:spLocks noGrp="1"/>
          </p:cNvSpPr>
          <p:nvPr>
            <p:ph type="title"/>
          </p:nvPr>
        </p:nvSpPr>
        <p:spPr>
          <a:xfrm>
            <a:off x="685800" y="357166"/>
            <a:ext cx="7772400" cy="1395434"/>
          </a:xfrm>
        </p:spPr>
        <p:txBody>
          <a:bodyPr/>
          <a:lstStyle/>
          <a:p>
            <a:r>
              <a:rPr lang="hu-HU" sz="4000" b="1" dirty="0" smtClean="0"/>
              <a:t>K.K. 5-year old </a:t>
            </a:r>
            <a:r>
              <a:rPr lang="hu-HU" sz="4000" b="1" dirty="0" err="1" smtClean="0"/>
              <a:t>girl</a:t>
            </a:r>
            <a:r>
              <a:rPr lang="hu-HU" sz="4000" b="1" dirty="0" smtClean="0"/>
              <a:t> </a:t>
            </a:r>
            <a:r>
              <a:rPr lang="hu-HU" sz="4000" b="1" dirty="0" err="1" smtClean="0"/>
              <a:t>with</a:t>
            </a:r>
            <a:r>
              <a:rPr lang="hu-HU" sz="4000" b="1" dirty="0" smtClean="0"/>
              <a:t> </a:t>
            </a:r>
            <a:br>
              <a:rPr lang="hu-HU" sz="4000" b="1" dirty="0" smtClean="0"/>
            </a:br>
            <a:r>
              <a:rPr lang="hu-HU" sz="4000" b="1" dirty="0" smtClean="0"/>
              <a:t>FR III </a:t>
            </a:r>
            <a:r>
              <a:rPr lang="hu-HU" sz="4000" b="1" dirty="0" err="1" smtClean="0"/>
              <a:t>appliance</a:t>
            </a:r>
            <a:endParaRPr lang="hu-HU" sz="4000" b="1" dirty="0" smtClean="0"/>
          </a:p>
        </p:txBody>
      </p:sp>
      <p:pic>
        <p:nvPicPr>
          <p:cNvPr id="40963" name="Picture 2" descr="E:\Ortho_Lux\Ortho-Lux képek\Komáromi Kinga\DSC01758.JPG"/>
          <p:cNvPicPr>
            <a:picLocks noChangeAspect="1" noChangeArrowheads="1"/>
          </p:cNvPicPr>
          <p:nvPr/>
        </p:nvPicPr>
        <p:blipFill>
          <a:blip r:embed="rId2" cstate="print"/>
          <a:srcRect/>
          <a:stretch>
            <a:fillRect/>
          </a:stretch>
        </p:blipFill>
        <p:spPr bwMode="auto">
          <a:xfrm>
            <a:off x="0" y="1714488"/>
            <a:ext cx="2987675" cy="2241550"/>
          </a:xfrm>
          <a:prstGeom prst="rect">
            <a:avLst/>
          </a:prstGeom>
          <a:noFill/>
          <a:ln w="9525">
            <a:noFill/>
            <a:miter lim="800000"/>
            <a:headEnd/>
            <a:tailEnd/>
          </a:ln>
        </p:spPr>
      </p:pic>
      <p:pic>
        <p:nvPicPr>
          <p:cNvPr id="40964" name="Picture 5" descr="E:\Ortho_Lux\Ortho-Lux képek\Komáromi Kinga\DSC01759.JPG"/>
          <p:cNvPicPr>
            <a:picLocks noChangeAspect="1" noChangeArrowheads="1"/>
          </p:cNvPicPr>
          <p:nvPr/>
        </p:nvPicPr>
        <p:blipFill>
          <a:blip r:embed="rId3" cstate="print"/>
          <a:srcRect/>
          <a:stretch>
            <a:fillRect/>
          </a:stretch>
        </p:blipFill>
        <p:spPr bwMode="auto">
          <a:xfrm>
            <a:off x="0" y="4286256"/>
            <a:ext cx="2916238" cy="2187575"/>
          </a:xfrm>
          <a:prstGeom prst="rect">
            <a:avLst/>
          </a:prstGeom>
          <a:noFill/>
          <a:ln w="9525">
            <a:noFill/>
            <a:miter lim="800000"/>
            <a:headEnd/>
            <a:tailEnd/>
          </a:ln>
        </p:spPr>
      </p:pic>
      <p:pic>
        <p:nvPicPr>
          <p:cNvPr id="40965" name="Picture 4" descr="E:\Ortho_Lux\Ortho-Lux képek\Komáromi Kinga\DSC01843x.jpg"/>
          <p:cNvPicPr>
            <a:picLocks noChangeAspect="1" noChangeArrowheads="1"/>
          </p:cNvPicPr>
          <p:nvPr/>
        </p:nvPicPr>
        <p:blipFill>
          <a:blip r:embed="rId4" cstate="print"/>
          <a:srcRect/>
          <a:stretch>
            <a:fillRect/>
          </a:stretch>
        </p:blipFill>
        <p:spPr bwMode="auto">
          <a:xfrm>
            <a:off x="5916612" y="3000372"/>
            <a:ext cx="3227388" cy="2160588"/>
          </a:xfrm>
          <a:prstGeom prst="rect">
            <a:avLst/>
          </a:prstGeom>
          <a:noFill/>
          <a:ln w="9525">
            <a:noFill/>
            <a:miter lim="800000"/>
            <a:headEnd/>
            <a:tailEnd/>
          </a:ln>
        </p:spPr>
      </p:pic>
      <p:pic>
        <p:nvPicPr>
          <p:cNvPr id="6" name="Picture 3" descr="E:\Ortho_Lux\Ortho-Lux képek\Komáromi Kinga\DSC01762x.jpg"/>
          <p:cNvPicPr>
            <a:picLocks noChangeAspect="1" noChangeArrowheads="1"/>
          </p:cNvPicPr>
          <p:nvPr/>
        </p:nvPicPr>
        <p:blipFill>
          <a:blip r:embed="rId5" cstate="print"/>
          <a:srcRect/>
          <a:stretch>
            <a:fillRect/>
          </a:stretch>
        </p:blipFill>
        <p:spPr bwMode="auto">
          <a:xfrm>
            <a:off x="3071802" y="2357430"/>
            <a:ext cx="2771775" cy="3298825"/>
          </a:xfrm>
          <a:prstGeom prst="rect">
            <a:avLst/>
          </a:prstGeom>
          <a:noFill/>
          <a:ln w="9525">
            <a:noFill/>
            <a:miter lim="800000"/>
            <a:headEnd/>
            <a:tailEnd/>
          </a:ln>
        </p:spPr>
      </p:pic>
      <p:pic>
        <p:nvPicPr>
          <p:cNvPr id="205825" name="Picture 1" descr="H:\Ortho_Lux\Ortho-Lux képek\Komáromi Kinga\2016.04.29\20160428_170949.jpg"/>
          <p:cNvPicPr>
            <a:picLocks noChangeAspect="1" noChangeArrowheads="1"/>
          </p:cNvPicPr>
          <p:nvPr/>
        </p:nvPicPr>
        <p:blipFill>
          <a:blip r:embed="rId6" cstate="print"/>
          <a:srcRect/>
          <a:stretch>
            <a:fillRect/>
          </a:stretch>
        </p:blipFill>
        <p:spPr bwMode="auto">
          <a:xfrm>
            <a:off x="-15087600" y="-7629525"/>
            <a:ext cx="6400000" cy="3600000"/>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692696"/>
            <a:ext cx="8229600" cy="1152128"/>
          </a:xfrm>
        </p:spPr>
        <p:txBody>
          <a:bodyPr>
            <a:normAutofit fontScale="90000"/>
          </a:bodyPr>
          <a:lstStyle/>
          <a:p>
            <a:r>
              <a:rPr lang="hu-HU" b="1" dirty="0" err="1"/>
              <a:t>Functional</a:t>
            </a:r>
            <a:r>
              <a:rPr lang="hu-HU" b="1" dirty="0"/>
              <a:t> </a:t>
            </a:r>
            <a:r>
              <a:rPr lang="hu-HU" b="1" dirty="0" err="1"/>
              <a:t>appliances</a:t>
            </a:r>
            <a:r>
              <a:rPr lang="hu-HU" b="1" dirty="0"/>
              <a:t> </a:t>
            </a:r>
            <a:r>
              <a:rPr lang="hu-HU" b="1" dirty="0" err="1"/>
              <a:t>are</a:t>
            </a:r>
            <a:r>
              <a:rPr lang="hu-HU" b="1" dirty="0"/>
              <a:t> </a:t>
            </a:r>
            <a:r>
              <a:rPr lang="hu-HU" b="1" dirty="0" err="1"/>
              <a:t>perfect</a:t>
            </a:r>
            <a:r>
              <a:rPr lang="hu-HU" b="1" dirty="0"/>
              <a:t>  </a:t>
            </a:r>
            <a:r>
              <a:rPr lang="hu-HU" b="1" dirty="0" err="1"/>
              <a:t>in</a:t>
            </a:r>
            <a:r>
              <a:rPr lang="hu-HU" b="1" dirty="0"/>
              <a:t> </a:t>
            </a:r>
            <a:r>
              <a:rPr lang="hu-HU" b="1" dirty="0" err="1"/>
              <a:t>treating</a:t>
            </a:r>
            <a:r>
              <a:rPr lang="hu-HU" b="1" dirty="0"/>
              <a:t> </a:t>
            </a:r>
            <a:r>
              <a:rPr lang="hu-HU" b="1" dirty="0" err="1"/>
              <a:t>Class</a:t>
            </a:r>
            <a:r>
              <a:rPr lang="hu-HU" b="1" dirty="0"/>
              <a:t> II </a:t>
            </a:r>
            <a:r>
              <a:rPr lang="hu-HU" b="1" dirty="0" err="1"/>
              <a:t>malocclusion</a:t>
            </a:r>
            <a:r>
              <a:rPr lang="hu-HU" b="1" dirty="0"/>
              <a:t/>
            </a:r>
            <a:br>
              <a:rPr lang="hu-HU" b="1" dirty="0"/>
            </a:br>
            <a:endParaRPr lang="hu-HU" dirty="0"/>
          </a:p>
        </p:txBody>
      </p:sp>
      <p:sp>
        <p:nvSpPr>
          <p:cNvPr id="3" name="Tartalom helye 2"/>
          <p:cNvSpPr>
            <a:spLocks noGrp="1"/>
          </p:cNvSpPr>
          <p:nvPr>
            <p:ph idx="1"/>
          </p:nvPr>
        </p:nvSpPr>
        <p:spPr>
          <a:xfrm>
            <a:off x="457200" y="1772816"/>
            <a:ext cx="8229600" cy="4353347"/>
          </a:xfrm>
        </p:spPr>
        <p:txBody>
          <a:bodyPr/>
          <a:lstStyle/>
          <a:p>
            <a:r>
              <a:rPr lang="hu-HU" b="1" dirty="0" err="1"/>
              <a:t>Stimulates</a:t>
            </a:r>
            <a:r>
              <a:rPr lang="hu-HU" b="1" dirty="0"/>
              <a:t> </a:t>
            </a:r>
            <a:r>
              <a:rPr lang="hu-HU" b="1" dirty="0" err="1"/>
              <a:t>anterior</a:t>
            </a:r>
            <a:r>
              <a:rPr lang="hu-HU" b="1" dirty="0"/>
              <a:t> </a:t>
            </a:r>
            <a:r>
              <a:rPr lang="hu-HU" b="1" dirty="0" err="1"/>
              <a:t>mandibular</a:t>
            </a:r>
            <a:r>
              <a:rPr lang="hu-HU" b="1" dirty="0"/>
              <a:t> </a:t>
            </a:r>
            <a:r>
              <a:rPr lang="hu-HU" b="1" dirty="0" err="1"/>
              <a:t>growth</a:t>
            </a:r>
            <a:endParaRPr lang="hu-HU" b="1" dirty="0"/>
          </a:p>
          <a:p>
            <a:r>
              <a:rPr lang="hu-HU" b="1" dirty="0" err="1"/>
              <a:t>Inhibits</a:t>
            </a:r>
            <a:r>
              <a:rPr lang="hu-HU" b="1" dirty="0"/>
              <a:t> </a:t>
            </a:r>
            <a:r>
              <a:rPr lang="hu-HU" b="1" dirty="0" err="1"/>
              <a:t>the</a:t>
            </a:r>
            <a:r>
              <a:rPr lang="hu-HU" b="1" dirty="0"/>
              <a:t> </a:t>
            </a:r>
            <a:r>
              <a:rPr lang="hu-HU" b="1" dirty="0" err="1"/>
              <a:t>anterior</a:t>
            </a:r>
            <a:r>
              <a:rPr lang="hu-HU" b="1" dirty="0"/>
              <a:t> </a:t>
            </a:r>
            <a:r>
              <a:rPr lang="hu-HU" b="1" dirty="0" err="1"/>
              <a:t>development</a:t>
            </a:r>
            <a:r>
              <a:rPr lang="hu-HU" b="1" dirty="0"/>
              <a:t> of </a:t>
            </a:r>
            <a:r>
              <a:rPr lang="hu-HU" b="1" dirty="0" err="1"/>
              <a:t>the</a:t>
            </a:r>
            <a:r>
              <a:rPr lang="hu-HU" b="1" dirty="0"/>
              <a:t> </a:t>
            </a:r>
            <a:r>
              <a:rPr lang="hu-HU" b="1" dirty="0" err="1"/>
              <a:t>maxilla</a:t>
            </a:r>
            <a:endParaRPr lang="hu-HU" b="1" dirty="0"/>
          </a:p>
          <a:p>
            <a:r>
              <a:rPr lang="hu-HU" b="1" dirty="0" err="1"/>
              <a:t>Produces</a:t>
            </a:r>
            <a:r>
              <a:rPr lang="hu-HU" b="1" dirty="0"/>
              <a:t> </a:t>
            </a:r>
            <a:r>
              <a:rPr lang="hu-HU" b="1" dirty="0" err="1"/>
              <a:t>dental</a:t>
            </a:r>
            <a:r>
              <a:rPr lang="hu-HU" b="1" dirty="0"/>
              <a:t> and </a:t>
            </a:r>
            <a:r>
              <a:rPr lang="hu-HU" b="1" dirty="0" err="1"/>
              <a:t>alveolar</a:t>
            </a:r>
            <a:r>
              <a:rPr lang="hu-HU" b="1" dirty="0"/>
              <a:t> </a:t>
            </a:r>
            <a:r>
              <a:rPr lang="hu-HU" b="1" dirty="0" err="1"/>
              <a:t>changes</a:t>
            </a:r>
            <a:endParaRPr lang="hu-HU" b="1" dirty="0"/>
          </a:p>
          <a:p>
            <a:r>
              <a:rPr lang="hu-HU" b="1" dirty="0" err="1" smtClean="0"/>
              <a:t>Ceases</a:t>
            </a:r>
            <a:r>
              <a:rPr lang="hu-HU" b="1" dirty="0" smtClean="0"/>
              <a:t> </a:t>
            </a:r>
            <a:r>
              <a:rPr lang="hu-HU" b="1" dirty="0" err="1"/>
              <a:t>bad</a:t>
            </a:r>
            <a:r>
              <a:rPr lang="hu-HU" b="1" dirty="0"/>
              <a:t> </a:t>
            </a:r>
            <a:r>
              <a:rPr lang="hu-HU" b="1" dirty="0" err="1"/>
              <a:t>muscle</a:t>
            </a:r>
            <a:r>
              <a:rPr lang="hu-HU" b="1" dirty="0"/>
              <a:t> </a:t>
            </a:r>
            <a:endParaRPr lang="hu-HU" b="1" dirty="0" smtClean="0"/>
          </a:p>
          <a:p>
            <a:pPr>
              <a:buNone/>
            </a:pPr>
            <a:r>
              <a:rPr lang="hu-HU" b="1" dirty="0" smtClean="0"/>
              <a:t>    </a:t>
            </a:r>
            <a:r>
              <a:rPr lang="hu-HU" b="1" dirty="0" err="1" smtClean="0"/>
              <a:t>functions</a:t>
            </a:r>
            <a:r>
              <a:rPr lang="hu-HU" b="1" dirty="0" smtClean="0"/>
              <a:t> </a:t>
            </a:r>
            <a:endParaRPr lang="hu-HU" b="1" dirty="0"/>
          </a:p>
          <a:p>
            <a:pPr marL="0" indent="0">
              <a:buNone/>
            </a:pPr>
            <a:endParaRPr lang="hu-HU" b="1" dirty="0"/>
          </a:p>
          <a:p>
            <a:endParaRPr lang="hu-HU" b="1" dirty="0"/>
          </a:p>
          <a:p>
            <a:endParaRPr lang="hu-HU" dirty="0"/>
          </a:p>
        </p:txBody>
      </p:sp>
      <p:pic>
        <p:nvPicPr>
          <p:cNvPr id="4" name="Picture 2" descr="https://kevinobrienorthoblog.com/wp-content/uploads/2014/11/Lateral-start.jpg">
            <a:extLst>
              <a:ext uri="{FF2B5EF4-FFF2-40B4-BE49-F238E27FC236}">
                <a16:creationId xmlns:a16="http://schemas.microsoft.com/office/drawing/2014/main" xmlns="" id="{95F6E5E6-2A52-4D65-8CBE-4D91CEF08E0B}"/>
              </a:ext>
            </a:extLst>
          </p:cNvPr>
          <p:cNvPicPr>
            <a:picLocks noChangeAspect="1" noChangeArrowheads="1"/>
          </p:cNvPicPr>
          <p:nvPr/>
        </p:nvPicPr>
        <p:blipFill>
          <a:blip r:embed="rId2" cstate="print"/>
          <a:srcRect/>
          <a:stretch>
            <a:fillRect/>
          </a:stretch>
        </p:blipFill>
        <p:spPr bwMode="auto">
          <a:xfrm>
            <a:off x="4716016" y="3933056"/>
            <a:ext cx="4182352" cy="270892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642194"/>
          </a:xfrm>
        </p:spPr>
        <p:txBody>
          <a:bodyPr>
            <a:normAutofit fontScale="90000"/>
          </a:bodyPr>
          <a:lstStyle/>
          <a:p>
            <a:r>
              <a:rPr lang="hu-HU" b="1" dirty="0" smtClean="0"/>
              <a:t>K.K. 6,5 </a:t>
            </a:r>
            <a:r>
              <a:rPr lang="hu-HU" b="1" dirty="0" err="1" smtClean="0"/>
              <a:t>year</a:t>
            </a:r>
            <a:r>
              <a:rPr lang="hu-HU" b="1" dirty="0" smtClean="0"/>
              <a:t> old </a:t>
            </a:r>
            <a:r>
              <a:rPr lang="hu-HU" b="1" dirty="0" err="1" smtClean="0"/>
              <a:t>girl</a:t>
            </a:r>
            <a:r>
              <a:rPr lang="hu-HU" b="1" dirty="0" smtClean="0"/>
              <a:t> </a:t>
            </a:r>
            <a:r>
              <a:rPr lang="hu-HU" b="1" dirty="0" err="1" smtClean="0"/>
              <a:t>after</a:t>
            </a:r>
            <a:r>
              <a:rPr lang="hu-HU" b="1" dirty="0" smtClean="0"/>
              <a:t> </a:t>
            </a:r>
            <a:r>
              <a:rPr lang="hu-HU" b="1" dirty="0" err="1" smtClean="0"/>
              <a:t>the</a:t>
            </a:r>
            <a:r>
              <a:rPr lang="hu-HU" b="1" dirty="0" smtClean="0"/>
              <a:t> </a:t>
            </a:r>
            <a:r>
              <a:rPr lang="hu-HU" b="1" dirty="0" err="1" smtClean="0"/>
              <a:t>eruption</a:t>
            </a:r>
            <a:r>
              <a:rPr lang="hu-HU" b="1" dirty="0" smtClean="0"/>
              <a:t> of </a:t>
            </a:r>
            <a:r>
              <a:rPr lang="hu-HU" b="1" dirty="0" err="1" smtClean="0"/>
              <a:t>the</a:t>
            </a:r>
            <a:r>
              <a:rPr lang="hu-HU" b="1" dirty="0" smtClean="0"/>
              <a:t> </a:t>
            </a:r>
            <a:br>
              <a:rPr lang="hu-HU" b="1" dirty="0" smtClean="0"/>
            </a:br>
            <a:r>
              <a:rPr lang="hu-HU" b="1" dirty="0" err="1" smtClean="0"/>
              <a:t>permanent</a:t>
            </a:r>
            <a:r>
              <a:rPr lang="hu-HU" b="1" dirty="0" smtClean="0"/>
              <a:t> front </a:t>
            </a:r>
            <a:r>
              <a:rPr lang="hu-HU" b="1" dirty="0" err="1" smtClean="0"/>
              <a:t>teeth</a:t>
            </a:r>
            <a:endParaRPr lang="hu-HU" dirty="0"/>
          </a:p>
        </p:txBody>
      </p:sp>
      <p:pic>
        <p:nvPicPr>
          <p:cNvPr id="228354" name="Picture 2" descr="H:\Ortho_Lux\Ortho-Lux képek\Komáromi Kinga\2016.04.29\20160428_170956.jpg"/>
          <p:cNvPicPr>
            <a:picLocks noChangeAspect="1" noChangeArrowheads="1"/>
          </p:cNvPicPr>
          <p:nvPr/>
        </p:nvPicPr>
        <p:blipFill>
          <a:blip r:embed="rId2" cstate="print"/>
          <a:srcRect/>
          <a:stretch>
            <a:fillRect/>
          </a:stretch>
        </p:blipFill>
        <p:spPr bwMode="auto">
          <a:xfrm>
            <a:off x="-15087600" y="-7629525"/>
            <a:ext cx="4464000" cy="2511000"/>
          </a:xfrm>
          <a:prstGeom prst="rect">
            <a:avLst/>
          </a:prstGeom>
          <a:noFill/>
        </p:spPr>
      </p:pic>
      <p:pic>
        <p:nvPicPr>
          <p:cNvPr id="228355" name="Picture 3" descr="H:\Ortho_Lux\Ortho-Lux képek\Komáromi Kinga\2016.04.29\20160428_170956.jpg"/>
          <p:cNvPicPr>
            <a:picLocks noChangeAspect="1" noChangeArrowheads="1"/>
          </p:cNvPicPr>
          <p:nvPr/>
        </p:nvPicPr>
        <p:blipFill>
          <a:blip r:embed="rId3" cstate="print"/>
          <a:srcRect l="25675" t="26883" r="13438" b="34502"/>
          <a:stretch>
            <a:fillRect/>
          </a:stretch>
        </p:blipFill>
        <p:spPr bwMode="auto">
          <a:xfrm>
            <a:off x="467544" y="2564904"/>
            <a:ext cx="8424936" cy="3024336"/>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275856" y="764704"/>
            <a:ext cx="2605686" cy="172326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156176" y="0"/>
            <a:ext cx="2496318" cy="154697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23528" y="0"/>
            <a:ext cx="2304256" cy="1448689"/>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742572" y="1484784"/>
            <a:ext cx="1850387" cy="2664296"/>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6516216" y="1556792"/>
            <a:ext cx="2113721" cy="2826544"/>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3419872" y="4725144"/>
            <a:ext cx="2656250" cy="1839344"/>
          </a:xfrm>
          <a:prstGeom prst="rect">
            <a:avLst/>
          </a:prstGeom>
          <a:noFill/>
          <a:ln w="9525">
            <a:noFill/>
            <a:miter lim="800000"/>
            <a:headEnd/>
            <a:tailEnd/>
          </a:ln>
        </p:spPr>
      </p:pic>
      <p:pic>
        <p:nvPicPr>
          <p:cNvPr id="4105" name="Picture 9"/>
          <p:cNvPicPr>
            <a:picLocks noChangeAspect="1" noChangeArrowheads="1"/>
          </p:cNvPicPr>
          <p:nvPr/>
        </p:nvPicPr>
        <p:blipFill>
          <a:blip r:embed="rId8" cstate="print"/>
          <a:srcRect/>
          <a:stretch>
            <a:fillRect/>
          </a:stretch>
        </p:blipFill>
        <p:spPr bwMode="auto">
          <a:xfrm>
            <a:off x="3347864" y="2708920"/>
            <a:ext cx="2623993" cy="1740182"/>
          </a:xfrm>
          <a:prstGeom prst="rect">
            <a:avLst/>
          </a:prstGeom>
          <a:noFill/>
          <a:ln w="9525">
            <a:noFill/>
            <a:miter lim="800000"/>
            <a:headEnd/>
            <a:tailEnd/>
          </a:ln>
        </p:spPr>
      </p:pic>
      <p:sp>
        <p:nvSpPr>
          <p:cNvPr id="10" name="Szövegdoboz 9"/>
          <p:cNvSpPr txBox="1"/>
          <p:nvPr/>
        </p:nvSpPr>
        <p:spPr>
          <a:xfrm>
            <a:off x="3725380" y="4846118"/>
            <a:ext cx="1872208" cy="369332"/>
          </a:xfrm>
          <a:prstGeom prst="rect">
            <a:avLst/>
          </a:prstGeom>
          <a:noFill/>
        </p:spPr>
        <p:txBody>
          <a:bodyPr wrap="square" rtlCol="0">
            <a:spAutoFit/>
          </a:bodyPr>
          <a:lstStyle/>
          <a:p>
            <a:pPr algn="ctr"/>
            <a:r>
              <a:rPr lang="hu-HU" b="1" dirty="0">
                <a:solidFill>
                  <a:srgbClr val="FFFF00"/>
                </a:solidFill>
              </a:rPr>
              <a:t>5 </a:t>
            </a:r>
            <a:r>
              <a:rPr lang="de-DE" b="1" dirty="0" err="1">
                <a:solidFill>
                  <a:srgbClr val="FFFF00"/>
                </a:solidFill>
              </a:rPr>
              <a:t>years</a:t>
            </a:r>
            <a:r>
              <a:rPr lang="de-DE" b="1" dirty="0">
                <a:solidFill>
                  <a:srgbClr val="FFFF00"/>
                </a:solidFill>
              </a:rPr>
              <a:t> </a:t>
            </a:r>
            <a:r>
              <a:rPr lang="de-DE" b="1" dirty="0" err="1">
                <a:solidFill>
                  <a:srgbClr val="FFFF00"/>
                </a:solidFill>
              </a:rPr>
              <a:t>later</a:t>
            </a:r>
            <a:endParaRPr lang="hu-HU" b="1" dirty="0">
              <a:solidFill>
                <a:srgbClr val="FFFF00"/>
              </a:solidFill>
            </a:endParaRPr>
          </a:p>
        </p:txBody>
      </p:sp>
      <p:sp>
        <p:nvSpPr>
          <p:cNvPr id="11" name="Szövegdoboz 10"/>
          <p:cNvSpPr txBox="1"/>
          <p:nvPr/>
        </p:nvSpPr>
        <p:spPr>
          <a:xfrm>
            <a:off x="3707904" y="3789040"/>
            <a:ext cx="1977599" cy="369332"/>
          </a:xfrm>
          <a:prstGeom prst="rect">
            <a:avLst/>
          </a:prstGeom>
          <a:noFill/>
        </p:spPr>
        <p:txBody>
          <a:bodyPr wrap="square" rtlCol="0">
            <a:spAutoFit/>
          </a:bodyPr>
          <a:lstStyle/>
          <a:p>
            <a:pPr algn="ctr"/>
            <a:r>
              <a:rPr lang="hu-HU" b="1" dirty="0"/>
              <a:t>FR III</a:t>
            </a:r>
            <a:r>
              <a:rPr lang="de-DE" b="1" dirty="0"/>
              <a:t>,</a:t>
            </a:r>
            <a:r>
              <a:rPr lang="hu-HU" b="1" dirty="0"/>
              <a:t> 8 </a:t>
            </a:r>
            <a:r>
              <a:rPr lang="de-DE" b="1" dirty="0" err="1"/>
              <a:t>years</a:t>
            </a:r>
            <a:endParaRPr lang="hu-HU" b="1" dirty="0"/>
          </a:p>
        </p:txBody>
      </p:sp>
      <p:sp>
        <p:nvSpPr>
          <p:cNvPr id="12" name="Szövegdoboz 11"/>
          <p:cNvSpPr txBox="1"/>
          <p:nvPr/>
        </p:nvSpPr>
        <p:spPr>
          <a:xfrm>
            <a:off x="2771799" y="0"/>
            <a:ext cx="3200057" cy="523220"/>
          </a:xfrm>
          <a:prstGeom prst="rect">
            <a:avLst/>
          </a:prstGeom>
          <a:noFill/>
        </p:spPr>
        <p:txBody>
          <a:bodyPr wrap="square" rtlCol="0">
            <a:spAutoFit/>
          </a:bodyPr>
          <a:lstStyle/>
          <a:p>
            <a:pPr algn="ctr"/>
            <a:r>
              <a:rPr lang="hu-HU" sz="2800" b="1" dirty="0"/>
              <a:t>Ny.Zs.8</a:t>
            </a:r>
            <a:r>
              <a:rPr lang="de-DE" sz="2800" b="1" dirty="0"/>
              <a:t>-</a:t>
            </a:r>
            <a:r>
              <a:rPr lang="de-DE" sz="2800" b="1" dirty="0" err="1"/>
              <a:t>year</a:t>
            </a:r>
            <a:r>
              <a:rPr lang="de-DE" sz="2800" b="1" dirty="0"/>
              <a:t> </a:t>
            </a:r>
            <a:r>
              <a:rPr lang="de-DE" sz="2800" b="1" dirty="0" err="1"/>
              <a:t>old</a:t>
            </a:r>
            <a:r>
              <a:rPr lang="de-DE" sz="2800" b="1" dirty="0"/>
              <a:t> </a:t>
            </a:r>
            <a:r>
              <a:rPr lang="de-DE" sz="2800" b="1" dirty="0" err="1"/>
              <a:t>boy</a:t>
            </a:r>
            <a:endParaRPr lang="hu-HU" sz="2800" b="1" dirty="0"/>
          </a:p>
        </p:txBody>
      </p:sp>
      <p:pic>
        <p:nvPicPr>
          <p:cNvPr id="2052" name="Picture 4"/>
          <p:cNvPicPr>
            <a:picLocks noChangeAspect="1" noChangeArrowheads="1"/>
          </p:cNvPicPr>
          <p:nvPr/>
        </p:nvPicPr>
        <p:blipFill>
          <a:blip r:embed="rId9" cstate="print"/>
          <a:srcRect/>
          <a:stretch>
            <a:fillRect/>
          </a:stretch>
        </p:blipFill>
        <p:spPr bwMode="auto">
          <a:xfrm>
            <a:off x="755576" y="4149080"/>
            <a:ext cx="1800200" cy="2708920"/>
          </a:xfrm>
          <a:prstGeom prst="rect">
            <a:avLst/>
          </a:prstGeom>
          <a:noFill/>
          <a:ln w="9525">
            <a:noFill/>
            <a:miter lim="800000"/>
            <a:headEnd/>
            <a:tailEnd/>
          </a:ln>
        </p:spPr>
      </p:pic>
      <p:pic>
        <p:nvPicPr>
          <p:cNvPr id="2053" name="Picture 5"/>
          <p:cNvPicPr>
            <a:picLocks noChangeAspect="1" noChangeArrowheads="1"/>
          </p:cNvPicPr>
          <p:nvPr/>
        </p:nvPicPr>
        <p:blipFill>
          <a:blip r:embed="rId10" cstate="print"/>
          <a:srcRect/>
          <a:stretch>
            <a:fillRect/>
          </a:stretch>
        </p:blipFill>
        <p:spPr bwMode="auto">
          <a:xfrm>
            <a:off x="6516216" y="4149080"/>
            <a:ext cx="2166445" cy="2708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347864" y="260648"/>
            <a:ext cx="2757819" cy="158417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51520" y="2060848"/>
            <a:ext cx="3225800" cy="22256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012160" y="2132856"/>
            <a:ext cx="3131840" cy="2208479"/>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lum bright="20000" contrast="30000"/>
          </a:blip>
          <a:srcRect/>
          <a:stretch>
            <a:fillRect/>
          </a:stretch>
        </p:blipFill>
        <p:spPr bwMode="auto">
          <a:xfrm flipV="1">
            <a:off x="580290" y="4365104"/>
            <a:ext cx="3210139" cy="2171824"/>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lum bright="20000" contrast="20000"/>
          </a:blip>
          <a:srcRect/>
          <a:stretch>
            <a:fillRect/>
          </a:stretch>
        </p:blipFill>
        <p:spPr bwMode="auto">
          <a:xfrm>
            <a:off x="5580112" y="4437112"/>
            <a:ext cx="2808312" cy="2151488"/>
          </a:xfrm>
          <a:prstGeom prst="rect">
            <a:avLst/>
          </a:prstGeom>
          <a:noFill/>
          <a:ln w="9525">
            <a:noFill/>
            <a:miter lim="800000"/>
            <a:headEnd/>
            <a:tailEnd/>
          </a:ln>
        </p:spPr>
      </p:pic>
      <p:sp>
        <p:nvSpPr>
          <p:cNvPr id="7" name="Szövegdoboz 6"/>
          <p:cNvSpPr txBox="1"/>
          <p:nvPr/>
        </p:nvSpPr>
        <p:spPr>
          <a:xfrm>
            <a:off x="3419872" y="2492896"/>
            <a:ext cx="2717671" cy="1815882"/>
          </a:xfrm>
          <a:prstGeom prst="rect">
            <a:avLst/>
          </a:prstGeom>
          <a:noFill/>
        </p:spPr>
        <p:txBody>
          <a:bodyPr wrap="square" rtlCol="0">
            <a:spAutoFit/>
          </a:bodyPr>
          <a:lstStyle/>
          <a:p>
            <a:pPr algn="ctr"/>
            <a:r>
              <a:rPr lang="hu-HU" sz="2800" b="1" dirty="0"/>
              <a:t>Ny.Zs. </a:t>
            </a:r>
            <a:r>
              <a:rPr lang="de-DE" sz="2800" b="1" dirty="0" err="1"/>
              <a:t>occlusion</a:t>
            </a:r>
            <a:r>
              <a:rPr lang="de-DE" sz="2800" b="1" dirty="0"/>
              <a:t> </a:t>
            </a:r>
            <a:r>
              <a:rPr lang="de-DE" sz="2800" b="1" dirty="0" err="1"/>
              <a:t>when</a:t>
            </a:r>
            <a:r>
              <a:rPr lang="de-DE" sz="2800" b="1" dirty="0"/>
              <a:t> ne was </a:t>
            </a:r>
          </a:p>
          <a:p>
            <a:pPr algn="ctr"/>
            <a:r>
              <a:rPr lang="de-DE" sz="2800" b="1" dirty="0"/>
              <a:t> 8</a:t>
            </a:r>
            <a:r>
              <a:rPr lang="hu-HU" sz="2800" b="1" dirty="0"/>
              <a:t> </a:t>
            </a:r>
            <a:r>
              <a:rPr lang="de-DE" sz="2800" b="1" dirty="0"/>
              <a:t>and </a:t>
            </a:r>
            <a:r>
              <a:rPr lang="hu-HU" sz="2800" b="1" dirty="0"/>
              <a:t>13 </a:t>
            </a:r>
            <a:r>
              <a:rPr lang="de-DE" sz="2800" b="1" dirty="0"/>
              <a:t> </a:t>
            </a:r>
            <a:r>
              <a:rPr lang="de-DE" sz="2800" b="1" dirty="0" err="1"/>
              <a:t>years</a:t>
            </a:r>
            <a:r>
              <a:rPr lang="de-DE" sz="2800" b="1" dirty="0"/>
              <a:t> </a:t>
            </a:r>
            <a:r>
              <a:rPr lang="de-DE" sz="2800" b="1" dirty="0" err="1"/>
              <a:t>old</a:t>
            </a:r>
            <a:endParaRPr lang="hu-HU" sz="2800" b="1" dirty="0"/>
          </a:p>
        </p:txBody>
      </p:sp>
      <p:pic>
        <p:nvPicPr>
          <p:cNvPr id="8" name="Picture 2"/>
          <p:cNvPicPr>
            <a:picLocks noChangeAspect="1" noChangeArrowheads="1"/>
          </p:cNvPicPr>
          <p:nvPr/>
        </p:nvPicPr>
        <p:blipFill>
          <a:blip r:embed="rId7" cstate="print"/>
          <a:srcRect/>
          <a:stretch>
            <a:fillRect/>
          </a:stretch>
        </p:blipFill>
        <p:spPr bwMode="auto">
          <a:xfrm>
            <a:off x="395536" y="332656"/>
            <a:ext cx="2170163" cy="1435232"/>
          </a:xfrm>
          <a:prstGeom prst="rect">
            <a:avLst/>
          </a:prstGeom>
          <a:noFill/>
          <a:ln w="9525">
            <a:noFill/>
            <a:miter lim="800000"/>
            <a:headEnd/>
            <a:tailEnd/>
          </a:ln>
        </p:spPr>
      </p:pic>
      <p:pic>
        <p:nvPicPr>
          <p:cNvPr id="9" name="Picture 3"/>
          <p:cNvPicPr>
            <a:picLocks noChangeAspect="1" noChangeArrowheads="1"/>
          </p:cNvPicPr>
          <p:nvPr/>
        </p:nvPicPr>
        <p:blipFill>
          <a:blip r:embed="rId8" cstate="print"/>
          <a:srcRect/>
          <a:stretch>
            <a:fillRect/>
          </a:stretch>
        </p:blipFill>
        <p:spPr bwMode="auto">
          <a:xfrm>
            <a:off x="6660232" y="404664"/>
            <a:ext cx="2263922" cy="1402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Functional</a:t>
            </a:r>
            <a:r>
              <a:rPr lang="hu-HU" b="1" dirty="0" smtClean="0"/>
              <a:t> </a:t>
            </a:r>
            <a:r>
              <a:rPr lang="hu-HU" b="1" dirty="0" err="1" smtClean="0"/>
              <a:t>appliances</a:t>
            </a:r>
            <a:endParaRPr lang="hu-HU" b="1" dirty="0"/>
          </a:p>
        </p:txBody>
      </p:sp>
      <p:sp>
        <p:nvSpPr>
          <p:cNvPr id="3" name="Tartalom helye 2"/>
          <p:cNvSpPr>
            <a:spLocks noGrp="1"/>
          </p:cNvSpPr>
          <p:nvPr>
            <p:ph idx="1"/>
          </p:nvPr>
        </p:nvSpPr>
        <p:spPr/>
        <p:txBody>
          <a:bodyPr>
            <a:normAutofit lnSpcReduction="10000"/>
          </a:bodyPr>
          <a:lstStyle/>
          <a:p>
            <a:r>
              <a:rPr lang="en-US" dirty="0" smtClean="0"/>
              <a:t>The earliest functional appliance was the </a:t>
            </a:r>
            <a:r>
              <a:rPr lang="en-US" u="sng" dirty="0" err="1" smtClean="0">
                <a:solidFill>
                  <a:schemeClr val="accent1"/>
                </a:solidFill>
              </a:rPr>
              <a:t>monobloc</a:t>
            </a:r>
            <a:r>
              <a:rPr lang="en-US" dirty="0" smtClean="0">
                <a:solidFill>
                  <a:schemeClr val="tx2"/>
                </a:solidFill>
              </a:rPr>
              <a:t> </a:t>
            </a:r>
            <a:r>
              <a:rPr lang="en-US" dirty="0" smtClean="0"/>
              <a:t>developed by Pierre Robin, a French </a:t>
            </a:r>
            <a:r>
              <a:rPr lang="en-US" dirty="0" err="1" smtClean="0"/>
              <a:t>stomatologist</a:t>
            </a:r>
            <a:r>
              <a:rPr lang="en-US" dirty="0" smtClean="0"/>
              <a:t>, in 1902</a:t>
            </a:r>
            <a:endParaRPr lang="hu-HU" dirty="0" smtClean="0"/>
          </a:p>
          <a:p>
            <a:r>
              <a:rPr lang="en-US" dirty="0" smtClean="0"/>
              <a:t>The first functional appliance to gain widespread clinical use was the </a:t>
            </a:r>
            <a:r>
              <a:rPr lang="en-US" u="sng" dirty="0" smtClean="0">
                <a:solidFill>
                  <a:schemeClr val="accent1"/>
                </a:solidFill>
              </a:rPr>
              <a:t>Activator</a:t>
            </a:r>
            <a:r>
              <a:rPr lang="en-US" dirty="0" smtClean="0"/>
              <a:t> designed by Vigo Andresen, a Danish dentist</a:t>
            </a:r>
            <a:endParaRPr lang="hu-HU" dirty="0" smtClean="0"/>
          </a:p>
          <a:p>
            <a:r>
              <a:rPr lang="en-US" dirty="0" smtClean="0"/>
              <a:t>Andresen developed </a:t>
            </a:r>
            <a:r>
              <a:rPr lang="hu-HU" dirty="0" smtClean="0"/>
              <a:t> </a:t>
            </a:r>
            <a:r>
              <a:rPr lang="hu-HU" dirty="0" err="1" smtClean="0"/>
              <a:t>in</a:t>
            </a:r>
            <a:r>
              <a:rPr lang="hu-HU" dirty="0" smtClean="0"/>
              <a:t> 1936 </a:t>
            </a:r>
            <a:r>
              <a:rPr lang="en-US" dirty="0" smtClean="0"/>
              <a:t>his system with Karl H</a:t>
            </a:r>
            <a:r>
              <a:rPr lang="hu-HU" dirty="0" smtClean="0"/>
              <a:t>ä</a:t>
            </a:r>
            <a:r>
              <a:rPr lang="en-US" dirty="0" err="1" smtClean="0"/>
              <a:t>upl</a:t>
            </a:r>
            <a:r>
              <a:rPr lang="en-US" dirty="0" smtClean="0"/>
              <a:t> into the </a:t>
            </a:r>
            <a:r>
              <a:rPr lang="en-US" dirty="0" err="1" smtClean="0"/>
              <a:t>Norweg</a:t>
            </a:r>
            <a:r>
              <a:rPr lang="hu-HU" dirty="0" smtClean="0"/>
              <a:t>i</a:t>
            </a:r>
            <a:r>
              <a:rPr lang="en-US" dirty="0" smtClean="0"/>
              <a:t>an system of </a:t>
            </a:r>
            <a:r>
              <a:rPr lang="hu-HU" u="sng" dirty="0" smtClean="0">
                <a:solidFill>
                  <a:schemeClr val="accent1"/>
                </a:solidFill>
              </a:rPr>
              <a:t>F</a:t>
            </a:r>
            <a:r>
              <a:rPr lang="en-US" u="sng" dirty="0" err="1" smtClean="0">
                <a:solidFill>
                  <a:schemeClr val="accent1"/>
                </a:solidFill>
              </a:rPr>
              <a:t>unctional</a:t>
            </a:r>
            <a:r>
              <a:rPr lang="en-US" u="sng" dirty="0" smtClean="0">
                <a:solidFill>
                  <a:schemeClr val="accent1"/>
                </a:solidFill>
              </a:rPr>
              <a:t> </a:t>
            </a:r>
            <a:r>
              <a:rPr lang="hu-HU" u="sng" dirty="0" smtClean="0">
                <a:solidFill>
                  <a:schemeClr val="accent1"/>
                </a:solidFill>
              </a:rPr>
              <a:t>J</a:t>
            </a:r>
            <a:r>
              <a:rPr lang="en-US" u="sng" dirty="0" smtClean="0">
                <a:solidFill>
                  <a:schemeClr val="accent1"/>
                </a:solidFill>
              </a:rPr>
              <a:t>aw </a:t>
            </a:r>
            <a:r>
              <a:rPr lang="hu-HU" u="sng" dirty="0" err="1" smtClean="0">
                <a:solidFill>
                  <a:schemeClr val="accent1"/>
                </a:solidFill>
              </a:rPr>
              <a:t>O</a:t>
            </a:r>
            <a:r>
              <a:rPr lang="en-US" u="sng" dirty="0" err="1" smtClean="0">
                <a:solidFill>
                  <a:schemeClr val="accent1"/>
                </a:solidFill>
              </a:rPr>
              <a:t>rthopaedics</a:t>
            </a:r>
            <a:r>
              <a:rPr lang="en-US" u="sng" dirty="0" smtClean="0">
                <a:solidFill>
                  <a:schemeClr val="accent1"/>
                </a:solidFill>
              </a:rPr>
              <a:t>.  </a:t>
            </a:r>
          </a:p>
          <a:p>
            <a:endParaRPr lang="hu-H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b="1" dirty="0" err="1" smtClean="0"/>
              <a:t>Different</a:t>
            </a:r>
            <a:r>
              <a:rPr lang="hu-HU" b="1" dirty="0" smtClean="0"/>
              <a:t> </a:t>
            </a:r>
            <a:r>
              <a:rPr lang="hu-HU" b="1" dirty="0" err="1" smtClean="0"/>
              <a:t>theories</a:t>
            </a:r>
            <a:r>
              <a:rPr lang="hu-HU" b="1" dirty="0" smtClean="0"/>
              <a:t> </a:t>
            </a:r>
            <a:r>
              <a:rPr lang="hu-HU" b="1" dirty="0" err="1" smtClean="0"/>
              <a:t>about</a:t>
            </a:r>
            <a:r>
              <a:rPr lang="hu-HU" b="1" dirty="0" smtClean="0"/>
              <a:t> </a:t>
            </a:r>
            <a:r>
              <a:rPr lang="hu-HU" b="1" dirty="0" err="1" smtClean="0"/>
              <a:t>the</a:t>
            </a:r>
            <a:r>
              <a:rPr lang="hu-HU" b="1" dirty="0" smtClean="0"/>
              <a:t> </a:t>
            </a:r>
            <a:r>
              <a:rPr lang="hu-HU" b="1" dirty="0" err="1" smtClean="0"/>
              <a:t>effect</a:t>
            </a:r>
            <a:r>
              <a:rPr lang="hu-HU" b="1" dirty="0" smtClean="0"/>
              <a:t> of </a:t>
            </a:r>
            <a:r>
              <a:rPr lang="hu-HU" b="1" dirty="0" err="1" smtClean="0"/>
              <a:t>functional</a:t>
            </a:r>
            <a:r>
              <a:rPr lang="hu-HU" b="1" dirty="0" smtClean="0"/>
              <a:t> </a:t>
            </a:r>
            <a:r>
              <a:rPr lang="hu-HU" b="1" dirty="0" err="1" smtClean="0"/>
              <a:t>therapy</a:t>
            </a:r>
            <a:r>
              <a:rPr lang="hu-HU" b="1" dirty="0" smtClean="0"/>
              <a:t>  </a:t>
            </a:r>
            <a:endParaRPr lang="hu-HU" b="1" dirty="0"/>
          </a:p>
        </p:txBody>
      </p:sp>
      <p:sp>
        <p:nvSpPr>
          <p:cNvPr id="3" name="Tartalom helye 2"/>
          <p:cNvSpPr>
            <a:spLocks noGrp="1"/>
          </p:cNvSpPr>
          <p:nvPr>
            <p:ph idx="1"/>
          </p:nvPr>
        </p:nvSpPr>
        <p:spPr>
          <a:xfrm>
            <a:off x="457200" y="1772816"/>
            <a:ext cx="8229600" cy="4353347"/>
          </a:xfrm>
        </p:spPr>
        <p:txBody>
          <a:bodyPr>
            <a:normAutofit fontScale="92500" lnSpcReduction="20000"/>
          </a:bodyPr>
          <a:lstStyle/>
          <a:p>
            <a:r>
              <a:rPr lang="hu-HU" dirty="0" err="1" smtClean="0"/>
              <a:t>Functional</a:t>
            </a:r>
            <a:r>
              <a:rPr lang="hu-HU" dirty="0" smtClean="0"/>
              <a:t> </a:t>
            </a:r>
            <a:r>
              <a:rPr lang="hu-HU" dirty="0" err="1" smtClean="0"/>
              <a:t>appliace</a:t>
            </a:r>
            <a:r>
              <a:rPr lang="hu-HU" dirty="0" smtClean="0"/>
              <a:t> </a:t>
            </a:r>
            <a:r>
              <a:rPr lang="hu-HU" dirty="0" err="1" smtClean="0"/>
              <a:t>does</a:t>
            </a:r>
            <a:r>
              <a:rPr lang="hu-HU" dirty="0" smtClean="0"/>
              <a:t> </a:t>
            </a:r>
            <a:r>
              <a:rPr lang="hu-HU" dirty="0" err="1" smtClean="0"/>
              <a:t>not</a:t>
            </a:r>
            <a:r>
              <a:rPr lang="hu-HU" dirty="0" smtClean="0"/>
              <a:t> </a:t>
            </a:r>
            <a:r>
              <a:rPr lang="hu-HU" dirty="0" err="1" smtClean="0"/>
              <a:t>produce</a:t>
            </a:r>
            <a:r>
              <a:rPr lang="hu-HU" dirty="0" smtClean="0"/>
              <a:t> a </a:t>
            </a:r>
            <a:r>
              <a:rPr lang="hu-HU" dirty="0" err="1" smtClean="0"/>
              <a:t>supplementary</a:t>
            </a:r>
            <a:r>
              <a:rPr lang="hu-HU" dirty="0" smtClean="0"/>
              <a:t> </a:t>
            </a:r>
            <a:r>
              <a:rPr lang="hu-HU" dirty="0" err="1" smtClean="0"/>
              <a:t>mandibular</a:t>
            </a:r>
            <a:r>
              <a:rPr lang="hu-HU" dirty="0" smtClean="0"/>
              <a:t> </a:t>
            </a:r>
            <a:r>
              <a:rPr lang="hu-HU" dirty="0" err="1" smtClean="0"/>
              <a:t>growth</a:t>
            </a:r>
            <a:r>
              <a:rPr lang="hu-HU" dirty="0" smtClean="0"/>
              <a:t>, </a:t>
            </a:r>
            <a:r>
              <a:rPr lang="hu-HU" dirty="0" err="1" smtClean="0"/>
              <a:t>only</a:t>
            </a:r>
            <a:r>
              <a:rPr lang="hu-HU" dirty="0" smtClean="0"/>
              <a:t> </a:t>
            </a:r>
            <a:r>
              <a:rPr lang="hu-HU" dirty="0" err="1" smtClean="0"/>
              <a:t>accelerate</a:t>
            </a:r>
            <a:r>
              <a:rPr lang="hu-HU" dirty="0" smtClean="0"/>
              <a:t> </a:t>
            </a:r>
            <a:r>
              <a:rPr lang="hu-HU" dirty="0" err="1" smtClean="0"/>
              <a:t>that</a:t>
            </a:r>
            <a:r>
              <a:rPr lang="hu-HU" dirty="0" smtClean="0"/>
              <a:t> </a:t>
            </a:r>
            <a:r>
              <a:rPr lang="hu-HU" dirty="0" err="1" smtClean="0"/>
              <a:t>already</a:t>
            </a:r>
            <a:r>
              <a:rPr lang="hu-HU" dirty="0" smtClean="0"/>
              <a:t> </a:t>
            </a:r>
            <a:r>
              <a:rPr lang="hu-HU" dirty="0" err="1" smtClean="0"/>
              <a:t>exists</a:t>
            </a:r>
            <a:endParaRPr lang="hu-HU" dirty="0" smtClean="0"/>
          </a:p>
          <a:p>
            <a:r>
              <a:rPr lang="hu-HU" dirty="0" err="1" smtClean="0"/>
              <a:t>There</a:t>
            </a:r>
            <a:r>
              <a:rPr lang="hu-HU" dirty="0" smtClean="0"/>
              <a:t> is no </a:t>
            </a:r>
            <a:r>
              <a:rPr lang="hu-HU" dirty="0" err="1" smtClean="0"/>
              <a:t>differce</a:t>
            </a:r>
            <a:r>
              <a:rPr lang="hu-HU" dirty="0" smtClean="0"/>
              <a:t> </a:t>
            </a:r>
            <a:r>
              <a:rPr lang="hu-HU" dirty="0" err="1" smtClean="0"/>
              <a:t>between</a:t>
            </a:r>
            <a:r>
              <a:rPr lang="hu-HU" dirty="0" smtClean="0"/>
              <a:t> </a:t>
            </a:r>
            <a:r>
              <a:rPr lang="hu-HU" dirty="0" err="1" smtClean="0"/>
              <a:t>mandibular</a:t>
            </a:r>
            <a:r>
              <a:rPr lang="hu-HU" dirty="0" smtClean="0"/>
              <a:t> </a:t>
            </a:r>
            <a:r>
              <a:rPr lang="hu-HU" dirty="0" err="1" smtClean="0"/>
              <a:t>changes</a:t>
            </a:r>
            <a:r>
              <a:rPr lang="hu-HU" dirty="0" smtClean="0"/>
              <a:t> </a:t>
            </a:r>
            <a:r>
              <a:rPr lang="hu-HU" dirty="0" err="1" smtClean="0"/>
              <a:t>produced</a:t>
            </a:r>
            <a:r>
              <a:rPr lang="hu-HU" dirty="0" smtClean="0"/>
              <a:t> </a:t>
            </a:r>
            <a:r>
              <a:rPr lang="hu-HU" dirty="0" err="1" smtClean="0"/>
              <a:t>by</a:t>
            </a:r>
            <a:r>
              <a:rPr lang="hu-HU" dirty="0" smtClean="0"/>
              <a:t> </a:t>
            </a:r>
            <a:r>
              <a:rPr lang="hu-HU" dirty="0" err="1" smtClean="0"/>
              <a:t>functional</a:t>
            </a:r>
            <a:r>
              <a:rPr lang="hu-HU" dirty="0" smtClean="0"/>
              <a:t> </a:t>
            </a:r>
            <a:r>
              <a:rPr lang="hu-HU" dirty="0" err="1" smtClean="0"/>
              <a:t>therapy</a:t>
            </a:r>
            <a:r>
              <a:rPr lang="hu-HU" dirty="0" smtClean="0"/>
              <a:t> </a:t>
            </a:r>
            <a:r>
              <a:rPr lang="hu-HU" dirty="0" err="1" smtClean="0"/>
              <a:t>or</a:t>
            </a:r>
            <a:r>
              <a:rPr lang="hu-HU" dirty="0" smtClean="0"/>
              <a:t> </a:t>
            </a:r>
            <a:r>
              <a:rPr lang="hu-HU" dirty="0" err="1" smtClean="0"/>
              <a:t>by</a:t>
            </a:r>
            <a:r>
              <a:rPr lang="hu-HU" dirty="0" smtClean="0"/>
              <a:t> </a:t>
            </a:r>
            <a:r>
              <a:rPr lang="hu-HU" dirty="0" err="1" smtClean="0"/>
              <a:t>normal</a:t>
            </a:r>
            <a:r>
              <a:rPr lang="hu-HU" dirty="0" smtClean="0"/>
              <a:t> </a:t>
            </a:r>
            <a:r>
              <a:rPr lang="hu-HU" dirty="0" err="1" smtClean="0"/>
              <a:t>growth</a:t>
            </a:r>
            <a:r>
              <a:rPr lang="hu-HU" dirty="0" smtClean="0"/>
              <a:t> </a:t>
            </a:r>
            <a:r>
              <a:rPr lang="hu-HU" dirty="0" err="1" smtClean="0"/>
              <a:t>or</a:t>
            </a:r>
            <a:r>
              <a:rPr lang="hu-HU" dirty="0" smtClean="0"/>
              <a:t> </a:t>
            </a:r>
            <a:r>
              <a:rPr lang="hu-HU" dirty="0" err="1" smtClean="0"/>
              <a:t>Class</a:t>
            </a:r>
            <a:r>
              <a:rPr lang="hu-HU" dirty="0" smtClean="0"/>
              <a:t> II </a:t>
            </a:r>
            <a:r>
              <a:rPr lang="hu-HU" dirty="0" err="1" smtClean="0"/>
              <a:t>conventional</a:t>
            </a:r>
            <a:r>
              <a:rPr lang="hu-HU" dirty="0" smtClean="0"/>
              <a:t> fix </a:t>
            </a:r>
            <a:r>
              <a:rPr lang="hu-HU" dirty="0" err="1" smtClean="0"/>
              <a:t>therapy</a:t>
            </a:r>
            <a:endParaRPr lang="hu-HU" dirty="0" smtClean="0"/>
          </a:p>
          <a:p>
            <a:r>
              <a:rPr lang="hu-HU" dirty="0" err="1" smtClean="0"/>
              <a:t>Functional</a:t>
            </a:r>
            <a:r>
              <a:rPr lang="hu-HU" dirty="0" smtClean="0"/>
              <a:t> </a:t>
            </a:r>
            <a:r>
              <a:rPr lang="hu-HU" dirty="0" err="1" smtClean="0"/>
              <a:t>therapy</a:t>
            </a:r>
            <a:r>
              <a:rPr lang="hu-HU" dirty="0" smtClean="0"/>
              <a:t> </a:t>
            </a:r>
            <a:r>
              <a:rPr lang="hu-HU" dirty="0" err="1" smtClean="0"/>
              <a:t>helps</a:t>
            </a:r>
            <a:r>
              <a:rPr lang="hu-HU" dirty="0" smtClean="0"/>
              <a:t> </a:t>
            </a:r>
            <a:r>
              <a:rPr lang="hu-HU" dirty="0" err="1" smtClean="0"/>
              <a:t>the</a:t>
            </a:r>
            <a:r>
              <a:rPr lang="hu-HU" dirty="0" smtClean="0"/>
              <a:t> </a:t>
            </a:r>
            <a:r>
              <a:rPr lang="hu-HU" dirty="0" err="1" smtClean="0"/>
              <a:t>mandible</a:t>
            </a:r>
            <a:r>
              <a:rPr lang="hu-HU" dirty="0" smtClean="0"/>
              <a:t> </a:t>
            </a:r>
            <a:r>
              <a:rPr lang="hu-HU" dirty="0" err="1" smtClean="0"/>
              <a:t>to</a:t>
            </a:r>
            <a:r>
              <a:rPr lang="hu-HU" dirty="0" smtClean="0"/>
              <a:t> </a:t>
            </a:r>
            <a:r>
              <a:rPr lang="hu-HU" dirty="0" err="1" smtClean="0"/>
              <a:t>express</a:t>
            </a:r>
            <a:r>
              <a:rPr lang="hu-HU" dirty="0" smtClean="0"/>
              <a:t> </a:t>
            </a:r>
            <a:r>
              <a:rPr lang="hu-HU" dirty="0" err="1" smtClean="0"/>
              <a:t>its</a:t>
            </a:r>
            <a:r>
              <a:rPr lang="hu-HU" dirty="0" smtClean="0"/>
              <a:t> </a:t>
            </a:r>
            <a:r>
              <a:rPr lang="hu-HU" dirty="0" err="1" smtClean="0"/>
              <a:t>genetic</a:t>
            </a:r>
            <a:r>
              <a:rPr lang="hu-HU" dirty="0" smtClean="0"/>
              <a:t> </a:t>
            </a:r>
            <a:r>
              <a:rPr lang="hu-HU" dirty="0" err="1" smtClean="0"/>
              <a:t>growth</a:t>
            </a:r>
            <a:r>
              <a:rPr lang="hu-HU" dirty="0" smtClean="0"/>
              <a:t> </a:t>
            </a:r>
            <a:r>
              <a:rPr lang="hu-HU" dirty="0" err="1" smtClean="0"/>
              <a:t>potential</a:t>
            </a:r>
            <a:r>
              <a:rPr lang="hu-HU" dirty="0" smtClean="0"/>
              <a:t> </a:t>
            </a:r>
            <a:r>
              <a:rPr lang="hu-HU" dirty="0" err="1" smtClean="0"/>
              <a:t>through</a:t>
            </a:r>
            <a:r>
              <a:rPr lang="hu-HU" dirty="0" smtClean="0"/>
              <a:t> </a:t>
            </a:r>
            <a:r>
              <a:rPr lang="hu-HU" dirty="0" err="1" smtClean="0"/>
              <a:t>anterior</a:t>
            </a:r>
            <a:r>
              <a:rPr lang="hu-HU" dirty="0" smtClean="0"/>
              <a:t> </a:t>
            </a:r>
            <a:r>
              <a:rPr lang="hu-HU" dirty="0" err="1" smtClean="0"/>
              <a:t>repositioning</a:t>
            </a:r>
            <a:r>
              <a:rPr lang="hu-HU" dirty="0" smtClean="0"/>
              <a:t>, </a:t>
            </a:r>
            <a:r>
              <a:rPr lang="hu-HU" dirty="0" err="1" smtClean="0"/>
              <a:t>because</a:t>
            </a:r>
            <a:r>
              <a:rPr lang="hu-HU" dirty="0" smtClean="0"/>
              <a:t> </a:t>
            </a:r>
            <a:r>
              <a:rPr lang="hu-HU" dirty="0" err="1" smtClean="0"/>
              <a:t>this</a:t>
            </a:r>
            <a:r>
              <a:rPr lang="hu-HU" dirty="0" smtClean="0"/>
              <a:t> </a:t>
            </a:r>
            <a:r>
              <a:rPr lang="hu-HU" dirty="0" err="1" smtClean="0"/>
              <a:t>position</a:t>
            </a:r>
            <a:r>
              <a:rPr lang="hu-HU" dirty="0" smtClean="0"/>
              <a:t> </a:t>
            </a:r>
            <a:r>
              <a:rPr lang="hu-HU" dirty="0" err="1" smtClean="0"/>
              <a:t>could</a:t>
            </a:r>
            <a:r>
              <a:rPr lang="hu-HU" dirty="0" smtClean="0"/>
              <a:t> </a:t>
            </a:r>
            <a:r>
              <a:rPr lang="hu-HU" dirty="0" err="1" smtClean="0"/>
              <a:t>stimulate</a:t>
            </a:r>
            <a:r>
              <a:rPr lang="hu-HU" dirty="0" smtClean="0"/>
              <a:t> </a:t>
            </a:r>
            <a:r>
              <a:rPr lang="hu-HU" dirty="0" err="1" smtClean="0"/>
              <a:t>condylar</a:t>
            </a:r>
            <a:r>
              <a:rPr lang="hu-HU" dirty="0" smtClean="0"/>
              <a:t> </a:t>
            </a:r>
            <a:r>
              <a:rPr lang="hu-HU" dirty="0" err="1" smtClean="0"/>
              <a:t>growth</a:t>
            </a:r>
            <a:endParaRPr lang="hu-HU"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https://kevinobrienorthoblog.com/wp-content/uploads/2019/05/Proffit-book.007.jpeg"/>
          <p:cNvPicPr/>
          <p:nvPr/>
        </p:nvPicPr>
        <p:blipFill>
          <a:blip r:embed="rId2" cstate="print"/>
          <a:srcRect l="20168" t="6757" r="20168" b="8108"/>
          <a:stretch>
            <a:fillRect/>
          </a:stretch>
        </p:blipFill>
        <p:spPr bwMode="auto">
          <a:xfrm>
            <a:off x="1547664" y="1628800"/>
            <a:ext cx="6048672" cy="4968552"/>
          </a:xfrm>
          <a:prstGeom prst="rect">
            <a:avLst/>
          </a:prstGeom>
          <a:noFill/>
          <a:ln w="9525">
            <a:noFill/>
            <a:miter lim="800000"/>
            <a:headEnd/>
            <a:tailEnd/>
          </a:ln>
        </p:spPr>
      </p:pic>
      <p:sp>
        <p:nvSpPr>
          <p:cNvPr id="3" name="Téglalap 2"/>
          <p:cNvSpPr/>
          <p:nvPr/>
        </p:nvSpPr>
        <p:spPr>
          <a:xfrm>
            <a:off x="0" y="476672"/>
            <a:ext cx="9144000" cy="707886"/>
          </a:xfrm>
          <a:prstGeom prst="rect">
            <a:avLst/>
          </a:prstGeom>
        </p:spPr>
        <p:txBody>
          <a:bodyPr wrap="square">
            <a:spAutoFit/>
          </a:bodyPr>
          <a:lstStyle/>
          <a:p>
            <a:pPr algn="ctr"/>
            <a:r>
              <a:rPr lang="de-DE" sz="4000" b="1" dirty="0"/>
              <a:t>Growth </a:t>
            </a:r>
            <a:r>
              <a:rPr lang="de-DE" sz="4000" b="1" dirty="0" err="1"/>
              <a:t>stimulation</a:t>
            </a:r>
            <a:r>
              <a:rPr lang="de-DE" sz="4000" b="1" dirty="0"/>
              <a:t> </a:t>
            </a:r>
            <a:r>
              <a:rPr lang="de-DE" sz="4000" b="1" dirty="0" err="1"/>
              <a:t>by</a:t>
            </a:r>
            <a:r>
              <a:rPr lang="de-DE" sz="4000" b="1" dirty="0"/>
              <a:t> Class II </a:t>
            </a:r>
            <a:r>
              <a:rPr lang="de-DE" sz="4000" b="1" dirty="0" err="1"/>
              <a:t>treatment</a:t>
            </a:r>
            <a:endParaRPr lang="hu-HU"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smtClean="0"/>
              <a:t>The design of </a:t>
            </a:r>
            <a:r>
              <a:rPr lang="hu-HU" b="1" dirty="0" err="1" smtClean="0"/>
              <a:t>activator</a:t>
            </a:r>
            <a:endParaRPr lang="hu-HU" b="1" dirty="0"/>
          </a:p>
        </p:txBody>
      </p:sp>
      <p:sp>
        <p:nvSpPr>
          <p:cNvPr id="3" name="Tartalom helye 2"/>
          <p:cNvSpPr>
            <a:spLocks noGrp="1"/>
          </p:cNvSpPr>
          <p:nvPr>
            <p:ph idx="1"/>
          </p:nvPr>
        </p:nvSpPr>
        <p:spPr/>
        <p:txBody>
          <a:bodyPr>
            <a:normAutofit lnSpcReduction="10000"/>
          </a:bodyPr>
          <a:lstStyle/>
          <a:p>
            <a:r>
              <a:rPr lang="en-US" dirty="0" smtClean="0"/>
              <a:t>The Andresen Activator is a</a:t>
            </a:r>
            <a:r>
              <a:rPr lang="en-US" dirty="0" smtClean="0">
                <a:solidFill>
                  <a:schemeClr val="accent1"/>
                </a:solidFill>
              </a:rPr>
              <a:t> passive tooth-borne appliance </a:t>
            </a:r>
            <a:r>
              <a:rPr lang="en-US" dirty="0" smtClean="0"/>
              <a:t>consisting of a plate covering the palate and teeth of both the </a:t>
            </a:r>
            <a:r>
              <a:rPr lang="en-US" dirty="0" err="1" smtClean="0"/>
              <a:t>mandibular</a:t>
            </a:r>
            <a:r>
              <a:rPr lang="en-US" dirty="0" smtClean="0"/>
              <a:t> and maxillary arches. </a:t>
            </a:r>
            <a:endParaRPr lang="hu-HU" dirty="0" smtClean="0"/>
          </a:p>
          <a:p>
            <a:r>
              <a:rPr lang="en-US" dirty="0" smtClean="0"/>
              <a:t>It transferred muscular stimuli to the teeth and jaws and was designed to move the mandible forward for correction of Class II malocclusions and open the bite. It could also direct erupting posterior teeth.</a:t>
            </a:r>
          </a:p>
          <a:p>
            <a:endParaRPr lang="hu-H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l="42125" r="42125"/>
          <a:stretch>
            <a:fillRect/>
          </a:stretch>
        </p:blipFill>
        <p:spPr bwMode="auto">
          <a:xfrm>
            <a:off x="4932040" y="1628800"/>
            <a:ext cx="1440160" cy="2524125"/>
          </a:xfrm>
          <a:prstGeom prst="rect">
            <a:avLst/>
          </a:prstGeom>
          <a:noFill/>
          <a:ln w="9525">
            <a:noFill/>
            <a:miter lim="800000"/>
            <a:headEnd/>
            <a:tailEnd/>
          </a:ln>
        </p:spPr>
      </p:pic>
      <p:pic>
        <p:nvPicPr>
          <p:cNvPr id="10" name="Picture 2"/>
          <p:cNvPicPr>
            <a:picLocks noChangeAspect="1" noChangeArrowheads="1"/>
          </p:cNvPicPr>
          <p:nvPr/>
        </p:nvPicPr>
        <p:blipFill>
          <a:blip r:embed="rId2" cstate="print"/>
          <a:srcRect l="29525" r="55513"/>
          <a:stretch>
            <a:fillRect/>
          </a:stretch>
        </p:blipFill>
        <p:spPr bwMode="auto">
          <a:xfrm>
            <a:off x="3059832" y="1628800"/>
            <a:ext cx="1368152" cy="2524125"/>
          </a:xfrm>
          <a:prstGeom prst="rect">
            <a:avLst/>
          </a:prstGeom>
          <a:noFill/>
          <a:ln w="9525">
            <a:noFill/>
            <a:miter lim="800000"/>
            <a:headEnd/>
            <a:tailEnd/>
          </a:ln>
        </p:spPr>
      </p:pic>
      <p:sp>
        <p:nvSpPr>
          <p:cNvPr id="2" name="Cím 1"/>
          <p:cNvSpPr>
            <a:spLocks noGrp="1"/>
          </p:cNvSpPr>
          <p:nvPr>
            <p:ph type="title"/>
          </p:nvPr>
        </p:nvSpPr>
        <p:spPr/>
        <p:txBody>
          <a:bodyPr/>
          <a:lstStyle/>
          <a:p>
            <a:r>
              <a:rPr lang="hu-HU" b="1" dirty="0" err="1" smtClean="0"/>
              <a:t>Andresen</a:t>
            </a:r>
            <a:r>
              <a:rPr lang="hu-HU" b="1" dirty="0" smtClean="0"/>
              <a:t> </a:t>
            </a:r>
            <a:r>
              <a:rPr lang="hu-HU" b="1" dirty="0" err="1" smtClean="0"/>
              <a:t>activator</a:t>
            </a:r>
            <a:endParaRPr lang="hu-HU" b="1" dirty="0"/>
          </a:p>
        </p:txBody>
      </p:sp>
      <p:pic>
        <p:nvPicPr>
          <p:cNvPr id="27650" name="Picture 2"/>
          <p:cNvPicPr>
            <a:picLocks noChangeAspect="1" noChangeArrowheads="1"/>
          </p:cNvPicPr>
          <p:nvPr/>
        </p:nvPicPr>
        <p:blipFill>
          <a:blip r:embed="rId2" cstate="print"/>
          <a:srcRect l="16925" r="68833"/>
          <a:stretch>
            <a:fillRect/>
          </a:stretch>
        </p:blipFill>
        <p:spPr bwMode="auto">
          <a:xfrm>
            <a:off x="899592" y="1484785"/>
            <a:ext cx="1296144" cy="2592288"/>
          </a:xfrm>
          <a:prstGeom prst="rect">
            <a:avLst/>
          </a:prstGeom>
          <a:noFill/>
          <a:ln w="9525">
            <a:noFill/>
            <a:miter lim="800000"/>
            <a:headEnd/>
            <a:tailEnd/>
          </a:ln>
        </p:spPr>
      </p:pic>
      <p:sp>
        <p:nvSpPr>
          <p:cNvPr id="7" name="Szövegdoboz 6"/>
          <p:cNvSpPr txBox="1"/>
          <p:nvPr/>
        </p:nvSpPr>
        <p:spPr>
          <a:xfrm>
            <a:off x="4283968" y="4365104"/>
            <a:ext cx="1812869" cy="369332"/>
          </a:xfrm>
          <a:prstGeom prst="rect">
            <a:avLst/>
          </a:prstGeom>
          <a:noFill/>
        </p:spPr>
        <p:txBody>
          <a:bodyPr wrap="square" rtlCol="0">
            <a:spAutoFit/>
          </a:bodyPr>
          <a:lstStyle/>
          <a:p>
            <a:r>
              <a:rPr lang="hu-HU" b="1" dirty="0" smtClean="0"/>
              <a:t>  </a:t>
            </a:r>
            <a:endParaRPr lang="hu-HU" b="1" dirty="0"/>
          </a:p>
        </p:txBody>
      </p:sp>
      <p:sp>
        <p:nvSpPr>
          <p:cNvPr id="18" name="Szövegdoboz 17"/>
          <p:cNvSpPr txBox="1"/>
          <p:nvPr/>
        </p:nvSpPr>
        <p:spPr>
          <a:xfrm>
            <a:off x="323528" y="4005064"/>
            <a:ext cx="2088232" cy="923330"/>
          </a:xfrm>
          <a:prstGeom prst="rect">
            <a:avLst/>
          </a:prstGeom>
          <a:noFill/>
        </p:spPr>
        <p:txBody>
          <a:bodyPr wrap="square" rtlCol="0">
            <a:spAutoFit/>
          </a:bodyPr>
          <a:lstStyle/>
          <a:p>
            <a:r>
              <a:rPr lang="hu-HU" b="1" dirty="0" err="1" smtClean="0"/>
              <a:t>the</a:t>
            </a:r>
            <a:r>
              <a:rPr lang="hu-HU" b="1" dirty="0" smtClean="0"/>
              <a:t> </a:t>
            </a:r>
            <a:r>
              <a:rPr lang="hu-HU" b="1" dirty="0" err="1" smtClean="0"/>
              <a:t>acrilic</a:t>
            </a:r>
            <a:r>
              <a:rPr lang="hu-HU" b="1" dirty="0" smtClean="0"/>
              <a:t> has a </a:t>
            </a:r>
            <a:r>
              <a:rPr lang="en-US" b="1" dirty="0" smtClean="0"/>
              <a:t> lingual imprints of the crown surfaces </a:t>
            </a:r>
            <a:endParaRPr lang="hu-HU" b="1" dirty="0"/>
          </a:p>
        </p:txBody>
      </p:sp>
      <p:sp>
        <p:nvSpPr>
          <p:cNvPr id="20" name="Szövegdoboz 19"/>
          <p:cNvSpPr txBox="1"/>
          <p:nvPr/>
        </p:nvSpPr>
        <p:spPr>
          <a:xfrm>
            <a:off x="2699792" y="4005064"/>
            <a:ext cx="1944216" cy="923330"/>
          </a:xfrm>
          <a:prstGeom prst="rect">
            <a:avLst/>
          </a:prstGeom>
          <a:noFill/>
        </p:spPr>
        <p:txBody>
          <a:bodyPr wrap="square" rtlCol="0">
            <a:spAutoFit/>
          </a:bodyPr>
          <a:lstStyle/>
          <a:p>
            <a:r>
              <a:rPr lang="hu-HU" b="1" dirty="0" err="1" smtClean="0"/>
              <a:t>we</a:t>
            </a:r>
            <a:r>
              <a:rPr lang="hu-HU" b="1" dirty="0" smtClean="0"/>
              <a:t> </a:t>
            </a:r>
            <a:r>
              <a:rPr lang="hu-HU" b="1" dirty="0" err="1" smtClean="0"/>
              <a:t>have</a:t>
            </a:r>
            <a:r>
              <a:rPr lang="hu-HU" b="1" dirty="0" smtClean="0"/>
              <a:t> </a:t>
            </a:r>
            <a:r>
              <a:rPr lang="hu-HU" b="1" dirty="0" err="1" smtClean="0"/>
              <a:t>to</a:t>
            </a:r>
            <a:r>
              <a:rPr lang="hu-HU" b="1" dirty="0" smtClean="0"/>
              <a:t> </a:t>
            </a:r>
            <a:r>
              <a:rPr lang="hu-HU" b="1" dirty="0" err="1" smtClean="0"/>
              <a:t>trimm</a:t>
            </a:r>
            <a:endParaRPr lang="hu-HU" b="1" dirty="0" smtClean="0"/>
          </a:p>
          <a:p>
            <a:r>
              <a:rPr lang="hu-HU" b="1" dirty="0" err="1" smtClean="0"/>
              <a:t>recesses</a:t>
            </a:r>
            <a:r>
              <a:rPr lang="hu-HU" b="1" dirty="0" smtClean="0"/>
              <a:t> </a:t>
            </a:r>
            <a:r>
              <a:rPr lang="hu-HU" b="1" dirty="0" err="1" smtClean="0"/>
              <a:t>into</a:t>
            </a:r>
            <a:r>
              <a:rPr lang="hu-HU" b="1" dirty="0" smtClean="0"/>
              <a:t> </a:t>
            </a:r>
            <a:r>
              <a:rPr lang="hu-HU" b="1" dirty="0" err="1" smtClean="0"/>
              <a:t>the</a:t>
            </a:r>
            <a:endParaRPr lang="hu-HU" b="1" dirty="0" smtClean="0"/>
          </a:p>
          <a:p>
            <a:r>
              <a:rPr lang="hu-HU" b="1" dirty="0" err="1" smtClean="0"/>
              <a:t>acrilic</a:t>
            </a:r>
            <a:endParaRPr lang="hu-HU" b="1" dirty="0"/>
          </a:p>
        </p:txBody>
      </p:sp>
      <p:sp>
        <p:nvSpPr>
          <p:cNvPr id="21" name="Szövegdoboz 20"/>
          <p:cNvSpPr txBox="1"/>
          <p:nvPr/>
        </p:nvSpPr>
        <p:spPr>
          <a:xfrm>
            <a:off x="4932040" y="4005064"/>
            <a:ext cx="1800200" cy="646331"/>
          </a:xfrm>
          <a:prstGeom prst="rect">
            <a:avLst/>
          </a:prstGeom>
          <a:noFill/>
        </p:spPr>
        <p:txBody>
          <a:bodyPr wrap="square" rtlCol="0">
            <a:spAutoFit/>
          </a:bodyPr>
          <a:lstStyle/>
          <a:p>
            <a:r>
              <a:rPr lang="hu-HU" b="1" dirty="0" err="1" smtClean="0"/>
              <a:t>the</a:t>
            </a:r>
            <a:r>
              <a:rPr lang="hu-HU" b="1" dirty="0" smtClean="0"/>
              <a:t> </a:t>
            </a:r>
            <a:r>
              <a:rPr lang="hu-HU" b="1" dirty="0" err="1" smtClean="0"/>
              <a:t>blocc</a:t>
            </a:r>
            <a:r>
              <a:rPr lang="hu-HU" b="1" dirty="0" smtClean="0"/>
              <a:t> </a:t>
            </a:r>
            <a:r>
              <a:rPr lang="hu-HU" b="1" dirty="0" err="1" smtClean="0"/>
              <a:t>touchis</a:t>
            </a:r>
            <a:endParaRPr lang="hu-HU" b="1" dirty="0" smtClean="0"/>
          </a:p>
          <a:p>
            <a:r>
              <a:rPr lang="hu-HU" b="1" dirty="0" err="1" smtClean="0"/>
              <a:t>the</a:t>
            </a:r>
            <a:r>
              <a:rPr lang="hu-HU" b="1" dirty="0" smtClean="0"/>
              <a:t> </a:t>
            </a:r>
            <a:r>
              <a:rPr lang="hu-HU" b="1" dirty="0" err="1" smtClean="0"/>
              <a:t>frontal</a:t>
            </a:r>
            <a:r>
              <a:rPr lang="hu-HU" b="1" dirty="0" smtClean="0"/>
              <a:t> </a:t>
            </a:r>
            <a:r>
              <a:rPr lang="hu-HU" b="1" dirty="0" err="1" smtClean="0"/>
              <a:t>teeth</a:t>
            </a:r>
            <a:endParaRPr lang="hu-HU" b="1" dirty="0"/>
          </a:p>
        </p:txBody>
      </p:sp>
      <p:pic>
        <p:nvPicPr>
          <p:cNvPr id="12" name="Picture 2"/>
          <p:cNvPicPr>
            <a:picLocks noChangeAspect="1" noChangeArrowheads="1"/>
          </p:cNvPicPr>
          <p:nvPr/>
        </p:nvPicPr>
        <p:blipFill>
          <a:blip r:embed="rId2" cstate="print"/>
          <a:srcRect l="71517"/>
          <a:stretch>
            <a:fillRect/>
          </a:stretch>
        </p:blipFill>
        <p:spPr bwMode="auto">
          <a:xfrm>
            <a:off x="6551712" y="1556792"/>
            <a:ext cx="2592288" cy="2592288"/>
          </a:xfrm>
          <a:prstGeom prst="rect">
            <a:avLst/>
          </a:prstGeom>
          <a:noFill/>
          <a:ln w="9525">
            <a:noFill/>
            <a:miter lim="800000"/>
            <a:headEnd/>
            <a:tailEnd/>
          </a:ln>
        </p:spPr>
      </p:pic>
      <p:pic>
        <p:nvPicPr>
          <p:cNvPr id="13" name="Picture 10" descr="Bildergebnis fÃ¼r aktivator kfo"/>
          <p:cNvPicPr>
            <a:picLocks noChangeAspect="1" noChangeArrowheads="1"/>
          </p:cNvPicPr>
          <p:nvPr/>
        </p:nvPicPr>
        <p:blipFill>
          <a:blip r:embed="rId3" cstate="print"/>
          <a:srcRect l="11753" t="6810" r="5591" b="14874"/>
          <a:stretch>
            <a:fillRect/>
          </a:stretch>
        </p:blipFill>
        <p:spPr bwMode="auto">
          <a:xfrm>
            <a:off x="4699796" y="4869160"/>
            <a:ext cx="2535444" cy="18002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fontScale="90000"/>
          </a:bodyPr>
          <a:lstStyle/>
          <a:p>
            <a:r>
              <a:rPr lang="hu-HU" b="1" dirty="0" smtClean="0"/>
              <a:t>The </a:t>
            </a:r>
            <a:r>
              <a:rPr lang="hu-HU" b="1" dirty="0" err="1" smtClean="0"/>
              <a:t>results</a:t>
            </a:r>
            <a:r>
              <a:rPr lang="hu-HU" b="1" dirty="0" smtClean="0"/>
              <a:t> of </a:t>
            </a:r>
            <a:r>
              <a:rPr lang="hu-HU" b="1" dirty="0" err="1" smtClean="0"/>
              <a:t>the</a:t>
            </a:r>
            <a:r>
              <a:rPr lang="hu-HU" b="1" dirty="0" smtClean="0"/>
              <a:t> </a:t>
            </a:r>
            <a:r>
              <a:rPr lang="hu-HU" b="1" dirty="0" err="1" smtClean="0"/>
              <a:t>activator</a:t>
            </a:r>
            <a:r>
              <a:rPr lang="hu-HU" b="1" dirty="0" smtClean="0"/>
              <a:t> </a:t>
            </a:r>
            <a:r>
              <a:rPr lang="hu-HU" b="1" dirty="0" err="1" smtClean="0"/>
              <a:t>treatment</a:t>
            </a:r>
            <a:endParaRPr lang="hu-HU" b="1" dirty="0"/>
          </a:p>
        </p:txBody>
      </p:sp>
      <p:sp>
        <p:nvSpPr>
          <p:cNvPr id="4" name="Tartalom helye 3"/>
          <p:cNvSpPr>
            <a:spLocks noGrp="1"/>
          </p:cNvSpPr>
          <p:nvPr>
            <p:ph idx="1"/>
          </p:nvPr>
        </p:nvSpPr>
        <p:spPr/>
        <p:txBody>
          <a:bodyPr>
            <a:normAutofit lnSpcReduction="10000"/>
          </a:bodyPr>
          <a:lstStyle/>
          <a:p>
            <a:r>
              <a:rPr lang="hu-HU" dirty="0" err="1" smtClean="0"/>
              <a:t>Reducis</a:t>
            </a:r>
            <a:r>
              <a:rPr lang="hu-HU" dirty="0" smtClean="0"/>
              <a:t> </a:t>
            </a:r>
            <a:r>
              <a:rPr lang="hu-HU" dirty="0" err="1" smtClean="0"/>
              <a:t>overjet</a:t>
            </a:r>
            <a:r>
              <a:rPr lang="hu-HU" dirty="0" smtClean="0"/>
              <a:t> and </a:t>
            </a:r>
            <a:r>
              <a:rPr lang="hu-HU" dirty="0" err="1" smtClean="0"/>
              <a:t>overbite</a:t>
            </a:r>
            <a:endParaRPr lang="hu-HU" dirty="0" smtClean="0"/>
          </a:p>
          <a:p>
            <a:r>
              <a:rPr lang="hu-HU" dirty="0" smtClean="0"/>
              <a:t>T</a:t>
            </a:r>
            <a:r>
              <a:rPr lang="en-US" dirty="0" smtClean="0"/>
              <a:t>he changes are mainly </a:t>
            </a:r>
            <a:r>
              <a:rPr lang="en-US" dirty="0" err="1" smtClean="0"/>
              <a:t>dentoalveolar</a:t>
            </a:r>
            <a:endParaRPr lang="hu-HU" dirty="0" smtClean="0"/>
          </a:p>
          <a:p>
            <a:r>
              <a:rPr lang="hu-HU" dirty="0" smtClean="0"/>
              <a:t>F</a:t>
            </a:r>
            <a:r>
              <a:rPr lang="en-US" dirty="0" err="1" smtClean="0"/>
              <a:t>avorable</a:t>
            </a:r>
            <a:r>
              <a:rPr lang="en-US" dirty="0" smtClean="0"/>
              <a:t> growth occurs in some cases</a:t>
            </a:r>
            <a:endParaRPr lang="hu-HU" dirty="0" smtClean="0"/>
          </a:p>
          <a:p>
            <a:pPr>
              <a:buNone/>
            </a:pPr>
            <a:endParaRPr lang="hu-HU" dirty="0" smtClean="0"/>
          </a:p>
          <a:p>
            <a:r>
              <a:rPr lang="en-US" dirty="0" smtClean="0"/>
              <a:t>It has not been possible to show that these growth changes are in excess of the genetically determined growth for the patient or to predict which patients will grow and which will not</a:t>
            </a:r>
            <a:endParaRPr lang="hu-HU" dirty="0" smtClean="0"/>
          </a:p>
          <a:p>
            <a:endParaRPr lang="hu-HU"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err="1" smtClean="0"/>
              <a:t>About</a:t>
            </a:r>
            <a:r>
              <a:rPr lang="hu-HU" b="1" dirty="0" smtClean="0"/>
              <a:t> </a:t>
            </a:r>
            <a:r>
              <a:rPr lang="hu-HU" b="1" dirty="0" err="1" smtClean="0"/>
              <a:t>incisal</a:t>
            </a:r>
            <a:r>
              <a:rPr lang="hu-HU" b="1" dirty="0" smtClean="0"/>
              <a:t> trauma</a:t>
            </a:r>
            <a:endParaRPr lang="hu-HU" b="1" dirty="0"/>
          </a:p>
        </p:txBody>
      </p:sp>
      <p:sp>
        <p:nvSpPr>
          <p:cNvPr id="3" name="Tartalom helye 2"/>
          <p:cNvSpPr>
            <a:spLocks noGrp="1"/>
          </p:cNvSpPr>
          <p:nvPr>
            <p:ph idx="1"/>
          </p:nvPr>
        </p:nvSpPr>
        <p:spPr/>
        <p:txBody>
          <a:bodyPr>
            <a:normAutofit lnSpcReduction="10000"/>
          </a:bodyPr>
          <a:lstStyle/>
          <a:p>
            <a:r>
              <a:rPr lang="en-US" dirty="0" smtClean="0"/>
              <a:t>When we consider the risk of trauma we need to evaluate if the child is at risk because of their general activities </a:t>
            </a:r>
            <a:endParaRPr lang="hu-HU" dirty="0" smtClean="0"/>
          </a:p>
          <a:p>
            <a:r>
              <a:rPr lang="hu-HU" dirty="0" smtClean="0"/>
              <a:t>M</a:t>
            </a:r>
            <a:r>
              <a:rPr lang="en-US" dirty="0" err="1" smtClean="0"/>
              <a:t>oderate</a:t>
            </a:r>
            <a:r>
              <a:rPr lang="en-US" dirty="0" smtClean="0"/>
              <a:t> level of evidence suggests that providing early Class II treatment with functional appliances reduces </a:t>
            </a:r>
            <a:r>
              <a:rPr lang="en-US" dirty="0" err="1" smtClean="0"/>
              <a:t>incisal</a:t>
            </a:r>
            <a:r>
              <a:rPr lang="en-US" dirty="0" smtClean="0"/>
              <a:t> trauma.</a:t>
            </a:r>
            <a:endParaRPr lang="hu-HU" dirty="0" smtClean="0"/>
          </a:p>
          <a:p>
            <a:r>
              <a:rPr lang="en-US" dirty="0" smtClean="0"/>
              <a:t>Most of the reduction in </a:t>
            </a:r>
            <a:r>
              <a:rPr lang="en-US" dirty="0" err="1" smtClean="0"/>
              <a:t>overjet</a:t>
            </a:r>
            <a:r>
              <a:rPr lang="en-US" dirty="0" smtClean="0"/>
              <a:t> is achieved by tooth movement. There is minimal skeletal change and this cannot be predicted.</a:t>
            </a:r>
          </a:p>
          <a:p>
            <a:endParaRPr lang="hu-HU" dirty="0" smtClean="0"/>
          </a:p>
          <a:p>
            <a:endParaRPr lang="hu-H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922114"/>
          </a:xfrm>
        </p:spPr>
        <p:txBody>
          <a:bodyPr/>
          <a:lstStyle/>
          <a:p>
            <a:r>
              <a:rPr lang="hu-HU" b="1" dirty="0" smtClean="0"/>
              <a:t>The </a:t>
            </a:r>
            <a:r>
              <a:rPr lang="hu-HU" b="1" dirty="0" err="1" smtClean="0"/>
              <a:t>growth</a:t>
            </a:r>
            <a:r>
              <a:rPr lang="hu-HU" b="1" dirty="0" smtClean="0"/>
              <a:t> of </a:t>
            </a:r>
            <a:r>
              <a:rPr lang="hu-HU" b="1" dirty="0" err="1" smtClean="0"/>
              <a:t>the</a:t>
            </a:r>
            <a:r>
              <a:rPr lang="hu-HU" b="1" dirty="0" smtClean="0"/>
              <a:t> </a:t>
            </a:r>
            <a:r>
              <a:rPr lang="hu-HU" b="1" dirty="0" err="1" smtClean="0"/>
              <a:t>mandible</a:t>
            </a:r>
            <a:endParaRPr lang="hu-HU" b="1" dirty="0"/>
          </a:p>
        </p:txBody>
      </p:sp>
      <p:sp>
        <p:nvSpPr>
          <p:cNvPr id="3" name="Tartalom helye 2"/>
          <p:cNvSpPr>
            <a:spLocks noGrp="1"/>
          </p:cNvSpPr>
          <p:nvPr>
            <p:ph idx="1"/>
          </p:nvPr>
        </p:nvSpPr>
        <p:spPr>
          <a:xfrm>
            <a:off x="251520" y="1268760"/>
            <a:ext cx="8640960" cy="4857403"/>
          </a:xfrm>
        </p:spPr>
        <p:txBody>
          <a:bodyPr/>
          <a:lstStyle/>
          <a:p>
            <a:r>
              <a:rPr lang="hu-HU" dirty="0" smtClean="0"/>
              <a:t>The </a:t>
            </a:r>
            <a:r>
              <a:rPr lang="hu-HU" dirty="0" err="1" smtClean="0"/>
              <a:t>growth</a:t>
            </a:r>
            <a:r>
              <a:rPr lang="hu-HU" dirty="0" smtClean="0"/>
              <a:t> </a:t>
            </a:r>
            <a:r>
              <a:rPr lang="hu-HU" dirty="0" err="1" smtClean="0"/>
              <a:t>takes</a:t>
            </a:r>
            <a:r>
              <a:rPr lang="hu-HU" dirty="0" smtClean="0"/>
              <a:t> </a:t>
            </a:r>
            <a:r>
              <a:rPr lang="hu-HU" dirty="0" err="1" smtClean="0"/>
              <a:t>place</a:t>
            </a:r>
            <a:r>
              <a:rPr lang="hu-HU" dirty="0" smtClean="0"/>
              <a:t> </a:t>
            </a:r>
            <a:r>
              <a:rPr lang="hu-HU" dirty="0" err="1" smtClean="0"/>
              <a:t>mostly</a:t>
            </a:r>
            <a:r>
              <a:rPr lang="hu-HU" dirty="0" smtClean="0"/>
              <a:t> </a:t>
            </a:r>
            <a:r>
              <a:rPr lang="hu-HU" dirty="0" err="1" smtClean="0"/>
              <a:t>into</a:t>
            </a:r>
            <a:r>
              <a:rPr lang="hu-HU" dirty="0" smtClean="0"/>
              <a:t> </a:t>
            </a:r>
            <a:r>
              <a:rPr lang="hu-HU" dirty="0" err="1" smtClean="0"/>
              <a:t>the</a:t>
            </a:r>
            <a:r>
              <a:rPr lang="hu-HU" dirty="0" smtClean="0"/>
              <a:t> </a:t>
            </a:r>
            <a:r>
              <a:rPr lang="hu-HU" dirty="0" err="1" smtClean="0"/>
              <a:t>condyle</a:t>
            </a:r>
            <a:endParaRPr lang="hu-HU" dirty="0" smtClean="0"/>
          </a:p>
          <a:p>
            <a:r>
              <a:rPr lang="hu-HU" dirty="0" smtClean="0"/>
              <a:t>The </a:t>
            </a:r>
            <a:r>
              <a:rPr lang="hu-HU" dirty="0" err="1" smtClean="0"/>
              <a:t>summe</a:t>
            </a:r>
            <a:r>
              <a:rPr lang="hu-HU" dirty="0" smtClean="0"/>
              <a:t> of </a:t>
            </a:r>
            <a:r>
              <a:rPr lang="hu-HU" dirty="0" err="1" smtClean="0"/>
              <a:t>the</a:t>
            </a:r>
            <a:r>
              <a:rPr lang="hu-HU" dirty="0" smtClean="0"/>
              <a:t> </a:t>
            </a:r>
            <a:r>
              <a:rPr lang="hu-HU" dirty="0" err="1" smtClean="0"/>
              <a:t>growth</a:t>
            </a:r>
            <a:r>
              <a:rPr lang="hu-HU" dirty="0" smtClean="0"/>
              <a:t> is </a:t>
            </a:r>
            <a:r>
              <a:rPr lang="hu-HU" dirty="0" err="1" smtClean="0"/>
              <a:t>genetically</a:t>
            </a:r>
            <a:r>
              <a:rPr lang="hu-HU" dirty="0" smtClean="0"/>
              <a:t> </a:t>
            </a:r>
            <a:r>
              <a:rPr lang="hu-HU" dirty="0" err="1" smtClean="0"/>
              <a:t>programmed</a:t>
            </a:r>
            <a:r>
              <a:rPr lang="hu-HU" dirty="0" smtClean="0"/>
              <a:t> </a:t>
            </a:r>
            <a:r>
              <a:rPr lang="hu-HU" dirty="0" err="1" smtClean="0"/>
              <a:t>in</a:t>
            </a:r>
            <a:r>
              <a:rPr lang="hu-HU" dirty="0" smtClean="0"/>
              <a:t> </a:t>
            </a:r>
            <a:r>
              <a:rPr lang="hu-HU" dirty="0" err="1" smtClean="0"/>
              <a:t>the</a:t>
            </a:r>
            <a:r>
              <a:rPr lang="hu-HU" dirty="0" smtClean="0"/>
              <a:t> </a:t>
            </a:r>
            <a:r>
              <a:rPr lang="hu-HU" dirty="0" err="1" smtClean="0"/>
              <a:t>condyle</a:t>
            </a:r>
            <a:endParaRPr lang="hu-HU" dirty="0" smtClean="0"/>
          </a:p>
          <a:p>
            <a:r>
              <a:rPr lang="hu-HU" dirty="0" err="1" smtClean="0"/>
              <a:t>During</a:t>
            </a:r>
            <a:r>
              <a:rPr lang="hu-HU" dirty="0" smtClean="0"/>
              <a:t> </a:t>
            </a:r>
            <a:r>
              <a:rPr lang="hu-HU" dirty="0" err="1" smtClean="0"/>
              <a:t>the</a:t>
            </a:r>
            <a:r>
              <a:rPr lang="hu-HU" dirty="0" smtClean="0"/>
              <a:t> </a:t>
            </a:r>
            <a:r>
              <a:rPr lang="hu-HU" dirty="0" err="1" smtClean="0"/>
              <a:t>growth</a:t>
            </a:r>
            <a:r>
              <a:rPr lang="hu-HU" dirty="0" smtClean="0"/>
              <a:t> </a:t>
            </a:r>
            <a:r>
              <a:rPr lang="hu-HU" dirty="0" err="1" smtClean="0"/>
              <a:t>process</a:t>
            </a:r>
            <a:r>
              <a:rPr lang="hu-HU" dirty="0" smtClean="0"/>
              <a:t> </a:t>
            </a:r>
            <a:r>
              <a:rPr lang="hu-HU" dirty="0" err="1" smtClean="0"/>
              <a:t>the</a:t>
            </a:r>
            <a:r>
              <a:rPr lang="hu-HU" dirty="0" smtClean="0"/>
              <a:t> </a:t>
            </a:r>
            <a:r>
              <a:rPr lang="hu-HU" dirty="0" err="1" smtClean="0"/>
              <a:t>mandible</a:t>
            </a:r>
            <a:r>
              <a:rPr lang="hu-HU" dirty="0" smtClean="0"/>
              <a:t> has a </a:t>
            </a:r>
            <a:r>
              <a:rPr lang="hu-HU" u="sng" dirty="0" err="1" smtClean="0">
                <a:solidFill>
                  <a:srgbClr val="00B0F0"/>
                </a:solidFill>
              </a:rPr>
              <a:t>morphogenetic</a:t>
            </a:r>
            <a:r>
              <a:rPr lang="hu-HU" u="sng" dirty="0" smtClean="0">
                <a:solidFill>
                  <a:srgbClr val="00B0F0"/>
                </a:solidFill>
              </a:rPr>
              <a:t> </a:t>
            </a:r>
            <a:r>
              <a:rPr lang="hu-HU" u="sng" dirty="0" err="1" smtClean="0">
                <a:solidFill>
                  <a:srgbClr val="00B0F0"/>
                </a:solidFill>
              </a:rPr>
              <a:t>change</a:t>
            </a:r>
            <a:r>
              <a:rPr lang="hu-HU" u="sng" dirty="0" smtClean="0">
                <a:solidFill>
                  <a:srgbClr val="00B0F0"/>
                </a:solidFill>
              </a:rPr>
              <a:t> </a:t>
            </a:r>
            <a:r>
              <a:rPr lang="hu-HU" dirty="0" err="1" smtClean="0"/>
              <a:t>in</a:t>
            </a:r>
            <a:r>
              <a:rPr lang="hu-HU" dirty="0" smtClean="0"/>
              <a:t> </a:t>
            </a:r>
            <a:r>
              <a:rPr lang="hu-HU" dirty="0" err="1" smtClean="0"/>
              <a:t>his</a:t>
            </a:r>
            <a:r>
              <a:rPr lang="hu-HU" dirty="0" smtClean="0">
                <a:solidFill>
                  <a:srgbClr val="00B0F0"/>
                </a:solidFill>
              </a:rPr>
              <a:t> </a:t>
            </a:r>
            <a:r>
              <a:rPr lang="hu-HU" dirty="0" err="1" smtClean="0"/>
              <a:t>shape</a:t>
            </a:r>
            <a:endParaRPr lang="hu-HU" dirty="0" smtClean="0"/>
          </a:p>
          <a:p>
            <a:r>
              <a:rPr lang="hu-HU" dirty="0" smtClean="0"/>
              <a:t>And </a:t>
            </a:r>
            <a:r>
              <a:rPr lang="hu-HU" dirty="0" err="1" smtClean="0"/>
              <a:t>changes</a:t>
            </a:r>
            <a:r>
              <a:rPr lang="hu-HU" dirty="0" smtClean="0"/>
              <a:t> </a:t>
            </a:r>
            <a:r>
              <a:rPr lang="hu-HU" dirty="0" err="1" smtClean="0"/>
              <a:t>his</a:t>
            </a:r>
            <a:r>
              <a:rPr lang="hu-HU" dirty="0" smtClean="0"/>
              <a:t> </a:t>
            </a:r>
            <a:r>
              <a:rPr lang="hu-HU" dirty="0" err="1" smtClean="0"/>
              <a:t>position</a:t>
            </a:r>
            <a:r>
              <a:rPr lang="hu-HU" dirty="0" smtClean="0"/>
              <a:t> </a:t>
            </a:r>
            <a:r>
              <a:rPr lang="hu-HU" dirty="0" err="1" smtClean="0"/>
              <a:t>in</a:t>
            </a:r>
            <a:r>
              <a:rPr lang="hu-HU" dirty="0" smtClean="0"/>
              <a:t> </a:t>
            </a:r>
            <a:r>
              <a:rPr lang="hu-HU" dirty="0" err="1" smtClean="0"/>
              <a:t>the</a:t>
            </a:r>
            <a:r>
              <a:rPr lang="hu-HU" dirty="0" smtClean="0"/>
              <a:t> </a:t>
            </a:r>
            <a:r>
              <a:rPr lang="hu-HU" dirty="0" err="1" smtClean="0"/>
              <a:t>face</a:t>
            </a:r>
            <a:r>
              <a:rPr lang="hu-HU" dirty="0" smtClean="0"/>
              <a:t> </a:t>
            </a:r>
            <a:r>
              <a:rPr lang="hu-HU" dirty="0" err="1" smtClean="0"/>
              <a:t>with</a:t>
            </a:r>
            <a:r>
              <a:rPr lang="hu-HU" dirty="0" smtClean="0"/>
              <a:t> a </a:t>
            </a:r>
            <a:r>
              <a:rPr lang="hu-HU" u="sng" dirty="0" err="1" smtClean="0">
                <a:solidFill>
                  <a:srgbClr val="00B0F0"/>
                </a:solidFill>
              </a:rPr>
              <a:t>positional</a:t>
            </a:r>
            <a:r>
              <a:rPr lang="hu-HU" u="sng" dirty="0" smtClean="0">
                <a:solidFill>
                  <a:srgbClr val="00B0F0"/>
                </a:solidFill>
              </a:rPr>
              <a:t> </a:t>
            </a:r>
            <a:r>
              <a:rPr lang="hu-HU" u="sng" dirty="0" err="1" smtClean="0">
                <a:solidFill>
                  <a:srgbClr val="00B0F0"/>
                </a:solidFill>
              </a:rPr>
              <a:t>rotation</a:t>
            </a:r>
            <a:endParaRPr lang="hu-HU" u="sng" dirty="0" smtClean="0">
              <a:solidFill>
                <a:srgbClr val="00B0F0"/>
              </a:solidFill>
            </a:endParaRPr>
          </a:p>
        </p:txBody>
      </p:sp>
      <p:pic>
        <p:nvPicPr>
          <p:cNvPr id="4" name="Picture 3"/>
          <p:cNvPicPr>
            <a:picLocks noChangeAspect="1" noChangeArrowheads="1"/>
          </p:cNvPicPr>
          <p:nvPr/>
        </p:nvPicPr>
        <p:blipFill>
          <a:blip r:embed="rId2" cstate="print"/>
          <a:srcRect b="9153"/>
          <a:stretch>
            <a:fillRect/>
          </a:stretch>
        </p:blipFill>
        <p:spPr bwMode="auto">
          <a:xfrm>
            <a:off x="5004048" y="4688714"/>
            <a:ext cx="2808312" cy="21692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smtClean="0"/>
              <a:t>Fix </a:t>
            </a:r>
            <a:r>
              <a:rPr lang="hu-HU" b="1" dirty="0" err="1" smtClean="0"/>
              <a:t>functional</a:t>
            </a:r>
            <a:r>
              <a:rPr lang="hu-HU" b="1" dirty="0" smtClean="0"/>
              <a:t> </a:t>
            </a:r>
            <a:r>
              <a:rPr lang="hu-HU" b="1" dirty="0" err="1" smtClean="0"/>
              <a:t>appliances</a:t>
            </a:r>
            <a:endParaRPr lang="hu-HU" b="1" dirty="0"/>
          </a:p>
        </p:txBody>
      </p:sp>
      <p:pic>
        <p:nvPicPr>
          <p:cNvPr id="27650" name="Picture 2" descr="G:\Debrecen,oktatás\2017-18.második szemeszter\R-GIZIKE\DE-Gyakorlat-2017-18_II-semester\DE-4a-Gyak_Fix-Egyeb_2018\4a-Fix-Egyeb-magyar (25).JPG"/>
          <p:cNvPicPr>
            <a:picLocks noChangeAspect="1" noChangeArrowheads="1"/>
          </p:cNvPicPr>
          <p:nvPr/>
        </p:nvPicPr>
        <p:blipFill>
          <a:blip r:embed="rId2" cstate="print"/>
          <a:srcRect/>
          <a:stretch>
            <a:fillRect/>
          </a:stretch>
        </p:blipFill>
        <p:spPr bwMode="auto">
          <a:xfrm>
            <a:off x="0" y="1700808"/>
            <a:ext cx="9168342" cy="5157192"/>
          </a:xfrm>
          <a:prstGeom prst="rect">
            <a:avLst/>
          </a:prstGeom>
          <a:solidFill>
            <a:schemeClr val="bg1"/>
          </a:solidFill>
        </p:spPr>
      </p:pic>
      <p:sp>
        <p:nvSpPr>
          <p:cNvPr id="4" name="Szövegdoboz 3"/>
          <p:cNvSpPr txBox="1"/>
          <p:nvPr/>
        </p:nvSpPr>
        <p:spPr>
          <a:xfrm>
            <a:off x="4788024" y="2348880"/>
            <a:ext cx="4355976" cy="1200329"/>
          </a:xfrm>
          <a:prstGeom prst="rect">
            <a:avLst/>
          </a:prstGeom>
          <a:solidFill>
            <a:schemeClr val="bg1"/>
          </a:solidFill>
        </p:spPr>
        <p:txBody>
          <a:bodyPr wrap="square" rtlCol="0">
            <a:spAutoFit/>
          </a:bodyPr>
          <a:lstStyle/>
          <a:p>
            <a:r>
              <a:rPr lang="hu-HU" sz="2400" b="1" dirty="0" smtClean="0"/>
              <a:t>1.Herbst</a:t>
            </a:r>
          </a:p>
          <a:p>
            <a:r>
              <a:rPr lang="hu-HU" sz="2400" b="1" dirty="0" smtClean="0"/>
              <a:t>2.SUS</a:t>
            </a:r>
          </a:p>
          <a:p>
            <a:r>
              <a:rPr lang="hu-HU" sz="2400" b="1" dirty="0" smtClean="0"/>
              <a:t>3.Forsus</a:t>
            </a:r>
          </a:p>
        </p:txBody>
      </p:sp>
      <p:sp>
        <p:nvSpPr>
          <p:cNvPr id="5" name="Szövegdoboz 4"/>
          <p:cNvSpPr txBox="1"/>
          <p:nvPr/>
        </p:nvSpPr>
        <p:spPr>
          <a:xfrm>
            <a:off x="1691680" y="3861048"/>
            <a:ext cx="1034129" cy="461665"/>
          </a:xfrm>
          <a:prstGeom prst="rect">
            <a:avLst/>
          </a:prstGeom>
          <a:noFill/>
        </p:spPr>
        <p:txBody>
          <a:bodyPr wrap="square" rtlCol="0">
            <a:spAutoFit/>
          </a:bodyPr>
          <a:lstStyle/>
          <a:p>
            <a:r>
              <a:rPr lang="hu-HU" sz="2400" b="1" dirty="0" err="1" smtClean="0"/>
              <a:t>Herbst</a:t>
            </a:r>
            <a:r>
              <a:rPr lang="hu-HU" sz="2400" b="1" dirty="0" smtClean="0"/>
              <a:t>   </a:t>
            </a:r>
            <a:endParaRPr lang="hu-HU" sz="2400" b="1" dirty="0"/>
          </a:p>
        </p:txBody>
      </p:sp>
      <p:sp>
        <p:nvSpPr>
          <p:cNvPr id="6" name="Szövegdoboz 5"/>
          <p:cNvSpPr txBox="1"/>
          <p:nvPr/>
        </p:nvSpPr>
        <p:spPr>
          <a:xfrm>
            <a:off x="1763688" y="6021288"/>
            <a:ext cx="676788" cy="461665"/>
          </a:xfrm>
          <a:prstGeom prst="rect">
            <a:avLst/>
          </a:prstGeom>
          <a:noFill/>
        </p:spPr>
        <p:txBody>
          <a:bodyPr wrap="square" rtlCol="0">
            <a:spAutoFit/>
          </a:bodyPr>
          <a:lstStyle/>
          <a:p>
            <a:r>
              <a:rPr lang="hu-HU" sz="2400" b="1" dirty="0" smtClean="0"/>
              <a:t>SUS</a:t>
            </a:r>
            <a:endParaRPr lang="hu-HU" sz="2400" b="1" dirty="0"/>
          </a:p>
        </p:txBody>
      </p:sp>
      <p:sp>
        <p:nvSpPr>
          <p:cNvPr id="7" name="Szövegdoboz 6"/>
          <p:cNvSpPr txBox="1"/>
          <p:nvPr/>
        </p:nvSpPr>
        <p:spPr>
          <a:xfrm>
            <a:off x="5292080" y="6021288"/>
            <a:ext cx="1152128" cy="461665"/>
          </a:xfrm>
          <a:prstGeom prst="rect">
            <a:avLst/>
          </a:prstGeom>
          <a:noFill/>
        </p:spPr>
        <p:txBody>
          <a:bodyPr wrap="square" rtlCol="0">
            <a:spAutoFit/>
          </a:bodyPr>
          <a:lstStyle/>
          <a:p>
            <a:r>
              <a:rPr lang="hu-HU" sz="2400" b="1" dirty="0" err="1" smtClean="0"/>
              <a:t>Forsus</a:t>
            </a:r>
            <a:endParaRPr lang="hu-HU" sz="2400" b="1" dirty="0"/>
          </a:p>
        </p:txBody>
      </p:sp>
      <p:sp>
        <p:nvSpPr>
          <p:cNvPr id="8" name="Szövegdoboz 7"/>
          <p:cNvSpPr txBox="1"/>
          <p:nvPr/>
        </p:nvSpPr>
        <p:spPr>
          <a:xfrm>
            <a:off x="2699792" y="3933056"/>
            <a:ext cx="940775" cy="369332"/>
          </a:xfrm>
          <a:prstGeom prst="rect">
            <a:avLst/>
          </a:prstGeom>
          <a:noFill/>
        </p:spPr>
        <p:txBody>
          <a:bodyPr wrap="square" rtlCol="0">
            <a:spAutoFit/>
          </a:bodyPr>
          <a:lstStyle/>
          <a:p>
            <a:r>
              <a:rPr lang="hu-HU" dirty="0" smtClean="0"/>
              <a:t>1905</a:t>
            </a:r>
            <a:endParaRPr lang="hu-H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140521 tech maddox feature"/>
          <p:cNvPicPr/>
          <p:nvPr/>
        </p:nvPicPr>
        <p:blipFill>
          <a:blip r:embed="rId2" cstate="print"/>
          <a:srcRect/>
          <a:stretch>
            <a:fillRect/>
          </a:stretch>
        </p:blipFill>
        <p:spPr bwMode="auto">
          <a:xfrm>
            <a:off x="827584" y="1556792"/>
            <a:ext cx="3810000" cy="2495550"/>
          </a:xfrm>
          <a:prstGeom prst="rect">
            <a:avLst/>
          </a:prstGeom>
          <a:noFill/>
          <a:ln w="9525">
            <a:noFill/>
            <a:miter lim="800000"/>
            <a:headEnd/>
            <a:tailEnd/>
          </a:ln>
        </p:spPr>
      </p:pic>
      <p:pic>
        <p:nvPicPr>
          <p:cNvPr id="5" name="Kép 4" descr="http://cdn.orthodonticproductsonline.com/orthodon/2014/10/Colville-1.jpg"/>
          <p:cNvPicPr/>
          <p:nvPr/>
        </p:nvPicPr>
        <p:blipFill>
          <a:blip r:embed="rId3" cstate="print"/>
          <a:srcRect/>
          <a:stretch>
            <a:fillRect/>
          </a:stretch>
        </p:blipFill>
        <p:spPr bwMode="auto">
          <a:xfrm>
            <a:off x="5076056" y="1628800"/>
            <a:ext cx="3516247" cy="2376264"/>
          </a:xfrm>
          <a:prstGeom prst="rect">
            <a:avLst/>
          </a:prstGeom>
          <a:noFill/>
          <a:ln w="9525">
            <a:noFill/>
            <a:miter lim="800000"/>
            <a:headEnd/>
            <a:tailEnd/>
          </a:ln>
        </p:spPr>
      </p:pic>
      <p:pic>
        <p:nvPicPr>
          <p:cNvPr id="1026" name="Picture 2" descr="KapcsolÃ³dÃ³ kÃ©p"/>
          <p:cNvPicPr>
            <a:picLocks noChangeAspect="1" noChangeArrowheads="1"/>
          </p:cNvPicPr>
          <p:nvPr/>
        </p:nvPicPr>
        <p:blipFill>
          <a:blip r:embed="rId4" cstate="print"/>
          <a:srcRect l="3279" t="25747" r="50819" b="20699"/>
          <a:stretch>
            <a:fillRect/>
          </a:stretch>
        </p:blipFill>
        <p:spPr bwMode="auto">
          <a:xfrm>
            <a:off x="2411760" y="4509120"/>
            <a:ext cx="4759226" cy="2088232"/>
          </a:xfrm>
          <a:prstGeom prst="rect">
            <a:avLst/>
          </a:prstGeom>
          <a:noFill/>
        </p:spPr>
      </p:pic>
      <p:sp>
        <p:nvSpPr>
          <p:cNvPr id="7" name="Cím 6"/>
          <p:cNvSpPr>
            <a:spLocks noGrp="1"/>
          </p:cNvSpPr>
          <p:nvPr>
            <p:ph type="title"/>
          </p:nvPr>
        </p:nvSpPr>
        <p:spPr/>
        <p:txBody>
          <a:bodyPr/>
          <a:lstStyle/>
          <a:p>
            <a:r>
              <a:rPr lang="hu-HU" b="1" dirty="0" err="1" smtClean="0"/>
              <a:t>Carriere</a:t>
            </a:r>
            <a:r>
              <a:rPr lang="hu-HU" b="1" dirty="0" smtClean="0"/>
              <a:t> </a:t>
            </a:r>
            <a:r>
              <a:rPr lang="hu-HU" b="1" dirty="0" err="1" smtClean="0"/>
              <a:t>Motion</a:t>
            </a:r>
            <a:r>
              <a:rPr lang="hu-HU" b="1" dirty="0" smtClean="0"/>
              <a:t> </a:t>
            </a:r>
            <a:r>
              <a:rPr lang="hu-HU" b="1" dirty="0" err="1" smtClean="0"/>
              <a:t>Class</a:t>
            </a:r>
            <a:r>
              <a:rPr lang="hu-HU" b="1" dirty="0" smtClean="0"/>
              <a:t> II </a:t>
            </a:r>
            <a:r>
              <a:rPr lang="hu-HU" b="1" dirty="0" err="1" smtClean="0"/>
              <a:t>Appliance</a:t>
            </a:r>
            <a:endParaRPr lang="hu-HU"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89EE6A-DA98-4BE0-A6AF-DDD5A7798649}"/>
              </a:ext>
            </a:extLst>
          </p:cNvPr>
          <p:cNvSpPr>
            <a:spLocks noGrp="1"/>
          </p:cNvSpPr>
          <p:nvPr>
            <p:ph type="title"/>
          </p:nvPr>
        </p:nvSpPr>
        <p:spPr>
          <a:xfrm>
            <a:off x="457200" y="274638"/>
            <a:ext cx="8229600" cy="778098"/>
          </a:xfrm>
        </p:spPr>
        <p:txBody>
          <a:bodyPr>
            <a:normAutofit/>
          </a:bodyPr>
          <a:lstStyle/>
          <a:p>
            <a:r>
              <a:rPr lang="de-DE" b="1" dirty="0"/>
              <a:t>Fixed </a:t>
            </a:r>
            <a:r>
              <a:rPr lang="de-DE" b="1" dirty="0" err="1"/>
              <a:t>functional</a:t>
            </a:r>
            <a:r>
              <a:rPr lang="de-DE" b="1" dirty="0"/>
              <a:t> </a:t>
            </a:r>
            <a:r>
              <a:rPr lang="de-DE" b="1" dirty="0" err="1" smtClean="0"/>
              <a:t>appliances</a:t>
            </a:r>
            <a:endParaRPr lang="de-DE" b="1" dirty="0"/>
          </a:p>
        </p:txBody>
      </p:sp>
      <p:sp>
        <p:nvSpPr>
          <p:cNvPr id="3" name="Inhaltsplatzhalter 2">
            <a:extLst>
              <a:ext uri="{FF2B5EF4-FFF2-40B4-BE49-F238E27FC236}">
                <a16:creationId xmlns:a16="http://schemas.microsoft.com/office/drawing/2014/main" xmlns="" id="{73DF86FC-E671-4572-9385-3F1F618DD6F5}"/>
              </a:ext>
            </a:extLst>
          </p:cNvPr>
          <p:cNvSpPr>
            <a:spLocks noGrp="1"/>
          </p:cNvSpPr>
          <p:nvPr>
            <p:ph idx="1"/>
          </p:nvPr>
        </p:nvSpPr>
        <p:spPr>
          <a:xfrm>
            <a:off x="611560" y="1484784"/>
            <a:ext cx="8280920" cy="4641379"/>
          </a:xfrm>
        </p:spPr>
        <p:txBody>
          <a:bodyPr>
            <a:normAutofit/>
          </a:bodyPr>
          <a:lstStyle/>
          <a:p>
            <a:r>
              <a:rPr lang="en-US" dirty="0"/>
              <a:t>There is little difference in the dental and skeletal effects of fixed and removable functional appliances.</a:t>
            </a:r>
          </a:p>
          <a:p>
            <a:r>
              <a:rPr lang="en-US" dirty="0"/>
              <a:t>Most of the correction of the overjet is by </a:t>
            </a:r>
            <a:r>
              <a:rPr lang="en-US" dirty="0" err="1"/>
              <a:t>dento</a:t>
            </a:r>
            <a:r>
              <a:rPr lang="en-US" dirty="0"/>
              <a:t> alveolar movement, but there is a small amount of skeletal change      (1-2mm).</a:t>
            </a:r>
          </a:p>
          <a:p>
            <a:r>
              <a:rPr lang="en-US" dirty="0"/>
              <a:t>There is greater co-operation with fixed functional appliances but this is not 100%. </a:t>
            </a:r>
            <a:endParaRPr lang="de-DE" dirty="0"/>
          </a:p>
        </p:txBody>
      </p:sp>
    </p:spTree>
    <p:extLst>
      <p:ext uri="{BB962C8B-B14F-4D97-AF65-F5344CB8AC3E}">
        <p14:creationId xmlns:p14="http://schemas.microsoft.com/office/powerpoint/2010/main" xmlns="" val="2234566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https://kevinobrienorthoblog.com/wp-content/uploads/2019/03/1-s2.0-S0889540618308679-gr2.jpg"/>
          <p:cNvPicPr/>
          <p:nvPr/>
        </p:nvPicPr>
        <p:blipFill>
          <a:blip r:embed="rId2" cstate="print"/>
          <a:srcRect/>
          <a:stretch>
            <a:fillRect/>
          </a:stretch>
        </p:blipFill>
        <p:spPr bwMode="auto">
          <a:xfrm>
            <a:off x="539552" y="2047874"/>
            <a:ext cx="7992888" cy="4261446"/>
          </a:xfrm>
          <a:prstGeom prst="rect">
            <a:avLst/>
          </a:prstGeom>
          <a:noFill/>
          <a:ln w="9525">
            <a:noFill/>
            <a:miter lim="800000"/>
            <a:headEnd/>
            <a:tailEnd/>
          </a:ln>
        </p:spPr>
      </p:pic>
      <p:sp>
        <p:nvSpPr>
          <p:cNvPr id="5" name="Szövegdoboz 4"/>
          <p:cNvSpPr txBox="1"/>
          <p:nvPr/>
        </p:nvSpPr>
        <p:spPr>
          <a:xfrm>
            <a:off x="755576" y="476673"/>
            <a:ext cx="7416824" cy="3170099"/>
          </a:xfrm>
          <a:prstGeom prst="rect">
            <a:avLst/>
          </a:prstGeom>
          <a:noFill/>
        </p:spPr>
        <p:txBody>
          <a:bodyPr wrap="square" rtlCol="0">
            <a:spAutoFit/>
          </a:bodyPr>
          <a:lstStyle/>
          <a:p>
            <a:pPr algn="ctr"/>
            <a:r>
              <a:rPr lang="hu-HU" sz="4000" b="1" dirty="0" err="1" smtClean="0"/>
              <a:t>Troubles</a:t>
            </a:r>
            <a:r>
              <a:rPr lang="hu-HU" sz="4000" b="1" dirty="0" smtClean="0"/>
              <a:t> </a:t>
            </a:r>
            <a:r>
              <a:rPr lang="hu-HU" sz="4000" b="1" dirty="0" err="1" smtClean="0"/>
              <a:t>with</a:t>
            </a:r>
            <a:r>
              <a:rPr lang="hu-HU" sz="4000" b="1" dirty="0" smtClean="0"/>
              <a:t> </a:t>
            </a:r>
            <a:r>
              <a:rPr lang="hu-HU" sz="4000" b="1" dirty="0" err="1" smtClean="0"/>
              <a:t>the</a:t>
            </a:r>
            <a:r>
              <a:rPr lang="hu-HU" sz="4000" b="1" dirty="0" smtClean="0"/>
              <a:t> </a:t>
            </a:r>
            <a:r>
              <a:rPr lang="hu-HU" sz="4000" b="1" dirty="0" err="1" smtClean="0"/>
              <a:t>functional</a:t>
            </a:r>
            <a:r>
              <a:rPr lang="hu-HU" sz="4000" b="1" dirty="0" smtClean="0"/>
              <a:t> </a:t>
            </a:r>
            <a:r>
              <a:rPr lang="hu-HU" sz="4000" b="1" dirty="0" err="1" smtClean="0"/>
              <a:t>treatment</a:t>
            </a:r>
            <a:endParaRPr lang="hu-HU" sz="4000" b="1" dirty="0" smtClean="0"/>
          </a:p>
          <a:p>
            <a:pPr algn="ctr"/>
            <a:endParaRPr lang="hu-HU" sz="4000" b="1" dirty="0" smtClean="0"/>
          </a:p>
          <a:p>
            <a:pPr algn="ctr"/>
            <a:endParaRPr lang="hu-HU" sz="4000" b="1" dirty="0" smtClean="0"/>
          </a:p>
          <a:p>
            <a:pPr algn="ctr"/>
            <a:endParaRPr lang="hu-HU" sz="40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rthoLux\Pictures\Kép\iPod Photo Cache\2014.Füge és húsvétVerőcén\2014 képek, Pirike esküvője 117.jpg"/>
          <p:cNvPicPr>
            <a:picLocks noChangeAspect="1" noChangeArrowheads="1"/>
          </p:cNvPicPr>
          <p:nvPr/>
        </p:nvPicPr>
        <p:blipFill>
          <a:blip r:embed="rId2" cstate="print"/>
          <a:srcRect l="33124" t="794" r="42446" b="59125"/>
          <a:stretch>
            <a:fillRect/>
          </a:stretch>
        </p:blipFill>
        <p:spPr bwMode="auto">
          <a:xfrm rot="5400000">
            <a:off x="1021296" y="-1264704"/>
            <a:ext cx="7101408" cy="9144000"/>
          </a:xfrm>
          <a:prstGeom prst="rect">
            <a:avLst/>
          </a:prstGeom>
          <a:noFill/>
        </p:spPr>
      </p:pic>
      <p:sp>
        <p:nvSpPr>
          <p:cNvPr id="3" name="Szövegdoboz 2"/>
          <p:cNvSpPr txBox="1"/>
          <p:nvPr/>
        </p:nvSpPr>
        <p:spPr>
          <a:xfrm>
            <a:off x="3419872" y="260648"/>
            <a:ext cx="6051406" cy="646331"/>
          </a:xfrm>
          <a:prstGeom prst="rect">
            <a:avLst/>
          </a:prstGeom>
          <a:noFill/>
        </p:spPr>
        <p:txBody>
          <a:bodyPr wrap="square" rtlCol="0">
            <a:spAutoFit/>
          </a:bodyPr>
          <a:lstStyle/>
          <a:p>
            <a:r>
              <a:rPr lang="hu-HU" sz="3600" b="1" dirty="0" err="1" smtClean="0">
                <a:solidFill>
                  <a:srgbClr val="FF0000"/>
                </a:solidFill>
              </a:rPr>
              <a:t>Thank</a:t>
            </a:r>
            <a:r>
              <a:rPr lang="hu-HU" sz="3600" b="1" dirty="0" smtClean="0">
                <a:solidFill>
                  <a:srgbClr val="FF0000"/>
                </a:solidFill>
              </a:rPr>
              <a:t> </a:t>
            </a:r>
            <a:r>
              <a:rPr lang="hu-HU" sz="3600" b="1" dirty="0" err="1" smtClean="0">
                <a:solidFill>
                  <a:srgbClr val="FF0000"/>
                </a:solidFill>
              </a:rPr>
              <a:t>you</a:t>
            </a:r>
            <a:r>
              <a:rPr lang="hu-HU" sz="3600" b="1" dirty="0" smtClean="0">
                <a:solidFill>
                  <a:srgbClr val="FF0000"/>
                </a:solidFill>
              </a:rPr>
              <a:t> </a:t>
            </a:r>
            <a:r>
              <a:rPr lang="hu-HU" sz="3600" b="1" dirty="0" err="1" smtClean="0">
                <a:solidFill>
                  <a:srgbClr val="FF0000"/>
                </a:solidFill>
              </a:rPr>
              <a:t>for</a:t>
            </a:r>
            <a:r>
              <a:rPr lang="hu-HU" sz="3600" b="1" dirty="0" smtClean="0">
                <a:solidFill>
                  <a:srgbClr val="FF0000"/>
                </a:solidFill>
              </a:rPr>
              <a:t> </a:t>
            </a:r>
            <a:r>
              <a:rPr lang="hu-HU" sz="3600" b="1" dirty="0" err="1" smtClean="0">
                <a:solidFill>
                  <a:srgbClr val="FF0000"/>
                </a:solidFill>
              </a:rPr>
              <a:t>your</a:t>
            </a:r>
            <a:r>
              <a:rPr lang="hu-HU" sz="3600" b="1" dirty="0" smtClean="0">
                <a:solidFill>
                  <a:srgbClr val="FF0000"/>
                </a:solidFill>
              </a:rPr>
              <a:t> </a:t>
            </a:r>
            <a:r>
              <a:rPr lang="hu-HU" sz="3600" b="1" dirty="0" err="1" smtClean="0">
                <a:solidFill>
                  <a:srgbClr val="FF0000"/>
                </a:solidFill>
              </a:rPr>
              <a:t>attention</a:t>
            </a:r>
            <a:endParaRPr lang="hu-HU" sz="36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rthoLux\Pictures\Kép\iPod Photo Cache\2014.Füge és húsvétVerőcén\2014 képek, Pirike esküvője 122.jpg"/>
          <p:cNvPicPr>
            <a:picLocks noChangeAspect="1" noChangeArrowheads="1"/>
          </p:cNvPicPr>
          <p:nvPr/>
        </p:nvPicPr>
        <p:blipFill>
          <a:blip r:embed="rId2" cstate="print"/>
          <a:srcRect l="33427" t="19960" b="4802"/>
          <a:stretch>
            <a:fillRect/>
          </a:stretch>
        </p:blipFill>
        <p:spPr bwMode="auto">
          <a:xfrm rot="5400000">
            <a:off x="1030378" y="-1255618"/>
            <a:ext cx="7083243" cy="9144000"/>
          </a:xfrm>
          <a:prstGeom prst="rect">
            <a:avLst/>
          </a:prstGeom>
          <a:noFill/>
        </p:spPr>
      </p:pic>
      <p:sp>
        <p:nvSpPr>
          <p:cNvPr id="3" name="Szövegdoboz 2"/>
          <p:cNvSpPr txBox="1"/>
          <p:nvPr/>
        </p:nvSpPr>
        <p:spPr>
          <a:xfrm>
            <a:off x="827584" y="0"/>
            <a:ext cx="7560840" cy="707886"/>
          </a:xfrm>
          <a:prstGeom prst="rect">
            <a:avLst/>
          </a:prstGeom>
          <a:noFill/>
        </p:spPr>
        <p:txBody>
          <a:bodyPr wrap="square" rtlCol="0">
            <a:spAutoFit/>
          </a:bodyPr>
          <a:lstStyle/>
          <a:p>
            <a:pPr algn="ctr"/>
            <a:r>
              <a:rPr lang="hu-HU" sz="4000" b="1" dirty="0" err="1" smtClean="0">
                <a:solidFill>
                  <a:srgbClr val="FF0000"/>
                </a:solidFill>
              </a:rPr>
              <a:t>Thank</a:t>
            </a:r>
            <a:r>
              <a:rPr lang="hu-HU" sz="4000" b="1" dirty="0" smtClean="0">
                <a:solidFill>
                  <a:srgbClr val="FF0000"/>
                </a:solidFill>
              </a:rPr>
              <a:t>  </a:t>
            </a:r>
            <a:r>
              <a:rPr lang="hu-HU" sz="4000" b="1" dirty="0" err="1" smtClean="0">
                <a:solidFill>
                  <a:srgbClr val="FF0000"/>
                </a:solidFill>
              </a:rPr>
              <a:t>you</a:t>
            </a:r>
            <a:r>
              <a:rPr lang="hu-HU" sz="4000" b="1" dirty="0" smtClean="0">
                <a:solidFill>
                  <a:srgbClr val="FF0000"/>
                </a:solidFill>
              </a:rPr>
              <a:t> </a:t>
            </a:r>
            <a:r>
              <a:rPr lang="hu-HU" sz="4000" b="1" dirty="0" err="1" smtClean="0">
                <a:solidFill>
                  <a:srgbClr val="FF0000"/>
                </a:solidFill>
              </a:rPr>
              <a:t>for</a:t>
            </a:r>
            <a:r>
              <a:rPr lang="hu-HU" sz="4000" b="1" dirty="0" smtClean="0">
                <a:solidFill>
                  <a:srgbClr val="FF0000"/>
                </a:solidFill>
              </a:rPr>
              <a:t> </a:t>
            </a:r>
            <a:r>
              <a:rPr lang="hu-HU" sz="4000" b="1" dirty="0" err="1" smtClean="0">
                <a:solidFill>
                  <a:srgbClr val="FF0000"/>
                </a:solidFill>
              </a:rPr>
              <a:t>your</a:t>
            </a:r>
            <a:r>
              <a:rPr lang="hu-HU" sz="4000" b="1" dirty="0" smtClean="0">
                <a:solidFill>
                  <a:srgbClr val="FF0000"/>
                </a:solidFill>
              </a:rPr>
              <a:t> </a:t>
            </a:r>
            <a:r>
              <a:rPr lang="hu-HU" sz="4000" b="1" dirty="0" err="1" smtClean="0">
                <a:solidFill>
                  <a:srgbClr val="FF0000"/>
                </a:solidFill>
              </a:rPr>
              <a:t>attention</a:t>
            </a:r>
            <a:endParaRPr lang="hu-HU" sz="40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3" descr="Dr Joseph R. Jarabak&#10;1906 - 1989&#10;Dr. Arne Bjork&#10;1911 - 1996&#10; "/>
          <p:cNvPicPr>
            <a:picLocks/>
          </p:cNvPicPr>
          <p:nvPr/>
        </p:nvPicPr>
        <p:blipFill>
          <a:blip r:embed="rId2" cstate="print"/>
          <a:srcRect l="9387" t="11769" r="53584" b="8681"/>
          <a:stretch>
            <a:fillRect/>
          </a:stretch>
        </p:blipFill>
        <p:spPr bwMode="auto">
          <a:xfrm>
            <a:off x="467544" y="548680"/>
            <a:ext cx="2520280" cy="3744416"/>
          </a:xfrm>
          <a:prstGeom prst="rect">
            <a:avLst/>
          </a:prstGeom>
          <a:noFill/>
          <a:ln w="9525">
            <a:noFill/>
            <a:miter lim="800000"/>
            <a:headEnd/>
            <a:tailEnd/>
          </a:ln>
        </p:spPr>
      </p:pic>
      <p:sp>
        <p:nvSpPr>
          <p:cNvPr id="4" name="Szövegdoboz 3"/>
          <p:cNvSpPr txBox="1"/>
          <p:nvPr/>
        </p:nvSpPr>
        <p:spPr>
          <a:xfrm>
            <a:off x="4355976" y="836712"/>
            <a:ext cx="3291094" cy="584775"/>
          </a:xfrm>
          <a:prstGeom prst="rect">
            <a:avLst/>
          </a:prstGeom>
          <a:noFill/>
        </p:spPr>
        <p:txBody>
          <a:bodyPr wrap="square" rtlCol="0">
            <a:spAutoFit/>
          </a:bodyPr>
          <a:lstStyle/>
          <a:p>
            <a:r>
              <a:rPr lang="hu-HU" sz="3200" b="1" dirty="0" smtClean="0"/>
              <a:t>The </a:t>
            </a:r>
            <a:r>
              <a:rPr lang="hu-HU" sz="3200" b="1" dirty="0" err="1" smtClean="0"/>
              <a:t>Face</a:t>
            </a:r>
            <a:r>
              <a:rPr lang="hu-HU" sz="3200" b="1" dirty="0" smtClean="0"/>
              <a:t> </a:t>
            </a:r>
            <a:r>
              <a:rPr lang="hu-HU" sz="3200" b="1" dirty="0" err="1" smtClean="0"/>
              <a:t>in</a:t>
            </a:r>
            <a:r>
              <a:rPr lang="hu-HU" sz="3200" b="1" dirty="0" smtClean="0"/>
              <a:t> </a:t>
            </a:r>
            <a:r>
              <a:rPr lang="hu-HU" sz="3200" b="1" dirty="0" err="1" smtClean="0"/>
              <a:t>Profile</a:t>
            </a:r>
            <a:endParaRPr lang="hu-HU" sz="3200" b="1" dirty="0"/>
          </a:p>
        </p:txBody>
      </p:sp>
      <p:pic>
        <p:nvPicPr>
          <p:cNvPr id="5" name="Picture 3" descr="C:\Documents and Settings\Windows 2000\Asztal\Esetek 1\IMG452.jpg"/>
          <p:cNvPicPr>
            <a:picLocks noChangeAspect="1" noChangeArrowheads="1"/>
          </p:cNvPicPr>
          <p:nvPr/>
        </p:nvPicPr>
        <p:blipFill>
          <a:blip r:embed="rId3" cstate="print"/>
          <a:srcRect l="2774" t="5013" r="6698" b="2524"/>
          <a:stretch>
            <a:fillRect/>
          </a:stretch>
        </p:blipFill>
        <p:spPr bwMode="auto">
          <a:xfrm>
            <a:off x="3141350" y="2586696"/>
            <a:ext cx="5751130" cy="4010656"/>
          </a:xfrm>
          <a:prstGeom prst="rect">
            <a:avLst/>
          </a:prstGeom>
          <a:noFill/>
          <a:ln w="9525">
            <a:noFill/>
            <a:miter lim="800000"/>
            <a:headEnd/>
            <a:tailEnd/>
          </a:ln>
        </p:spPr>
      </p:pic>
      <p:sp>
        <p:nvSpPr>
          <p:cNvPr id="7" name="Szövegdoboz 6"/>
          <p:cNvSpPr txBox="1"/>
          <p:nvPr/>
        </p:nvSpPr>
        <p:spPr>
          <a:xfrm>
            <a:off x="3059832" y="1700808"/>
            <a:ext cx="6055195" cy="830997"/>
          </a:xfrm>
          <a:prstGeom prst="rect">
            <a:avLst/>
          </a:prstGeom>
          <a:noFill/>
        </p:spPr>
        <p:txBody>
          <a:bodyPr wrap="square" rtlCol="0">
            <a:spAutoFit/>
          </a:bodyPr>
          <a:lstStyle/>
          <a:p>
            <a:pPr algn="ctr"/>
            <a:r>
              <a:rPr lang="hu-HU" sz="2400" b="1" dirty="0" smtClean="0"/>
              <a:t> The </a:t>
            </a:r>
            <a:r>
              <a:rPr lang="hu-HU" sz="2400" b="1" dirty="0" err="1" smtClean="0"/>
              <a:t>two</a:t>
            </a:r>
            <a:r>
              <a:rPr lang="hu-HU" sz="2400" b="1" dirty="0" smtClean="0"/>
              <a:t> </a:t>
            </a:r>
            <a:r>
              <a:rPr lang="hu-HU" sz="2400" b="1" dirty="0" err="1" smtClean="0"/>
              <a:t>extreme</a:t>
            </a:r>
            <a:r>
              <a:rPr lang="hu-HU" sz="2400" b="1" dirty="0" smtClean="0"/>
              <a:t> </a:t>
            </a:r>
            <a:r>
              <a:rPr lang="hu-HU" sz="2400" b="1" dirty="0" err="1" smtClean="0"/>
              <a:t>growth</a:t>
            </a:r>
            <a:r>
              <a:rPr lang="hu-HU" sz="2400" b="1" dirty="0" smtClean="0"/>
              <a:t> </a:t>
            </a:r>
            <a:r>
              <a:rPr lang="hu-HU" sz="2400" b="1" dirty="0" err="1" smtClean="0"/>
              <a:t>rotation</a:t>
            </a:r>
            <a:r>
              <a:rPr lang="hu-HU" sz="2400" b="1" dirty="0" smtClean="0"/>
              <a:t> of </a:t>
            </a:r>
            <a:r>
              <a:rPr lang="hu-HU" sz="2400" b="1" dirty="0" err="1" smtClean="0"/>
              <a:t>the</a:t>
            </a:r>
            <a:r>
              <a:rPr lang="hu-HU" sz="2400" b="1" dirty="0" smtClean="0"/>
              <a:t> </a:t>
            </a:r>
            <a:r>
              <a:rPr lang="hu-HU" sz="2400" b="1" dirty="0" err="1" smtClean="0"/>
              <a:t>mandible</a:t>
            </a:r>
            <a:endParaRPr lang="hu-HU"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srcRect l="53743" t="3137" r="3262" b="8218"/>
          <a:stretch>
            <a:fillRect/>
          </a:stretch>
        </p:blipFill>
        <p:spPr bwMode="auto">
          <a:xfrm>
            <a:off x="5580112" y="4823123"/>
            <a:ext cx="1728192" cy="2034877"/>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l="60213" t="5741" b="2146"/>
          <a:stretch>
            <a:fillRect/>
          </a:stretch>
        </p:blipFill>
        <p:spPr>
          <a:xfrm>
            <a:off x="6012160" y="1844824"/>
            <a:ext cx="2304256" cy="3045999"/>
          </a:xfrm>
          <a:prstGeom prst="rect">
            <a:avLst/>
          </a:prstGeom>
          <a:noFill/>
        </p:spPr>
      </p:pic>
      <p:pic>
        <p:nvPicPr>
          <p:cNvPr id="10" name="Picture 4"/>
          <p:cNvPicPr>
            <a:picLocks noChangeAspect="1" noChangeArrowheads="1"/>
          </p:cNvPicPr>
          <p:nvPr/>
        </p:nvPicPr>
        <p:blipFill>
          <a:blip r:embed="rId4" cstate="print"/>
          <a:srcRect l="53644" t="8165" b="28810"/>
          <a:stretch>
            <a:fillRect/>
          </a:stretch>
        </p:blipFill>
        <p:spPr>
          <a:xfrm>
            <a:off x="5724128" y="2060848"/>
            <a:ext cx="2411760" cy="1872208"/>
          </a:xfrm>
          <a:prstGeom prst="rect">
            <a:avLst/>
          </a:prstGeom>
          <a:noFill/>
        </p:spPr>
      </p:pic>
      <p:sp>
        <p:nvSpPr>
          <p:cNvPr id="35842" name="Rectangle 2"/>
          <p:cNvSpPr>
            <a:spLocks noGrp="1" noChangeArrowheads="1"/>
          </p:cNvSpPr>
          <p:nvPr>
            <p:ph type="title"/>
          </p:nvPr>
        </p:nvSpPr>
        <p:spPr>
          <a:xfrm>
            <a:off x="467544" y="404664"/>
            <a:ext cx="8229600" cy="1512168"/>
          </a:xfrm>
        </p:spPr>
        <p:txBody>
          <a:bodyPr>
            <a:normAutofit fontScale="90000"/>
          </a:bodyPr>
          <a:lstStyle/>
          <a:p>
            <a:r>
              <a:rPr lang="hu-HU" sz="4000" b="1" dirty="0" err="1" smtClean="0"/>
              <a:t>Two</a:t>
            </a:r>
            <a:r>
              <a:rPr lang="hu-HU" sz="4000" b="1" dirty="0" smtClean="0"/>
              <a:t> </a:t>
            </a:r>
            <a:r>
              <a:rPr lang="hu-HU" sz="4000" b="1" dirty="0" err="1" smtClean="0"/>
              <a:t>extreme</a:t>
            </a:r>
            <a:r>
              <a:rPr lang="hu-HU" sz="4000" b="1" dirty="0" smtClean="0"/>
              <a:t> </a:t>
            </a:r>
            <a:r>
              <a:rPr lang="hu-HU" sz="4000" b="1" dirty="0" err="1" smtClean="0"/>
              <a:t>structural</a:t>
            </a:r>
            <a:r>
              <a:rPr lang="hu-HU" sz="4000" b="1" dirty="0" smtClean="0"/>
              <a:t> </a:t>
            </a:r>
            <a:r>
              <a:rPr lang="hu-HU" sz="4000" b="1" dirty="0" err="1" smtClean="0"/>
              <a:t>shape</a:t>
            </a:r>
            <a:r>
              <a:rPr lang="hu-HU" sz="4000" b="1" dirty="0" smtClean="0"/>
              <a:t> of </a:t>
            </a:r>
            <a:r>
              <a:rPr lang="hu-HU" sz="4000" b="1" dirty="0" err="1" smtClean="0"/>
              <a:t>the</a:t>
            </a:r>
            <a:r>
              <a:rPr lang="hu-HU" sz="4000" b="1" dirty="0" smtClean="0"/>
              <a:t> </a:t>
            </a:r>
            <a:r>
              <a:rPr lang="hu-HU" sz="4000" b="1" dirty="0" err="1" smtClean="0"/>
              <a:t>mandible</a:t>
            </a:r>
            <a:r>
              <a:rPr lang="hu-HU" sz="4000" b="1" dirty="0" smtClean="0"/>
              <a:t> </a:t>
            </a:r>
            <a:r>
              <a:rPr lang="hu-HU" sz="4000" b="1" dirty="0" err="1" smtClean="0"/>
              <a:t>during</a:t>
            </a:r>
            <a:r>
              <a:rPr lang="hu-HU" sz="4000" b="1" dirty="0" smtClean="0"/>
              <a:t> </a:t>
            </a:r>
            <a:r>
              <a:rPr lang="hu-HU" sz="4000" b="1" dirty="0" err="1" smtClean="0"/>
              <a:t>growth</a:t>
            </a:r>
            <a:r>
              <a:rPr lang="hu-HU" sz="4000" b="1" dirty="0" smtClean="0"/>
              <a:t> </a:t>
            </a:r>
            <a:r>
              <a:rPr lang="hu-HU" sz="4000" b="1" dirty="0" err="1" smtClean="0"/>
              <a:t>process</a:t>
            </a:r>
            <a:r>
              <a:rPr lang="hu-HU" sz="4000" b="1" dirty="0" smtClean="0"/>
              <a:t/>
            </a:r>
            <a:br>
              <a:rPr lang="hu-HU" sz="4000" b="1" dirty="0" smtClean="0"/>
            </a:br>
            <a:r>
              <a:rPr lang="hu-HU" sz="4000" b="1" dirty="0" err="1" smtClean="0"/>
              <a:t>because</a:t>
            </a:r>
            <a:r>
              <a:rPr lang="hu-HU" sz="4000" b="1" dirty="0" smtClean="0"/>
              <a:t> </a:t>
            </a:r>
            <a:r>
              <a:rPr lang="hu-HU" sz="4000" b="1" dirty="0" err="1" smtClean="0"/>
              <a:t>of</a:t>
            </a:r>
            <a:r>
              <a:rPr lang="hu-HU" sz="4000" b="1" dirty="0" smtClean="0"/>
              <a:t> </a:t>
            </a:r>
            <a:r>
              <a:rPr lang="hu-HU" sz="4000" b="1" dirty="0" err="1" smtClean="0">
                <a:solidFill>
                  <a:schemeClr val="accent1"/>
                </a:solidFill>
              </a:rPr>
              <a:t>remodeling</a:t>
            </a:r>
            <a:r>
              <a:rPr lang="hu-HU" sz="4000" b="1" dirty="0" smtClean="0"/>
              <a:t> and </a:t>
            </a:r>
            <a:r>
              <a:rPr lang="hu-HU" sz="4000" b="1" dirty="0" err="1" smtClean="0">
                <a:solidFill>
                  <a:schemeClr val="accent1"/>
                </a:solidFill>
              </a:rPr>
              <a:t>translation</a:t>
            </a:r>
            <a:endParaRPr lang="hu-HU" sz="4000" b="1" dirty="0" smtClean="0">
              <a:solidFill>
                <a:schemeClr val="accent1"/>
              </a:solidFill>
            </a:endParaRPr>
          </a:p>
        </p:txBody>
      </p:sp>
      <p:pic>
        <p:nvPicPr>
          <p:cNvPr id="35843" name="Picture 4"/>
          <p:cNvPicPr>
            <a:picLocks noGrp="1" noChangeAspect="1" noChangeArrowheads="1"/>
          </p:cNvPicPr>
          <p:nvPr>
            <p:ph idx="1"/>
          </p:nvPr>
        </p:nvPicPr>
        <p:blipFill>
          <a:blip r:embed="rId4" cstate="print"/>
          <a:srcRect l="9311" t="21050" r="40824"/>
          <a:stretch>
            <a:fillRect/>
          </a:stretch>
        </p:blipFill>
        <p:spPr>
          <a:xfrm>
            <a:off x="1259632" y="2204864"/>
            <a:ext cx="2808312" cy="2538707"/>
          </a:xfrm>
          <a:noFill/>
        </p:spPr>
      </p:pic>
      <p:pic>
        <p:nvPicPr>
          <p:cNvPr id="191489" name="Picture 1"/>
          <p:cNvPicPr>
            <a:picLocks noChangeAspect="1" noChangeArrowheads="1"/>
          </p:cNvPicPr>
          <p:nvPr/>
        </p:nvPicPr>
        <p:blipFill>
          <a:blip r:embed="rId3" cstate="print"/>
          <a:srcRect r="46257" b="8218"/>
          <a:stretch>
            <a:fillRect/>
          </a:stretch>
        </p:blipFill>
        <p:spPr bwMode="auto">
          <a:xfrm>
            <a:off x="179512" y="4751115"/>
            <a:ext cx="2160240" cy="2106885"/>
          </a:xfrm>
          <a:prstGeom prst="rect">
            <a:avLst/>
          </a:prstGeom>
          <a:noFill/>
          <a:ln w="9525">
            <a:noFill/>
            <a:miter lim="800000"/>
            <a:headEnd/>
            <a:tailEnd/>
          </a:ln>
        </p:spPr>
      </p:pic>
      <p:pic>
        <p:nvPicPr>
          <p:cNvPr id="11" name="Picture 3" descr="C:\Documents and Settings\Windows 2000\Asztal\Esetek 1\IMG452.jpg"/>
          <p:cNvPicPr>
            <a:picLocks noChangeAspect="1" noChangeArrowheads="1"/>
          </p:cNvPicPr>
          <p:nvPr/>
        </p:nvPicPr>
        <p:blipFill>
          <a:blip r:embed="rId5" cstate="print"/>
          <a:srcRect l="12975" t="61456" r="64355" b="2524"/>
          <a:stretch>
            <a:fillRect/>
          </a:stretch>
        </p:blipFill>
        <p:spPr bwMode="auto">
          <a:xfrm>
            <a:off x="3275856" y="5085184"/>
            <a:ext cx="1440160" cy="1562384"/>
          </a:xfrm>
          <a:prstGeom prst="rect">
            <a:avLst/>
          </a:prstGeom>
          <a:noFill/>
          <a:ln w="9525">
            <a:noFill/>
            <a:miter lim="800000"/>
            <a:headEnd/>
            <a:tailEnd/>
          </a:ln>
        </p:spPr>
      </p:pic>
      <p:pic>
        <p:nvPicPr>
          <p:cNvPr id="12" name="Picture 3" descr="C:\Documents and Settings\Windows 2000\Asztal\Esetek 1\IMG452.jpg"/>
          <p:cNvPicPr>
            <a:picLocks noChangeAspect="1" noChangeArrowheads="1"/>
          </p:cNvPicPr>
          <p:nvPr/>
        </p:nvPicPr>
        <p:blipFill>
          <a:blip r:embed="rId5" cstate="print"/>
          <a:srcRect l="57606" t="63116" r="19725" b="2524"/>
          <a:stretch>
            <a:fillRect/>
          </a:stretch>
        </p:blipFill>
        <p:spPr bwMode="auto">
          <a:xfrm>
            <a:off x="7308304" y="5085184"/>
            <a:ext cx="1440160" cy="1490376"/>
          </a:xfrm>
          <a:prstGeom prst="rect">
            <a:avLst/>
          </a:prstGeom>
          <a:noFill/>
          <a:ln w="9525">
            <a:noFill/>
            <a:miter lim="800000"/>
            <a:headEnd/>
            <a:tailEnd/>
          </a:ln>
        </p:spPr>
      </p:pic>
      <p:sp>
        <p:nvSpPr>
          <p:cNvPr id="15" name="Szövegdoboz 14"/>
          <p:cNvSpPr txBox="1"/>
          <p:nvPr/>
        </p:nvSpPr>
        <p:spPr>
          <a:xfrm>
            <a:off x="1979712" y="5877272"/>
            <a:ext cx="1222772" cy="369332"/>
          </a:xfrm>
          <a:prstGeom prst="rect">
            <a:avLst/>
          </a:prstGeom>
          <a:noFill/>
        </p:spPr>
        <p:txBody>
          <a:bodyPr wrap="square" rtlCol="0">
            <a:spAutoFit/>
          </a:bodyPr>
          <a:lstStyle/>
          <a:p>
            <a:r>
              <a:rPr lang="hu-HU" b="1" dirty="0" err="1" smtClean="0"/>
              <a:t>short</a:t>
            </a:r>
            <a:r>
              <a:rPr lang="hu-HU" b="1" dirty="0" smtClean="0"/>
              <a:t> </a:t>
            </a:r>
            <a:r>
              <a:rPr lang="hu-HU" b="1" dirty="0" err="1" smtClean="0"/>
              <a:t>face</a:t>
            </a:r>
            <a:endParaRPr lang="hu-HU" b="1" dirty="0"/>
          </a:p>
        </p:txBody>
      </p:sp>
      <p:sp>
        <p:nvSpPr>
          <p:cNvPr id="16" name="Szövegdoboz 15"/>
          <p:cNvSpPr txBox="1"/>
          <p:nvPr/>
        </p:nvSpPr>
        <p:spPr>
          <a:xfrm>
            <a:off x="4788024" y="5805264"/>
            <a:ext cx="1158652" cy="369332"/>
          </a:xfrm>
          <a:prstGeom prst="rect">
            <a:avLst/>
          </a:prstGeom>
          <a:noFill/>
        </p:spPr>
        <p:txBody>
          <a:bodyPr wrap="square" rtlCol="0">
            <a:spAutoFit/>
          </a:bodyPr>
          <a:lstStyle/>
          <a:p>
            <a:r>
              <a:rPr lang="hu-HU" b="1" dirty="0" err="1" smtClean="0"/>
              <a:t>long</a:t>
            </a:r>
            <a:r>
              <a:rPr lang="hu-HU" b="1" dirty="0" smtClean="0"/>
              <a:t> </a:t>
            </a:r>
            <a:r>
              <a:rPr lang="hu-HU" b="1" dirty="0" err="1" smtClean="0"/>
              <a:t>face</a:t>
            </a:r>
            <a:endParaRPr lang="hu-HU" b="1"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Ortho_Lux\Ortho-Lux képek\Mundbrod László\2015.03.17\DSC00600.JPG"/>
          <p:cNvPicPr>
            <a:picLocks noChangeAspect="1" noChangeArrowheads="1"/>
          </p:cNvPicPr>
          <p:nvPr/>
        </p:nvPicPr>
        <p:blipFill>
          <a:blip r:embed="rId2" cstate="print"/>
          <a:srcRect l="12974" t="13407" r="22591" b="10225"/>
          <a:stretch>
            <a:fillRect/>
          </a:stretch>
        </p:blipFill>
        <p:spPr bwMode="auto">
          <a:xfrm rot="5400000">
            <a:off x="4567516" y="4153564"/>
            <a:ext cx="2673000" cy="2376000"/>
          </a:xfrm>
          <a:prstGeom prst="rect">
            <a:avLst/>
          </a:prstGeom>
          <a:noFill/>
        </p:spPr>
      </p:pic>
      <p:sp>
        <p:nvSpPr>
          <p:cNvPr id="25602" name="Rectangle 2"/>
          <p:cNvSpPr>
            <a:spLocks noGrp="1" noChangeArrowheads="1"/>
          </p:cNvSpPr>
          <p:nvPr>
            <p:ph type="title"/>
          </p:nvPr>
        </p:nvSpPr>
        <p:spPr>
          <a:xfrm>
            <a:off x="685800" y="92075"/>
            <a:ext cx="7772400" cy="1320701"/>
          </a:xfrm>
        </p:spPr>
        <p:txBody>
          <a:bodyPr>
            <a:normAutofit fontScale="90000"/>
          </a:bodyPr>
          <a:lstStyle/>
          <a:p>
            <a:r>
              <a:rPr lang="hu-HU" b="1" dirty="0" err="1" smtClean="0"/>
              <a:t>Mandible</a:t>
            </a:r>
            <a:r>
              <a:rPr lang="hu-HU" b="1" dirty="0" smtClean="0"/>
              <a:t> </a:t>
            </a:r>
            <a:r>
              <a:rPr lang="hu-HU" b="1" dirty="0" err="1" smtClean="0"/>
              <a:t>morphology</a:t>
            </a:r>
            <a:r>
              <a:rPr lang="hu-HU" b="1" dirty="0" smtClean="0"/>
              <a:t>, </a:t>
            </a:r>
            <a:r>
              <a:rPr lang="hu-HU" b="1" dirty="0" err="1" smtClean="0"/>
              <a:t>growth</a:t>
            </a:r>
            <a:r>
              <a:rPr lang="hu-HU" b="1" dirty="0" smtClean="0"/>
              <a:t> </a:t>
            </a:r>
            <a:r>
              <a:rPr lang="hu-HU" b="1" dirty="0" err="1" smtClean="0"/>
              <a:t>pattern</a:t>
            </a:r>
            <a:r>
              <a:rPr lang="hu-HU" b="1" dirty="0" smtClean="0"/>
              <a:t> and </a:t>
            </a:r>
            <a:r>
              <a:rPr lang="hu-HU" b="1" dirty="0" err="1" smtClean="0"/>
              <a:t>profile</a:t>
            </a:r>
            <a:endParaRPr lang="hu-HU" b="1" dirty="0"/>
          </a:p>
        </p:txBody>
      </p:sp>
      <p:sp>
        <p:nvSpPr>
          <p:cNvPr id="25603" name="Rectangle 3"/>
          <p:cNvSpPr>
            <a:spLocks noGrp="1" noChangeArrowheads="1"/>
          </p:cNvSpPr>
          <p:nvPr>
            <p:ph idx="1"/>
          </p:nvPr>
        </p:nvSpPr>
        <p:spPr>
          <a:xfrm>
            <a:off x="251520" y="1676400"/>
            <a:ext cx="4176464" cy="5181600"/>
          </a:xfrm>
        </p:spPr>
        <p:txBody>
          <a:bodyPr>
            <a:normAutofit/>
          </a:bodyPr>
          <a:lstStyle/>
          <a:p>
            <a:pPr>
              <a:lnSpc>
                <a:spcPct val="90000"/>
              </a:lnSpc>
              <a:buNone/>
            </a:pPr>
            <a:r>
              <a:rPr lang="hu-HU" b="1" i="1" dirty="0" err="1">
                <a:solidFill>
                  <a:srgbClr val="FF0000"/>
                </a:solidFill>
              </a:rPr>
              <a:t>Short</a:t>
            </a:r>
            <a:r>
              <a:rPr lang="hu-HU" b="1" i="1" dirty="0">
                <a:solidFill>
                  <a:srgbClr val="FF0000"/>
                </a:solidFill>
              </a:rPr>
              <a:t> </a:t>
            </a:r>
            <a:r>
              <a:rPr lang="hu-HU" b="1" i="1" dirty="0" err="1">
                <a:solidFill>
                  <a:srgbClr val="FF0000"/>
                </a:solidFill>
              </a:rPr>
              <a:t>face</a:t>
            </a:r>
            <a:r>
              <a:rPr lang="hu-HU" b="1" i="1" dirty="0">
                <a:solidFill>
                  <a:srgbClr val="FF0000"/>
                </a:solidFill>
              </a:rPr>
              <a:t>:</a:t>
            </a:r>
            <a:endParaRPr lang="hu-HU" b="1" dirty="0">
              <a:solidFill>
                <a:srgbClr val="FF0000"/>
              </a:solidFill>
            </a:endParaRPr>
          </a:p>
          <a:p>
            <a:pPr lvl="1">
              <a:lnSpc>
                <a:spcPct val="90000"/>
              </a:lnSpc>
              <a:buNone/>
            </a:pPr>
            <a:r>
              <a:rPr lang="hu-HU" b="1" dirty="0" err="1" smtClean="0"/>
              <a:t>Shorter</a:t>
            </a:r>
            <a:r>
              <a:rPr lang="hu-HU" b="1" dirty="0" smtClean="0"/>
              <a:t> </a:t>
            </a:r>
            <a:r>
              <a:rPr lang="hu-HU" b="1" dirty="0" err="1" smtClean="0"/>
              <a:t>lower</a:t>
            </a:r>
            <a:r>
              <a:rPr lang="hu-HU" b="1" dirty="0" smtClean="0"/>
              <a:t> </a:t>
            </a:r>
            <a:r>
              <a:rPr lang="hu-HU" b="1" dirty="0" err="1" smtClean="0"/>
              <a:t>face</a:t>
            </a:r>
            <a:r>
              <a:rPr lang="hu-HU" b="1" dirty="0" smtClean="0"/>
              <a:t> </a:t>
            </a:r>
            <a:r>
              <a:rPr lang="hu-HU" b="1" dirty="0" err="1" smtClean="0"/>
              <a:t>high</a:t>
            </a:r>
            <a:endParaRPr lang="hu-HU" b="1" dirty="0" smtClean="0"/>
          </a:p>
          <a:p>
            <a:pPr lvl="1">
              <a:lnSpc>
                <a:spcPct val="90000"/>
              </a:lnSpc>
              <a:buNone/>
            </a:pPr>
            <a:endParaRPr lang="hu-HU" b="1" dirty="0" smtClean="0"/>
          </a:p>
          <a:p>
            <a:pPr lvl="1">
              <a:lnSpc>
                <a:spcPct val="90000"/>
              </a:lnSpc>
              <a:buNone/>
            </a:pPr>
            <a:endParaRPr lang="hu-HU" b="1" dirty="0" smtClean="0"/>
          </a:p>
          <a:p>
            <a:pPr lvl="1">
              <a:lnSpc>
                <a:spcPct val="90000"/>
              </a:lnSpc>
              <a:buNone/>
            </a:pPr>
            <a:endParaRPr lang="hu-HU" b="1" dirty="0"/>
          </a:p>
          <a:p>
            <a:pPr>
              <a:lnSpc>
                <a:spcPct val="90000"/>
              </a:lnSpc>
              <a:buNone/>
            </a:pPr>
            <a:r>
              <a:rPr lang="hu-HU" b="1" i="1" dirty="0">
                <a:solidFill>
                  <a:srgbClr val="FF0000"/>
                </a:solidFill>
              </a:rPr>
              <a:t>Long </a:t>
            </a:r>
            <a:r>
              <a:rPr lang="hu-HU" b="1" i="1" dirty="0" err="1">
                <a:solidFill>
                  <a:srgbClr val="FF0000"/>
                </a:solidFill>
              </a:rPr>
              <a:t>face</a:t>
            </a:r>
            <a:r>
              <a:rPr lang="hu-HU" b="1" i="1" dirty="0">
                <a:solidFill>
                  <a:srgbClr val="FF0000"/>
                </a:solidFill>
              </a:rPr>
              <a:t>:</a:t>
            </a:r>
          </a:p>
          <a:p>
            <a:pPr lvl="1">
              <a:lnSpc>
                <a:spcPct val="90000"/>
              </a:lnSpc>
              <a:buNone/>
            </a:pPr>
            <a:r>
              <a:rPr lang="hu-HU" b="1" dirty="0" err="1" smtClean="0"/>
              <a:t>Longer</a:t>
            </a:r>
            <a:r>
              <a:rPr lang="hu-HU" b="1" dirty="0" smtClean="0"/>
              <a:t> </a:t>
            </a:r>
            <a:r>
              <a:rPr lang="hu-HU" b="1" dirty="0" err="1" smtClean="0"/>
              <a:t>lower</a:t>
            </a:r>
            <a:r>
              <a:rPr lang="hu-HU" b="1" dirty="0" smtClean="0"/>
              <a:t> </a:t>
            </a:r>
            <a:r>
              <a:rPr lang="hu-HU" b="1" dirty="0" err="1" smtClean="0"/>
              <a:t>face</a:t>
            </a:r>
            <a:r>
              <a:rPr lang="hu-HU" b="1" dirty="0" smtClean="0"/>
              <a:t> </a:t>
            </a:r>
            <a:r>
              <a:rPr lang="hu-HU" b="1" dirty="0" err="1" smtClean="0"/>
              <a:t>high</a:t>
            </a:r>
            <a:endParaRPr lang="hu-HU" b="1" dirty="0" smtClean="0"/>
          </a:p>
          <a:p>
            <a:pPr lvl="1">
              <a:lnSpc>
                <a:spcPct val="90000"/>
              </a:lnSpc>
            </a:pPr>
            <a:endParaRPr lang="hu-HU" sz="2400" b="1" dirty="0" smtClean="0"/>
          </a:p>
          <a:p>
            <a:pPr lvl="1">
              <a:lnSpc>
                <a:spcPct val="90000"/>
              </a:lnSpc>
            </a:pPr>
            <a:endParaRPr lang="hu-HU" sz="2400" b="1" dirty="0" smtClean="0"/>
          </a:p>
          <a:p>
            <a:pPr lvl="1">
              <a:lnSpc>
                <a:spcPct val="90000"/>
              </a:lnSpc>
            </a:pPr>
            <a:endParaRPr lang="hu-HU" sz="2400" b="1" dirty="0"/>
          </a:p>
        </p:txBody>
      </p:sp>
      <p:pic>
        <p:nvPicPr>
          <p:cNvPr id="7" name="Picture 2" descr="H:\Ortho_Lux\Ortho-Lux képek (befejezett)\Gyenes Ádám\2007.10.01\DSC05040x.bmp"/>
          <p:cNvPicPr>
            <a:picLocks noChangeAspect="1" noChangeArrowheads="1"/>
          </p:cNvPicPr>
          <p:nvPr/>
        </p:nvPicPr>
        <p:blipFill>
          <a:blip r:embed="rId3" cstate="print"/>
          <a:srcRect l="8014" r="9888" b="18999"/>
          <a:stretch>
            <a:fillRect/>
          </a:stretch>
        </p:blipFill>
        <p:spPr bwMode="auto">
          <a:xfrm>
            <a:off x="4716016" y="1340768"/>
            <a:ext cx="2339752" cy="2743158"/>
          </a:xfrm>
          <a:prstGeom prst="rect">
            <a:avLst/>
          </a:prstGeom>
          <a:noFill/>
        </p:spPr>
      </p:pic>
      <p:pic>
        <p:nvPicPr>
          <p:cNvPr id="6" name="Picture 4" descr="IMG263"/>
          <p:cNvPicPr>
            <a:picLocks noChangeAspect="1" noChangeArrowheads="1"/>
          </p:cNvPicPr>
          <p:nvPr/>
        </p:nvPicPr>
        <p:blipFill>
          <a:blip r:embed="rId4" cstate="print"/>
          <a:srcRect l="3870" t="6831" r="66636" b="6640"/>
          <a:stretch>
            <a:fillRect/>
          </a:stretch>
        </p:blipFill>
        <p:spPr bwMode="auto">
          <a:xfrm>
            <a:off x="7164288" y="1268760"/>
            <a:ext cx="1656184" cy="2736304"/>
          </a:xfrm>
          <a:prstGeom prst="rect">
            <a:avLst/>
          </a:prstGeom>
          <a:noFill/>
          <a:ln w="9525">
            <a:noFill/>
            <a:miter lim="800000"/>
            <a:headEnd/>
            <a:tailEnd/>
          </a:ln>
        </p:spPr>
      </p:pic>
      <p:pic>
        <p:nvPicPr>
          <p:cNvPr id="8" name="Picture 4" descr="IMG263"/>
          <p:cNvPicPr>
            <a:picLocks noChangeAspect="1" noChangeArrowheads="1"/>
          </p:cNvPicPr>
          <p:nvPr/>
        </p:nvPicPr>
        <p:blipFill>
          <a:blip r:embed="rId4" cstate="print"/>
          <a:srcRect l="61307" t="6831" r="9199" b="6640"/>
          <a:stretch>
            <a:fillRect/>
          </a:stretch>
        </p:blipFill>
        <p:spPr bwMode="auto">
          <a:xfrm>
            <a:off x="7164288" y="4121696"/>
            <a:ext cx="1656184" cy="273630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b="1" dirty="0" smtClean="0"/>
              <a:t>The main </a:t>
            </a:r>
            <a:r>
              <a:rPr lang="hu-HU" b="1" dirty="0" err="1" smtClean="0"/>
              <a:t>object</a:t>
            </a:r>
            <a:r>
              <a:rPr lang="hu-HU" b="1" dirty="0" smtClean="0"/>
              <a:t> of </a:t>
            </a:r>
            <a:r>
              <a:rPr lang="hu-HU" b="1" dirty="0" err="1" smtClean="0"/>
              <a:t>the</a:t>
            </a:r>
            <a:r>
              <a:rPr lang="hu-HU" b="1" dirty="0" smtClean="0"/>
              <a:t> </a:t>
            </a:r>
            <a:r>
              <a:rPr lang="hu-HU" b="1" dirty="0" err="1" smtClean="0"/>
              <a:t>functional</a:t>
            </a:r>
            <a:r>
              <a:rPr lang="hu-HU" b="1" dirty="0" smtClean="0"/>
              <a:t> </a:t>
            </a:r>
            <a:r>
              <a:rPr lang="hu-HU" b="1" dirty="0" err="1" smtClean="0"/>
              <a:t>treatment</a:t>
            </a:r>
            <a:endParaRPr lang="hu-HU" b="1" dirty="0"/>
          </a:p>
        </p:txBody>
      </p:sp>
      <p:sp>
        <p:nvSpPr>
          <p:cNvPr id="3" name="Tartalom helye 2"/>
          <p:cNvSpPr>
            <a:spLocks noGrp="1"/>
          </p:cNvSpPr>
          <p:nvPr>
            <p:ph idx="1"/>
          </p:nvPr>
        </p:nvSpPr>
        <p:spPr>
          <a:xfrm>
            <a:off x="457200" y="1556792"/>
            <a:ext cx="8229600" cy="4569371"/>
          </a:xfrm>
        </p:spPr>
        <p:txBody>
          <a:bodyPr/>
          <a:lstStyle/>
          <a:p>
            <a:r>
              <a:rPr lang="hu-HU" dirty="0" err="1" smtClean="0"/>
              <a:t>To</a:t>
            </a:r>
            <a:r>
              <a:rPr lang="hu-HU" dirty="0" smtClean="0"/>
              <a:t> </a:t>
            </a:r>
            <a:r>
              <a:rPr lang="hu-HU" dirty="0" err="1" smtClean="0"/>
              <a:t>make</a:t>
            </a:r>
            <a:r>
              <a:rPr lang="hu-HU" dirty="0" smtClean="0"/>
              <a:t> a </a:t>
            </a:r>
            <a:r>
              <a:rPr lang="hu-HU" dirty="0" err="1" smtClean="0"/>
              <a:t>derivated</a:t>
            </a:r>
            <a:r>
              <a:rPr lang="hu-HU" dirty="0" smtClean="0"/>
              <a:t> </a:t>
            </a:r>
            <a:r>
              <a:rPr lang="hu-HU" dirty="0" err="1" smtClean="0"/>
              <a:t>growth</a:t>
            </a:r>
            <a:r>
              <a:rPr lang="hu-HU" dirty="0" smtClean="0"/>
              <a:t> </a:t>
            </a:r>
            <a:r>
              <a:rPr lang="hu-HU" dirty="0" err="1" smtClean="0"/>
              <a:t>guidance</a:t>
            </a:r>
            <a:endParaRPr lang="hu-HU" dirty="0"/>
          </a:p>
        </p:txBody>
      </p:sp>
      <p:pic>
        <p:nvPicPr>
          <p:cNvPr id="4" name="Picture 4" descr="IMG209"/>
          <p:cNvPicPr>
            <a:picLocks noChangeAspect="1" noChangeArrowheads="1"/>
          </p:cNvPicPr>
          <p:nvPr/>
        </p:nvPicPr>
        <p:blipFill>
          <a:blip r:embed="rId2" cstate="print"/>
          <a:srcRect l="3978" t="2502" r="4185" b="4928"/>
          <a:stretch>
            <a:fillRect/>
          </a:stretch>
        </p:blipFill>
        <p:spPr bwMode="auto">
          <a:xfrm>
            <a:off x="1403648" y="2204864"/>
            <a:ext cx="3024336" cy="4470758"/>
          </a:xfrm>
          <a:prstGeom prst="rect">
            <a:avLst/>
          </a:prstGeom>
          <a:noFill/>
          <a:ln w="9525">
            <a:noFill/>
            <a:miter lim="800000"/>
            <a:headEnd/>
            <a:tailEnd/>
          </a:ln>
        </p:spPr>
      </p:pic>
      <p:pic>
        <p:nvPicPr>
          <p:cNvPr id="5" name="Picture 5" descr="IMG212"/>
          <p:cNvPicPr>
            <a:picLocks noChangeAspect="1" noChangeArrowheads="1"/>
          </p:cNvPicPr>
          <p:nvPr/>
        </p:nvPicPr>
        <p:blipFill>
          <a:blip r:embed="rId3" cstate="print"/>
          <a:srcRect l="5984" t="5409" r="4176" b="3566"/>
          <a:stretch>
            <a:fillRect/>
          </a:stretch>
        </p:blipFill>
        <p:spPr bwMode="auto">
          <a:xfrm>
            <a:off x="5580112" y="2132856"/>
            <a:ext cx="3024336" cy="4509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t="19507" b="14467"/>
          <a:stretch>
            <a:fillRect/>
          </a:stretch>
        </p:blipFill>
        <p:spPr bwMode="auto">
          <a:xfrm>
            <a:off x="1619672" y="2204864"/>
            <a:ext cx="6349727" cy="3168352"/>
          </a:xfrm>
          <a:prstGeom prst="rect">
            <a:avLst/>
          </a:prstGeom>
          <a:noFill/>
          <a:ln w="9525">
            <a:noFill/>
            <a:miter lim="800000"/>
            <a:headEnd/>
            <a:tailEnd/>
          </a:ln>
        </p:spPr>
      </p:pic>
      <p:sp>
        <p:nvSpPr>
          <p:cNvPr id="3" name="Szövegdoboz 2"/>
          <p:cNvSpPr txBox="1"/>
          <p:nvPr/>
        </p:nvSpPr>
        <p:spPr>
          <a:xfrm>
            <a:off x="755576" y="1772816"/>
            <a:ext cx="8928992" cy="369332"/>
          </a:xfrm>
          <a:prstGeom prst="rect">
            <a:avLst/>
          </a:prstGeom>
          <a:noFill/>
        </p:spPr>
        <p:txBody>
          <a:bodyPr wrap="square" rtlCol="0">
            <a:spAutoFit/>
          </a:bodyPr>
          <a:lstStyle/>
          <a:p>
            <a:pPr algn="ctr"/>
            <a:r>
              <a:rPr lang="hu-HU" b="1" dirty="0" err="1" smtClean="0"/>
              <a:t>distal</a:t>
            </a:r>
            <a:r>
              <a:rPr lang="hu-HU" b="1" dirty="0" smtClean="0"/>
              <a:t> </a:t>
            </a:r>
            <a:r>
              <a:rPr lang="hu-HU" b="1" dirty="0" err="1" smtClean="0"/>
              <a:t>step</a:t>
            </a:r>
            <a:r>
              <a:rPr lang="hu-HU" b="1" dirty="0" smtClean="0"/>
              <a:t>        </a:t>
            </a:r>
            <a:r>
              <a:rPr lang="hu-HU" b="1" dirty="0" err="1" smtClean="0"/>
              <a:t>flat</a:t>
            </a:r>
            <a:r>
              <a:rPr lang="hu-HU" b="1" dirty="0" smtClean="0"/>
              <a:t>  </a:t>
            </a:r>
            <a:r>
              <a:rPr lang="hu-HU" b="1" dirty="0" err="1" smtClean="0"/>
              <a:t>terminal</a:t>
            </a:r>
            <a:r>
              <a:rPr lang="hu-HU" b="1" dirty="0" smtClean="0"/>
              <a:t> </a:t>
            </a:r>
            <a:r>
              <a:rPr lang="hu-HU" b="1" dirty="0" err="1" smtClean="0"/>
              <a:t>plan</a:t>
            </a:r>
            <a:r>
              <a:rPr lang="hu-HU" b="1" dirty="0" smtClean="0"/>
              <a:t>       </a:t>
            </a:r>
            <a:r>
              <a:rPr lang="hu-HU" b="1" dirty="0" err="1" smtClean="0"/>
              <a:t>mesial</a:t>
            </a:r>
            <a:r>
              <a:rPr lang="hu-HU" b="1" dirty="0" smtClean="0"/>
              <a:t> </a:t>
            </a:r>
            <a:r>
              <a:rPr lang="hu-HU" b="1" dirty="0" err="1" smtClean="0"/>
              <a:t>step</a:t>
            </a:r>
            <a:r>
              <a:rPr lang="hu-HU" b="1" dirty="0" smtClean="0"/>
              <a:t>         </a:t>
            </a:r>
            <a:r>
              <a:rPr lang="hu-HU" b="1" dirty="0" err="1" smtClean="0"/>
              <a:t>strong</a:t>
            </a:r>
            <a:r>
              <a:rPr lang="hu-HU" b="1" dirty="0" smtClean="0"/>
              <a:t> </a:t>
            </a:r>
            <a:r>
              <a:rPr lang="hu-HU" b="1" dirty="0" err="1" smtClean="0"/>
              <a:t>mesial</a:t>
            </a:r>
            <a:r>
              <a:rPr lang="hu-HU" b="1" dirty="0" smtClean="0"/>
              <a:t> </a:t>
            </a:r>
            <a:r>
              <a:rPr lang="hu-HU" b="1" dirty="0" err="1" smtClean="0"/>
              <a:t>step</a:t>
            </a:r>
            <a:r>
              <a:rPr lang="hu-HU" b="1" dirty="0" smtClean="0"/>
              <a:t>        </a:t>
            </a:r>
            <a:endParaRPr lang="hu-HU" b="1" dirty="0"/>
          </a:p>
        </p:txBody>
      </p:sp>
      <p:sp>
        <p:nvSpPr>
          <p:cNvPr id="4" name="Szövegdoboz 3"/>
          <p:cNvSpPr txBox="1"/>
          <p:nvPr/>
        </p:nvSpPr>
        <p:spPr>
          <a:xfrm>
            <a:off x="2123728" y="5373216"/>
            <a:ext cx="5080237" cy="369332"/>
          </a:xfrm>
          <a:prstGeom prst="rect">
            <a:avLst/>
          </a:prstGeom>
          <a:noFill/>
        </p:spPr>
        <p:txBody>
          <a:bodyPr wrap="none" rtlCol="0">
            <a:spAutoFit/>
          </a:bodyPr>
          <a:lstStyle/>
          <a:p>
            <a:r>
              <a:rPr lang="hu-HU" b="1" dirty="0" err="1" smtClean="0"/>
              <a:t>Class</a:t>
            </a:r>
            <a:r>
              <a:rPr lang="hu-HU" b="1" dirty="0" smtClean="0"/>
              <a:t> II         1/2PM </a:t>
            </a:r>
            <a:r>
              <a:rPr lang="hu-HU" b="1" dirty="0" err="1" smtClean="0"/>
              <a:t>Class</a:t>
            </a:r>
            <a:r>
              <a:rPr lang="hu-HU" b="1" dirty="0" smtClean="0"/>
              <a:t> II       </a:t>
            </a:r>
            <a:r>
              <a:rPr lang="hu-HU" b="1" dirty="0" err="1" smtClean="0"/>
              <a:t>Class</a:t>
            </a:r>
            <a:r>
              <a:rPr lang="hu-HU" b="1" dirty="0" smtClean="0"/>
              <a:t> I              </a:t>
            </a:r>
            <a:r>
              <a:rPr lang="hu-HU" b="1" dirty="0" err="1" smtClean="0"/>
              <a:t>Class</a:t>
            </a:r>
            <a:r>
              <a:rPr lang="hu-HU" b="1" dirty="0" smtClean="0"/>
              <a:t> III</a:t>
            </a:r>
            <a:endParaRPr lang="hu-HU" b="1" dirty="0"/>
          </a:p>
        </p:txBody>
      </p:sp>
      <p:sp>
        <p:nvSpPr>
          <p:cNvPr id="5" name="Szövegdoboz 4"/>
          <p:cNvSpPr txBox="1"/>
          <p:nvPr/>
        </p:nvSpPr>
        <p:spPr>
          <a:xfrm>
            <a:off x="611560" y="404664"/>
            <a:ext cx="8136904" cy="1077218"/>
          </a:xfrm>
          <a:prstGeom prst="rect">
            <a:avLst/>
          </a:prstGeom>
          <a:noFill/>
        </p:spPr>
        <p:txBody>
          <a:bodyPr wrap="square" rtlCol="0">
            <a:spAutoFit/>
          </a:bodyPr>
          <a:lstStyle/>
          <a:p>
            <a:pPr algn="ctr"/>
            <a:r>
              <a:rPr lang="hu-HU" sz="3200" b="1" dirty="0" smtClean="0"/>
              <a:t>The </a:t>
            </a:r>
            <a:r>
              <a:rPr lang="hu-HU" sz="3200" b="1" dirty="0" err="1" smtClean="0"/>
              <a:t>significance</a:t>
            </a:r>
            <a:r>
              <a:rPr lang="hu-HU" sz="3200" b="1" dirty="0" smtClean="0"/>
              <a:t> of </a:t>
            </a:r>
            <a:r>
              <a:rPr lang="hu-HU" sz="3200" b="1" dirty="0" err="1" smtClean="0"/>
              <a:t>the</a:t>
            </a:r>
            <a:r>
              <a:rPr lang="hu-HU" sz="3200" b="1" dirty="0" smtClean="0"/>
              <a:t> </a:t>
            </a:r>
            <a:r>
              <a:rPr lang="hu-HU" sz="3200" b="1" dirty="0" err="1" smtClean="0"/>
              <a:t>terminal</a:t>
            </a:r>
            <a:r>
              <a:rPr lang="hu-HU" sz="3200" b="1" dirty="0" smtClean="0"/>
              <a:t> </a:t>
            </a:r>
            <a:r>
              <a:rPr lang="hu-HU" sz="3200" b="1" dirty="0" err="1" smtClean="0"/>
              <a:t>plane</a:t>
            </a:r>
            <a:endParaRPr lang="hu-HU" sz="3200" b="1" dirty="0" smtClean="0"/>
          </a:p>
          <a:p>
            <a:pPr algn="ctr"/>
            <a:r>
              <a:rPr lang="hu-HU" sz="3200" b="1" dirty="0" err="1" smtClean="0"/>
              <a:t>in</a:t>
            </a:r>
            <a:r>
              <a:rPr lang="hu-HU" sz="3200" b="1" dirty="0" smtClean="0"/>
              <a:t> </a:t>
            </a:r>
            <a:r>
              <a:rPr lang="hu-HU" sz="3200" b="1" dirty="0" err="1" smtClean="0"/>
              <a:t>the</a:t>
            </a:r>
            <a:r>
              <a:rPr lang="hu-HU" sz="3200" b="1" dirty="0" smtClean="0"/>
              <a:t> </a:t>
            </a:r>
            <a:r>
              <a:rPr lang="hu-HU" sz="3200" b="1" dirty="0" err="1" smtClean="0"/>
              <a:t>development</a:t>
            </a:r>
            <a:r>
              <a:rPr lang="hu-HU" sz="3200" b="1" dirty="0" smtClean="0"/>
              <a:t> of </a:t>
            </a:r>
            <a:r>
              <a:rPr lang="hu-HU" sz="3200" b="1" dirty="0" err="1" smtClean="0"/>
              <a:t>Class</a:t>
            </a:r>
            <a:r>
              <a:rPr lang="hu-HU" sz="3200" b="1" dirty="0" smtClean="0"/>
              <a:t> II </a:t>
            </a:r>
            <a:r>
              <a:rPr lang="hu-HU" sz="3200" b="1" dirty="0" err="1" smtClean="0"/>
              <a:t>malocclusion</a:t>
            </a:r>
            <a:endParaRPr lang="hu-HU" sz="3200" b="1" dirty="0"/>
          </a:p>
        </p:txBody>
      </p:sp>
      <p:sp>
        <p:nvSpPr>
          <p:cNvPr id="8" name="Téglalap 7"/>
          <p:cNvSpPr/>
          <p:nvPr/>
        </p:nvSpPr>
        <p:spPr>
          <a:xfrm>
            <a:off x="395536" y="5877272"/>
            <a:ext cx="8424936" cy="830997"/>
          </a:xfrm>
          <a:prstGeom prst="rect">
            <a:avLst/>
          </a:prstGeom>
        </p:spPr>
        <p:txBody>
          <a:bodyPr wrap="square">
            <a:spAutoFit/>
          </a:bodyPr>
          <a:lstStyle/>
          <a:p>
            <a:pPr algn="ctr">
              <a:buNone/>
            </a:pPr>
            <a:r>
              <a:rPr lang="hu-HU" sz="2400" b="1" dirty="0" err="1" smtClean="0"/>
              <a:t>In</a:t>
            </a:r>
            <a:r>
              <a:rPr lang="hu-HU" sz="2400" b="1" dirty="0" smtClean="0"/>
              <a:t>  </a:t>
            </a:r>
            <a:r>
              <a:rPr lang="hu-HU" sz="2400" b="1" dirty="0" err="1" smtClean="0"/>
              <a:t>the</a:t>
            </a:r>
            <a:r>
              <a:rPr lang="hu-HU" sz="2400" b="1" dirty="0" smtClean="0"/>
              <a:t> </a:t>
            </a:r>
            <a:r>
              <a:rPr lang="hu-HU" sz="2400" b="1" dirty="0" err="1" smtClean="0"/>
              <a:t>pure</a:t>
            </a:r>
            <a:r>
              <a:rPr lang="hu-HU" sz="2400" b="1" dirty="0" smtClean="0"/>
              <a:t> </a:t>
            </a:r>
            <a:r>
              <a:rPr lang="hu-HU" sz="2400" b="1" dirty="0" err="1" smtClean="0"/>
              <a:t>Class</a:t>
            </a:r>
            <a:r>
              <a:rPr lang="hu-HU" sz="2400" b="1" dirty="0" smtClean="0"/>
              <a:t> II </a:t>
            </a:r>
            <a:r>
              <a:rPr lang="hu-HU" sz="2400" b="1" dirty="0" err="1" smtClean="0"/>
              <a:t>malocclusion</a:t>
            </a:r>
            <a:r>
              <a:rPr lang="hu-HU" sz="2400" b="1" dirty="0" smtClean="0"/>
              <a:t> </a:t>
            </a:r>
            <a:r>
              <a:rPr lang="hu-HU" sz="2400" b="1" dirty="0" err="1" smtClean="0"/>
              <a:t>the</a:t>
            </a:r>
            <a:r>
              <a:rPr lang="hu-HU" sz="2400" b="1" dirty="0" smtClean="0"/>
              <a:t> </a:t>
            </a:r>
            <a:r>
              <a:rPr lang="hu-HU" sz="2400" b="1" dirty="0" err="1" smtClean="0"/>
              <a:t>maxillary</a:t>
            </a:r>
            <a:r>
              <a:rPr lang="hu-HU" sz="2400" b="1" dirty="0" smtClean="0"/>
              <a:t> </a:t>
            </a:r>
            <a:r>
              <a:rPr lang="hu-HU" sz="2400" b="1" dirty="0" err="1" smtClean="0"/>
              <a:t>terminal</a:t>
            </a:r>
            <a:r>
              <a:rPr lang="hu-HU" sz="2400" b="1" dirty="0" smtClean="0"/>
              <a:t> </a:t>
            </a:r>
            <a:r>
              <a:rPr lang="hu-HU" sz="2400" b="1" dirty="0" err="1" smtClean="0"/>
              <a:t>plane</a:t>
            </a:r>
            <a:r>
              <a:rPr lang="hu-HU" sz="2400" b="1" dirty="0" smtClean="0"/>
              <a:t> is</a:t>
            </a:r>
            <a:r>
              <a:rPr lang="hu-HU" sz="2000" b="1" dirty="0" smtClean="0"/>
              <a:t> </a:t>
            </a:r>
            <a:r>
              <a:rPr lang="hu-HU" sz="2400" b="1" dirty="0" err="1" smtClean="0"/>
              <a:t>relatively</a:t>
            </a:r>
            <a:r>
              <a:rPr lang="hu-HU" sz="2000" b="1" dirty="0" smtClean="0"/>
              <a:t> </a:t>
            </a:r>
            <a:r>
              <a:rPr lang="hu-HU" sz="2400" b="1" dirty="0" smtClean="0"/>
              <a:t>more </a:t>
            </a:r>
            <a:r>
              <a:rPr lang="hu-HU" sz="2400" b="1" dirty="0" err="1" smtClean="0"/>
              <a:t>anterior</a:t>
            </a:r>
            <a:r>
              <a:rPr lang="hu-HU" sz="2400" b="1" dirty="0" smtClean="0"/>
              <a:t> </a:t>
            </a:r>
            <a:r>
              <a:rPr lang="hu-HU" sz="2400" b="1" dirty="0" err="1" smtClean="0"/>
              <a:t>than</a:t>
            </a:r>
            <a:r>
              <a:rPr lang="hu-HU" sz="2400" b="1" dirty="0" smtClean="0"/>
              <a:t> </a:t>
            </a:r>
            <a:r>
              <a:rPr lang="hu-HU" sz="2400" b="1" dirty="0" err="1" smtClean="0"/>
              <a:t>the</a:t>
            </a:r>
            <a:r>
              <a:rPr lang="hu-HU" sz="2400" b="1" dirty="0" smtClean="0"/>
              <a:t> </a:t>
            </a:r>
            <a:r>
              <a:rPr lang="hu-HU" sz="2400" b="1" dirty="0" err="1" smtClean="0"/>
              <a:t>mandibular</a:t>
            </a:r>
            <a:r>
              <a:rPr lang="hu-HU" sz="2400" b="1" dirty="0" smtClean="0"/>
              <a:t> </a:t>
            </a:r>
            <a:r>
              <a:rPr lang="hu-HU" sz="2400" b="1" dirty="0" err="1" smtClean="0"/>
              <a:t>terminal</a:t>
            </a:r>
            <a:r>
              <a:rPr lang="hu-HU" sz="2400" b="1" dirty="0" smtClean="0"/>
              <a:t> </a:t>
            </a:r>
            <a:r>
              <a:rPr lang="hu-HU" sz="2400" b="1" dirty="0" err="1" smtClean="0"/>
              <a:t>plane</a:t>
            </a:r>
            <a:endParaRPr lang="hu-HU"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457200" y="381000"/>
            <a:ext cx="8229600" cy="1371600"/>
          </a:xfrm>
          <a:prstGeom prst="rect">
            <a:avLst/>
          </a:prstGeom>
          <a:noFill/>
          <a:ln w="9525">
            <a:noFill/>
            <a:miter lim="800000"/>
            <a:headEnd/>
            <a:tailEnd/>
          </a:ln>
        </p:spPr>
        <p:txBody>
          <a:bodyPr anchor="ctr"/>
          <a:lstStyle/>
          <a:p>
            <a:pPr algn="ctr"/>
            <a:r>
              <a:rPr lang="hu-HU" sz="4000" b="1" dirty="0" err="1" smtClean="0">
                <a:solidFill>
                  <a:schemeClr val="tx2"/>
                </a:solidFill>
                <a:effectLst/>
              </a:rPr>
              <a:t>Sagittal</a:t>
            </a:r>
            <a:r>
              <a:rPr lang="hu-HU" sz="4000" b="1" dirty="0" smtClean="0">
                <a:solidFill>
                  <a:schemeClr val="tx2"/>
                </a:solidFill>
                <a:effectLst/>
              </a:rPr>
              <a:t> </a:t>
            </a:r>
            <a:r>
              <a:rPr lang="hu-HU" sz="4000" b="1" dirty="0" err="1" smtClean="0">
                <a:solidFill>
                  <a:schemeClr val="tx2"/>
                </a:solidFill>
                <a:effectLst/>
              </a:rPr>
              <a:t>effect</a:t>
            </a:r>
            <a:r>
              <a:rPr lang="hu-HU" sz="4000" b="1" dirty="0" smtClean="0">
                <a:solidFill>
                  <a:schemeClr val="tx2"/>
                </a:solidFill>
                <a:effectLst/>
              </a:rPr>
              <a:t> of </a:t>
            </a:r>
            <a:r>
              <a:rPr lang="hu-HU" sz="4000" b="1" dirty="0" err="1" smtClean="0">
                <a:solidFill>
                  <a:schemeClr val="tx2"/>
                </a:solidFill>
                <a:effectLst/>
              </a:rPr>
              <a:t>the</a:t>
            </a:r>
            <a:r>
              <a:rPr lang="hu-HU" sz="4000" b="1" dirty="0" smtClean="0">
                <a:solidFill>
                  <a:schemeClr val="tx2"/>
                </a:solidFill>
                <a:effectLst/>
              </a:rPr>
              <a:t> </a:t>
            </a:r>
            <a:r>
              <a:rPr lang="hu-HU" sz="4000" b="1" dirty="0" err="1" smtClean="0">
                <a:solidFill>
                  <a:schemeClr val="tx2"/>
                </a:solidFill>
                <a:effectLst/>
              </a:rPr>
              <a:t>functional</a:t>
            </a:r>
            <a:r>
              <a:rPr lang="hu-HU" sz="4000" b="1" dirty="0" smtClean="0">
                <a:solidFill>
                  <a:schemeClr val="tx2"/>
                </a:solidFill>
                <a:effectLst/>
              </a:rPr>
              <a:t> </a:t>
            </a:r>
            <a:r>
              <a:rPr lang="hu-HU" sz="4000" b="1" dirty="0" err="1" smtClean="0">
                <a:solidFill>
                  <a:schemeClr val="tx2"/>
                </a:solidFill>
                <a:effectLst/>
              </a:rPr>
              <a:t>appliances</a:t>
            </a:r>
            <a:endParaRPr lang="de-DE" sz="4000" b="1" dirty="0">
              <a:solidFill>
                <a:schemeClr val="tx2"/>
              </a:solidFill>
              <a:effectLst/>
            </a:endParaRPr>
          </a:p>
        </p:txBody>
      </p:sp>
      <p:pic>
        <p:nvPicPr>
          <p:cNvPr id="46084" name="Picture 4" descr="IMG201"/>
          <p:cNvPicPr>
            <a:picLocks noChangeAspect="1" noChangeArrowheads="1"/>
          </p:cNvPicPr>
          <p:nvPr/>
        </p:nvPicPr>
        <p:blipFill>
          <a:blip r:embed="rId2" cstate="print">
            <a:lum bright="30000"/>
          </a:blip>
          <a:srcRect l="4079" t="3988" r="1905" b="6172"/>
          <a:stretch>
            <a:fillRect/>
          </a:stretch>
        </p:blipFill>
        <p:spPr bwMode="auto">
          <a:xfrm>
            <a:off x="2123728" y="2708920"/>
            <a:ext cx="4968552" cy="3240360"/>
          </a:xfrm>
          <a:prstGeom prst="rect">
            <a:avLst/>
          </a:prstGeom>
          <a:solidFill>
            <a:srgbClr val="FFFF00"/>
          </a:solid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1966</TotalTime>
  <Words>809</Words>
  <Application>Microsoft Office PowerPoint</Application>
  <PresentationFormat>Diavetítés a képernyőre (4:3 oldalarány)</PresentationFormat>
  <Paragraphs>132</Paragraphs>
  <Slides>35</Slides>
  <Notes>1</Notes>
  <HiddenSlides>0</HiddenSlides>
  <MMClips>0</MMClips>
  <ScaleCrop>false</ScaleCrop>
  <HeadingPairs>
    <vt:vector size="4" baseType="variant">
      <vt:variant>
        <vt:lpstr>Téma</vt:lpstr>
      </vt:variant>
      <vt:variant>
        <vt:i4>1</vt:i4>
      </vt:variant>
      <vt:variant>
        <vt:lpstr>Diacímek</vt:lpstr>
      </vt:variant>
      <vt:variant>
        <vt:i4>35</vt:i4>
      </vt:variant>
    </vt:vector>
  </HeadingPairs>
  <TitlesOfParts>
    <vt:vector size="36" baseType="lpstr">
      <vt:lpstr>Office-téma</vt:lpstr>
      <vt:lpstr>Removable Appliances</vt:lpstr>
      <vt:lpstr>Functional appliances are perfect  in treating Class II malocclusion </vt:lpstr>
      <vt:lpstr>The growth of the mandible</vt:lpstr>
      <vt:lpstr>4. dia</vt:lpstr>
      <vt:lpstr>Two extreme structural shape of the mandible during growth process because of remodeling and translation</vt:lpstr>
      <vt:lpstr>Mandible morphology, growth pattern and profile</vt:lpstr>
      <vt:lpstr>The main object of the functional treatment</vt:lpstr>
      <vt:lpstr>8. dia</vt:lpstr>
      <vt:lpstr>9. dia</vt:lpstr>
      <vt:lpstr>Vertical effect of the functional appliances  Harvord Effect </vt:lpstr>
      <vt:lpstr>11. dia</vt:lpstr>
      <vt:lpstr>The Phases of the Growth</vt:lpstr>
      <vt:lpstr>13. dia</vt:lpstr>
      <vt:lpstr>Construction bite</vt:lpstr>
      <vt:lpstr>Clearly functional appliance</vt:lpstr>
      <vt:lpstr>Clearly functional appliances</vt:lpstr>
      <vt:lpstr>Children make muscles exercises with  vestibulum plate</vt:lpstr>
      <vt:lpstr>18. dia</vt:lpstr>
      <vt:lpstr>K.K. 5-year old girl with  FR III appliance</vt:lpstr>
      <vt:lpstr>K.K. 6,5 year old girl after the eruption of the  permanent front teeth</vt:lpstr>
      <vt:lpstr>21. dia</vt:lpstr>
      <vt:lpstr>22. dia</vt:lpstr>
      <vt:lpstr>Functional appliances</vt:lpstr>
      <vt:lpstr>Different theories about the effect of functional therapy  </vt:lpstr>
      <vt:lpstr>25. dia</vt:lpstr>
      <vt:lpstr>The design of activator</vt:lpstr>
      <vt:lpstr>Andresen activator</vt:lpstr>
      <vt:lpstr>The results of the activator treatment</vt:lpstr>
      <vt:lpstr>About incisal trauma</vt:lpstr>
      <vt:lpstr>Fix functional appliances</vt:lpstr>
      <vt:lpstr>Carriere Motion Class II Appliance</vt:lpstr>
      <vt:lpstr>Fixed functional appliances</vt:lpstr>
      <vt:lpstr>33. dia</vt:lpstr>
      <vt:lpstr>34. dia</vt:lpstr>
      <vt:lpstr>35.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Appliances</dc:title>
  <dc:creator>OrthoLux</dc:creator>
  <cp:lastModifiedBy>OrthoLux</cp:lastModifiedBy>
  <cp:revision>37</cp:revision>
  <dcterms:created xsi:type="dcterms:W3CDTF">2019-09-03T19:00:41Z</dcterms:created>
  <dcterms:modified xsi:type="dcterms:W3CDTF">2019-11-12T11:54:10Z</dcterms:modified>
</cp:coreProperties>
</file>