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94" r:id="rId4"/>
    <p:sldId id="293" r:id="rId5"/>
    <p:sldId id="286" r:id="rId6"/>
    <p:sldId id="287" r:id="rId7"/>
    <p:sldId id="295" r:id="rId8"/>
    <p:sldId id="259" r:id="rId9"/>
    <p:sldId id="269" r:id="rId10"/>
    <p:sldId id="312" r:id="rId11"/>
    <p:sldId id="261" r:id="rId12"/>
    <p:sldId id="262" r:id="rId13"/>
    <p:sldId id="263" r:id="rId14"/>
    <p:sldId id="264" r:id="rId15"/>
    <p:sldId id="265" r:id="rId16"/>
    <p:sldId id="291" r:id="rId17"/>
    <p:sldId id="292" r:id="rId18"/>
    <p:sldId id="267" r:id="rId19"/>
    <p:sldId id="266" r:id="rId20"/>
    <p:sldId id="296" r:id="rId21"/>
    <p:sldId id="268" r:id="rId22"/>
    <p:sldId id="260" r:id="rId23"/>
    <p:sldId id="270" r:id="rId24"/>
    <p:sldId id="271" r:id="rId25"/>
    <p:sldId id="272" r:id="rId26"/>
    <p:sldId id="273" r:id="rId27"/>
    <p:sldId id="274" r:id="rId28"/>
    <p:sldId id="290" r:id="rId29"/>
    <p:sldId id="276" r:id="rId30"/>
    <p:sldId id="277" r:id="rId31"/>
    <p:sldId id="278" r:id="rId32"/>
    <p:sldId id="289" r:id="rId33"/>
    <p:sldId id="288" r:id="rId34"/>
    <p:sldId id="297" r:id="rId35"/>
    <p:sldId id="299" r:id="rId36"/>
    <p:sldId id="300" r:id="rId37"/>
    <p:sldId id="301" r:id="rId38"/>
    <p:sldId id="302" r:id="rId39"/>
    <p:sldId id="307" r:id="rId40"/>
    <p:sldId id="308" r:id="rId41"/>
    <p:sldId id="311" r:id="rId42"/>
    <p:sldId id="298" r:id="rId43"/>
    <p:sldId id="310" r:id="rId44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122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8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92B6A8-2E89-4B66-A3CD-25B1A6BDD97F}" type="datetimeFigureOut">
              <a:rPr lang="hu-HU" smtClean="0"/>
              <a:pPr/>
              <a:t>2019. 11. 14.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68D8-4E3F-456C-890B-C9473ADF323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50938" y="692150"/>
            <a:ext cx="4556125" cy="34163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201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2019. 11. 14.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2019. 11. 14.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2019. 11. 14.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DE75-89FD-47D4-96B5-7D53BD2E92D4}" type="datetimeFigureOut">
              <a:rPr lang="hu-HU" smtClean="0"/>
              <a:pPr/>
              <a:t>2019. 11. 14.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CDE75-89FD-47D4-96B5-7D53BD2E92D4}" type="datetimeFigureOut">
              <a:rPr lang="hu-HU" smtClean="0"/>
              <a:pPr/>
              <a:t>2019. 11. 14.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01B6B-DBA4-45B4-AC3D-5BEE23A6DF66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3.png"/><Relationship Id="rId4" Type="http://schemas.openxmlformats.org/officeDocument/2006/relationships/image" Target="../media/image48.png"/><Relationship Id="rId9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Relationship Id="rId9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4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b="1" dirty="0" err="1" smtClean="0"/>
              <a:t>Removable</a:t>
            </a:r>
            <a:r>
              <a:rPr lang="hu-HU" b="1" dirty="0" smtClean="0"/>
              <a:t> </a:t>
            </a:r>
            <a:r>
              <a:rPr lang="hu-HU" b="1" dirty="0" err="1" smtClean="0"/>
              <a:t>Appliances</a:t>
            </a:r>
            <a:r>
              <a:rPr lang="hu-HU" b="1" dirty="0" smtClean="0"/>
              <a:t> </a:t>
            </a:r>
            <a:endParaRPr lang="hu-HU" b="1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u-HU" sz="3600" b="1" dirty="0" err="1" smtClean="0"/>
              <a:t>Other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functional</a:t>
            </a:r>
            <a:r>
              <a:rPr lang="hu-HU" sz="3600" b="1" dirty="0" smtClean="0"/>
              <a:t> </a:t>
            </a:r>
            <a:r>
              <a:rPr lang="hu-HU" sz="3600" b="1" dirty="0" err="1" smtClean="0"/>
              <a:t>appliances</a:t>
            </a:r>
            <a:r>
              <a:rPr lang="hu-HU" sz="3600" b="1" dirty="0" smtClean="0"/>
              <a:t> 3</a:t>
            </a:r>
            <a:endParaRPr lang="hu-H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smtClean="0"/>
              <a:t>EOA </a:t>
            </a:r>
            <a:r>
              <a:rPr lang="hu-HU" b="1" dirty="0" err="1" smtClean="0"/>
              <a:t>by</a:t>
            </a:r>
            <a:r>
              <a:rPr lang="hu-HU" b="1" dirty="0" smtClean="0"/>
              <a:t> </a:t>
            </a:r>
            <a:r>
              <a:rPr lang="hu-HU" b="1" dirty="0" err="1" smtClean="0"/>
              <a:t>Klammt</a:t>
            </a:r>
            <a:endParaRPr lang="hu-HU" b="1" dirty="0"/>
          </a:p>
        </p:txBody>
      </p:sp>
      <p:pic>
        <p:nvPicPr>
          <p:cNvPr id="3" name="Picture 14" descr="Bildergebnis fÃ¼r aktivator kfo"/>
          <p:cNvPicPr>
            <a:picLocks noChangeAspect="1" noChangeArrowheads="1"/>
          </p:cNvPicPr>
          <p:nvPr/>
        </p:nvPicPr>
        <p:blipFill>
          <a:blip r:embed="rId2" cstate="print"/>
          <a:srcRect t="9072" b="15329"/>
          <a:stretch>
            <a:fillRect/>
          </a:stretch>
        </p:blipFill>
        <p:spPr bwMode="auto">
          <a:xfrm>
            <a:off x="1331640" y="1556792"/>
            <a:ext cx="6225480" cy="47063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000" b="1" dirty="0" err="1" smtClean="0">
                <a:solidFill>
                  <a:schemeClr val="tx2"/>
                </a:solidFill>
                <a:effectLst/>
              </a:rPr>
              <a:t>Treatment</a:t>
            </a:r>
            <a:r>
              <a:rPr lang="hu-HU" sz="4000" b="1" dirty="0" smtClean="0">
                <a:solidFill>
                  <a:schemeClr val="tx2"/>
                </a:solidFill>
                <a:effectLst/>
              </a:rPr>
              <a:t> </a:t>
            </a:r>
            <a:r>
              <a:rPr lang="hu-HU" sz="4000" b="1" dirty="0" err="1" smtClean="0">
                <a:solidFill>
                  <a:schemeClr val="tx2"/>
                </a:solidFill>
                <a:effectLst/>
              </a:rPr>
              <a:t>with</a:t>
            </a:r>
            <a:r>
              <a:rPr lang="hu-HU" sz="4000" b="1" dirty="0" smtClean="0">
                <a:solidFill>
                  <a:schemeClr val="tx2"/>
                </a:solidFill>
                <a:effectLst/>
              </a:rPr>
              <a:t> </a:t>
            </a:r>
            <a:r>
              <a:rPr lang="de-DE" sz="4000" b="1" dirty="0" err="1" smtClean="0">
                <a:solidFill>
                  <a:schemeClr val="tx2"/>
                </a:solidFill>
                <a:effectLst/>
              </a:rPr>
              <a:t>Klammt</a:t>
            </a:r>
            <a:r>
              <a:rPr lang="de-DE" sz="4000" b="1" dirty="0" smtClean="0">
                <a:solidFill>
                  <a:schemeClr val="tx2"/>
                </a:solidFill>
                <a:effectLst/>
              </a:rPr>
              <a:t>- EOA</a:t>
            </a:r>
            <a:endParaRPr lang="de-DE" sz="40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51204" name="Picture 4" descr="IMG255"/>
          <p:cNvPicPr>
            <a:picLocks noChangeAspect="1" noChangeArrowheads="1"/>
          </p:cNvPicPr>
          <p:nvPr/>
        </p:nvPicPr>
        <p:blipFill>
          <a:blip r:embed="rId2" cstate="print"/>
          <a:srcRect l="3879" t="4574" r="2757" b="6396"/>
          <a:stretch>
            <a:fillRect/>
          </a:stretch>
        </p:blipFill>
        <p:spPr bwMode="auto">
          <a:xfrm>
            <a:off x="179512" y="2204864"/>
            <a:ext cx="4320480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5" name="Picture 5" descr="IMG252"/>
          <p:cNvPicPr>
            <a:picLocks noChangeAspect="1" noChangeArrowheads="1"/>
          </p:cNvPicPr>
          <p:nvPr/>
        </p:nvPicPr>
        <p:blipFill>
          <a:blip r:embed="rId3" cstate="print"/>
          <a:srcRect l="4313" t="4574" r="3879" b="6396"/>
          <a:stretch>
            <a:fillRect/>
          </a:stretch>
        </p:blipFill>
        <p:spPr bwMode="auto">
          <a:xfrm>
            <a:off x="4716016" y="2204864"/>
            <a:ext cx="4248472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000" b="1" dirty="0" smtClean="0">
                <a:solidFill>
                  <a:schemeClr val="tx2"/>
                </a:solidFill>
                <a:effectLst/>
              </a:rPr>
              <a:t>Profil</a:t>
            </a:r>
            <a:r>
              <a:rPr lang="hu-HU" sz="4000" b="1" dirty="0" err="1" smtClean="0">
                <a:solidFill>
                  <a:schemeClr val="tx2"/>
                </a:solidFill>
                <a:effectLst/>
              </a:rPr>
              <a:t>changes</a:t>
            </a:r>
            <a:r>
              <a:rPr lang="hu-HU" sz="4000" b="1" dirty="0" smtClean="0">
                <a:solidFill>
                  <a:schemeClr val="tx2"/>
                </a:solidFill>
                <a:effectLst/>
              </a:rPr>
              <a:t> </a:t>
            </a:r>
            <a:r>
              <a:rPr lang="hu-HU" sz="4000" b="1" dirty="0" err="1" smtClean="0">
                <a:solidFill>
                  <a:schemeClr val="tx2"/>
                </a:solidFill>
                <a:effectLst/>
              </a:rPr>
              <a:t>because</a:t>
            </a:r>
            <a:r>
              <a:rPr lang="hu-HU" sz="4000" b="1" dirty="0" smtClean="0">
                <a:solidFill>
                  <a:schemeClr val="tx2"/>
                </a:solidFill>
                <a:effectLst/>
              </a:rPr>
              <a:t> of</a:t>
            </a:r>
            <a:r>
              <a:rPr lang="de-DE" sz="4000" b="1" dirty="0" smtClean="0">
                <a:solidFill>
                  <a:schemeClr val="tx2"/>
                </a:solidFill>
                <a:effectLst/>
              </a:rPr>
              <a:t> F</a:t>
            </a:r>
            <a:r>
              <a:rPr lang="hu-HU" sz="4000" b="1" dirty="0" smtClean="0">
                <a:solidFill>
                  <a:schemeClr val="tx2"/>
                </a:solidFill>
              </a:rPr>
              <a:t>J</a:t>
            </a:r>
            <a:r>
              <a:rPr lang="de-DE" sz="4000" b="1" dirty="0" smtClean="0">
                <a:solidFill>
                  <a:schemeClr val="tx2"/>
                </a:solidFill>
                <a:effectLst/>
              </a:rPr>
              <a:t>O </a:t>
            </a:r>
            <a:r>
              <a:rPr lang="hu-HU" sz="4000" b="1" dirty="0" err="1" smtClean="0">
                <a:solidFill>
                  <a:schemeClr val="tx2"/>
                </a:solidFill>
                <a:effectLst/>
              </a:rPr>
              <a:t>treatment</a:t>
            </a:r>
            <a:endParaRPr lang="de-DE" sz="40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35844" name="Picture 4" descr="IMG196"/>
          <p:cNvPicPr>
            <a:picLocks noChangeAspect="1" noChangeArrowheads="1"/>
          </p:cNvPicPr>
          <p:nvPr/>
        </p:nvPicPr>
        <p:blipFill>
          <a:blip r:embed="rId2" cstate="print"/>
          <a:srcRect l="9749" t="3505" r="19481" b="19383"/>
          <a:stretch>
            <a:fillRect/>
          </a:stretch>
        </p:blipFill>
        <p:spPr bwMode="auto">
          <a:xfrm>
            <a:off x="467544" y="2204864"/>
            <a:ext cx="4067944" cy="328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IMG197"/>
          <p:cNvPicPr>
            <a:picLocks noChangeAspect="1" noChangeArrowheads="1"/>
          </p:cNvPicPr>
          <p:nvPr/>
        </p:nvPicPr>
        <p:blipFill>
          <a:blip r:embed="rId3" cstate="print"/>
          <a:srcRect l="14927" t="11986" r="15646" b="6159"/>
          <a:stretch>
            <a:fillRect/>
          </a:stretch>
        </p:blipFill>
        <p:spPr bwMode="auto">
          <a:xfrm>
            <a:off x="4499992" y="2204864"/>
            <a:ext cx="403069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4000" b="1" dirty="0" err="1" smtClean="0">
                <a:solidFill>
                  <a:schemeClr val="tx2"/>
                </a:solidFill>
                <a:effectLst/>
              </a:rPr>
              <a:t>Treatment</a:t>
            </a:r>
            <a:r>
              <a:rPr lang="hu-HU" sz="4000" b="1" dirty="0" smtClean="0">
                <a:solidFill>
                  <a:schemeClr val="tx2"/>
                </a:solidFill>
                <a:effectLst/>
              </a:rPr>
              <a:t> </a:t>
            </a:r>
            <a:r>
              <a:rPr lang="hu-HU" sz="4000" b="1" dirty="0" err="1" smtClean="0">
                <a:solidFill>
                  <a:schemeClr val="tx2"/>
                </a:solidFill>
                <a:effectLst/>
              </a:rPr>
              <a:t>with</a:t>
            </a:r>
            <a:r>
              <a:rPr lang="hu-HU" sz="4000" b="1" dirty="0" smtClean="0">
                <a:solidFill>
                  <a:schemeClr val="tx2"/>
                </a:solidFill>
                <a:effectLst/>
              </a:rPr>
              <a:t> </a:t>
            </a:r>
            <a:r>
              <a:rPr lang="de-DE" sz="4000" b="1" dirty="0" err="1" smtClean="0">
                <a:solidFill>
                  <a:schemeClr val="tx2"/>
                </a:solidFill>
                <a:effectLst/>
              </a:rPr>
              <a:t>Klammt-féle</a:t>
            </a:r>
            <a:r>
              <a:rPr lang="de-DE" sz="4000" b="1" dirty="0" smtClean="0">
                <a:solidFill>
                  <a:schemeClr val="tx2"/>
                </a:solidFill>
                <a:effectLst/>
              </a:rPr>
              <a:t> E</a:t>
            </a:r>
            <a:r>
              <a:rPr lang="hu-HU" sz="4000" b="1" dirty="0" smtClean="0">
                <a:solidFill>
                  <a:schemeClr val="tx2"/>
                </a:solidFill>
                <a:effectLst/>
              </a:rPr>
              <a:t>O</a:t>
            </a:r>
            <a:r>
              <a:rPr lang="de-DE" sz="4000" b="1" dirty="0" smtClean="0">
                <a:solidFill>
                  <a:schemeClr val="tx2"/>
                </a:solidFill>
                <a:effectLst/>
              </a:rPr>
              <a:t>A</a:t>
            </a:r>
            <a:endParaRPr lang="de-DE" sz="40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52228" name="Picture 4" descr="IMG240"/>
          <p:cNvPicPr>
            <a:picLocks noChangeAspect="1" noChangeArrowheads="1"/>
          </p:cNvPicPr>
          <p:nvPr/>
        </p:nvPicPr>
        <p:blipFill>
          <a:blip r:embed="rId2" cstate="print"/>
          <a:srcRect l="5434" t="6395" r="4124" b="7358"/>
          <a:stretch>
            <a:fillRect/>
          </a:stretch>
        </p:blipFill>
        <p:spPr bwMode="auto">
          <a:xfrm>
            <a:off x="0" y="1988840"/>
            <a:ext cx="29878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" name="Picture 5" descr="IMG239"/>
          <p:cNvPicPr>
            <a:picLocks noChangeAspect="1" noChangeArrowheads="1"/>
          </p:cNvPicPr>
          <p:nvPr/>
        </p:nvPicPr>
        <p:blipFill>
          <a:blip r:embed="rId3" cstate="print"/>
          <a:srcRect l="5941" t="6386" r="12919" b="7488"/>
          <a:stretch>
            <a:fillRect/>
          </a:stretch>
        </p:blipFill>
        <p:spPr bwMode="auto">
          <a:xfrm>
            <a:off x="3059832" y="1988840"/>
            <a:ext cx="29523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6" descr="IMG238"/>
          <p:cNvPicPr>
            <a:picLocks noChangeAspect="1" noChangeArrowheads="1"/>
          </p:cNvPicPr>
          <p:nvPr/>
        </p:nvPicPr>
        <p:blipFill>
          <a:blip r:embed="rId4" cstate="print"/>
          <a:srcRect l="3019" t="6395" r="5434" b="7358"/>
          <a:stretch>
            <a:fillRect/>
          </a:stretch>
        </p:blipFill>
        <p:spPr bwMode="auto">
          <a:xfrm>
            <a:off x="6119664" y="1988840"/>
            <a:ext cx="302433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1" name="Picture 7" descr="IMG236"/>
          <p:cNvPicPr>
            <a:picLocks noChangeAspect="1" noChangeArrowheads="1"/>
          </p:cNvPicPr>
          <p:nvPr/>
        </p:nvPicPr>
        <p:blipFill>
          <a:blip r:embed="rId5" cstate="print"/>
          <a:srcRect l="4382" t="6385" r="4071" b="7368"/>
          <a:stretch>
            <a:fillRect/>
          </a:stretch>
        </p:blipFill>
        <p:spPr bwMode="auto">
          <a:xfrm>
            <a:off x="1403648" y="4365104"/>
            <a:ext cx="3024336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2" name="Picture 8" descr="IMG235"/>
          <p:cNvPicPr>
            <a:picLocks noChangeAspect="1" noChangeArrowheads="1"/>
          </p:cNvPicPr>
          <p:nvPr/>
        </p:nvPicPr>
        <p:blipFill>
          <a:blip r:embed="rId6" cstate="print"/>
          <a:srcRect l="4350" t="6385" r="6283" b="7368"/>
          <a:stretch>
            <a:fillRect/>
          </a:stretch>
        </p:blipFill>
        <p:spPr bwMode="auto">
          <a:xfrm>
            <a:off x="5076056" y="4365104"/>
            <a:ext cx="295232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524000"/>
          </a:xfrm>
        </p:spPr>
        <p:txBody>
          <a:bodyPr>
            <a:normAutofit/>
          </a:bodyPr>
          <a:lstStyle/>
          <a:p>
            <a:pPr eaLnBrk="1" hangingPunct="1"/>
            <a:r>
              <a:rPr lang="hu-HU" b="1" dirty="0" smtClean="0"/>
              <a:t>2-year old boy</a:t>
            </a:r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2" cstate="print"/>
          <a:srcRect t="5677" b="7629"/>
          <a:stretch>
            <a:fillRect/>
          </a:stretch>
        </p:blipFill>
        <p:spPr bwMode="auto">
          <a:xfrm>
            <a:off x="3071813" y="2060848"/>
            <a:ext cx="32893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3"/>
          <p:cNvPicPr>
            <a:picLocks noChangeAspect="1" noChangeArrowheads="1"/>
          </p:cNvPicPr>
          <p:nvPr/>
        </p:nvPicPr>
        <p:blipFill>
          <a:blip r:embed="rId3" cstate="print"/>
          <a:srcRect l="5240" t="5776" r="4378" b="6025"/>
          <a:stretch>
            <a:fillRect/>
          </a:stretch>
        </p:blipFill>
        <p:spPr bwMode="auto">
          <a:xfrm>
            <a:off x="179512" y="2060848"/>
            <a:ext cx="3096344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3"/>
          <p:cNvPicPr>
            <a:picLocks noChangeAspect="1" noChangeArrowheads="1"/>
          </p:cNvPicPr>
          <p:nvPr/>
        </p:nvPicPr>
        <p:blipFill>
          <a:blip r:embed="rId4" cstate="print"/>
          <a:srcRect l="4849" t="5776" r="5717" b="6025"/>
          <a:stretch>
            <a:fillRect/>
          </a:stretch>
        </p:blipFill>
        <p:spPr bwMode="auto">
          <a:xfrm>
            <a:off x="6156176" y="2060848"/>
            <a:ext cx="2808312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3"/>
          <p:cNvPicPr>
            <a:picLocks noChangeAspect="1" noChangeArrowheads="1"/>
          </p:cNvPicPr>
          <p:nvPr/>
        </p:nvPicPr>
        <p:blipFill>
          <a:blip r:embed="rId5" cstate="print"/>
          <a:srcRect l="5128" t="5912" b="7120"/>
          <a:stretch>
            <a:fillRect/>
          </a:stretch>
        </p:blipFill>
        <p:spPr bwMode="auto">
          <a:xfrm>
            <a:off x="179512" y="4365104"/>
            <a:ext cx="332092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3"/>
          <p:cNvPicPr>
            <a:picLocks noChangeAspect="1" noChangeArrowheads="1"/>
          </p:cNvPicPr>
          <p:nvPr/>
        </p:nvPicPr>
        <p:blipFill>
          <a:blip r:embed="rId6" cstate="print"/>
          <a:srcRect l="4219" t="5686" b="7137"/>
          <a:stretch>
            <a:fillRect/>
          </a:stretch>
        </p:blipFill>
        <p:spPr bwMode="auto">
          <a:xfrm>
            <a:off x="3347864" y="4365104"/>
            <a:ext cx="3010644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6" name="Picture 16"/>
          <p:cNvPicPr>
            <a:picLocks noChangeAspect="1" noChangeArrowheads="1"/>
          </p:cNvPicPr>
          <p:nvPr/>
        </p:nvPicPr>
        <p:blipFill>
          <a:blip r:embed="rId7" cstate="print"/>
          <a:srcRect l="6574" t="5686" r="6886" b="7137"/>
          <a:stretch>
            <a:fillRect/>
          </a:stretch>
        </p:blipFill>
        <p:spPr bwMode="auto">
          <a:xfrm>
            <a:off x="6300192" y="4365104"/>
            <a:ext cx="2843808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6876256" y="4005064"/>
            <a:ext cx="17497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2 </a:t>
            </a:r>
            <a:r>
              <a:rPr lang="hu-HU" sz="2000" b="1" dirty="0" err="1" smtClean="0"/>
              <a:t>years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later</a:t>
            </a:r>
            <a:endParaRPr lang="hu-HU" sz="2000" b="1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67544" y="1772816"/>
            <a:ext cx="2448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Before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treatment</a:t>
            </a:r>
            <a:endParaRPr lang="hu-HU" sz="2000" b="1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3563888" y="1772816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Before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treatment</a:t>
            </a:r>
            <a:endParaRPr lang="hu-HU" sz="2000" b="1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6732240" y="1772816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With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appliance</a:t>
            </a:r>
            <a:endParaRPr lang="hu-HU" sz="2000" b="1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467544" y="4005064"/>
            <a:ext cx="20162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After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treatment</a:t>
            </a:r>
            <a:endParaRPr lang="hu-HU" sz="2000" b="1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923928" y="4005064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After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treatment</a:t>
            </a:r>
            <a:endParaRPr lang="hu-HU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err="1" smtClean="0"/>
              <a:t>Classical</a:t>
            </a:r>
            <a:r>
              <a:rPr lang="hu-HU" b="1" dirty="0" smtClean="0"/>
              <a:t> Hansa </a:t>
            </a:r>
            <a:r>
              <a:rPr lang="hu-HU" b="1" dirty="0" err="1" smtClean="0"/>
              <a:t>appliance</a:t>
            </a:r>
            <a:r>
              <a:rPr lang="hu-HU" b="1" dirty="0" smtClean="0"/>
              <a:t> and </a:t>
            </a:r>
            <a:r>
              <a:rPr lang="hu-HU" b="1" dirty="0" err="1" smtClean="0"/>
              <a:t>treatment</a:t>
            </a:r>
            <a:r>
              <a:rPr lang="hu-HU" b="1" dirty="0" smtClean="0"/>
              <a:t> </a:t>
            </a:r>
            <a:r>
              <a:rPr lang="hu-HU" b="1" dirty="0" err="1" smtClean="0"/>
              <a:t>timing</a:t>
            </a:r>
            <a:endParaRPr lang="hu-HU" b="1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l="9630" t="5985" r="14855" b="23234"/>
          <a:stretch>
            <a:fillRect/>
          </a:stretch>
        </p:blipFill>
        <p:spPr bwMode="auto">
          <a:xfrm flipH="1" flipV="1">
            <a:off x="323528" y="1628800"/>
            <a:ext cx="860444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772816"/>
            <a:ext cx="440055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683568" y="692696"/>
            <a:ext cx="77768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The </a:t>
            </a:r>
            <a:r>
              <a:rPr lang="hu-HU" sz="3200" b="1" dirty="0" err="1" smtClean="0"/>
              <a:t>feature</a:t>
            </a:r>
            <a:r>
              <a:rPr lang="hu-HU" sz="3200" b="1" dirty="0" smtClean="0"/>
              <a:t> of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upper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arch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in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Class</a:t>
            </a:r>
            <a:r>
              <a:rPr lang="hu-HU" sz="3200" b="1" dirty="0" smtClean="0"/>
              <a:t> II/1 </a:t>
            </a:r>
            <a:endParaRPr lang="hu-HU" sz="32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4355976" y="4509120"/>
            <a:ext cx="2880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b="1" dirty="0" err="1" smtClean="0"/>
              <a:t>Like</a:t>
            </a:r>
            <a:r>
              <a:rPr lang="hu-HU" sz="2400" b="1" dirty="0" smtClean="0"/>
              <a:t> a </a:t>
            </a:r>
            <a:r>
              <a:rPr lang="hu-HU" sz="2400" b="1" dirty="0" err="1" smtClean="0"/>
              <a:t>narrow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slipper</a:t>
            </a:r>
            <a:endParaRPr lang="hu-HU" sz="2400" b="1" dirty="0" smtClean="0"/>
          </a:p>
          <a:p>
            <a:pPr algn="ctr"/>
            <a:r>
              <a:rPr lang="hu-HU" sz="2400" b="1" dirty="0" err="1" smtClean="0"/>
              <a:t>Körbitz</a:t>
            </a:r>
            <a:endParaRPr lang="hu-H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Ortho_Lux\Bergen technika\Ábrák\c.110.BMP"/>
          <p:cNvPicPr>
            <a:picLocks noChangeAspect="1" noChangeArrowheads="1"/>
          </p:cNvPicPr>
          <p:nvPr/>
        </p:nvPicPr>
        <p:blipFill>
          <a:blip r:embed="rId2" cstate="print"/>
          <a:srcRect b="59842"/>
          <a:stretch>
            <a:fillRect/>
          </a:stretch>
        </p:blipFill>
        <p:spPr bwMode="auto">
          <a:xfrm>
            <a:off x="1907704" y="1609259"/>
            <a:ext cx="5443140" cy="2107773"/>
          </a:xfrm>
          <a:prstGeom prst="rect">
            <a:avLst/>
          </a:prstGeom>
          <a:noFill/>
        </p:spPr>
      </p:pic>
      <p:pic>
        <p:nvPicPr>
          <p:cNvPr id="3" name="Picture 2" descr="H:\Ortho_Lux\Bergen technika\Ábrák\c.110.BMP"/>
          <p:cNvPicPr>
            <a:picLocks noChangeAspect="1" noChangeArrowheads="1"/>
          </p:cNvPicPr>
          <p:nvPr/>
        </p:nvPicPr>
        <p:blipFill>
          <a:blip r:embed="rId2" cstate="print"/>
          <a:srcRect t="45645" b="10454"/>
          <a:stretch>
            <a:fillRect/>
          </a:stretch>
        </p:blipFill>
        <p:spPr bwMode="auto">
          <a:xfrm>
            <a:off x="1907704" y="4005064"/>
            <a:ext cx="5443140" cy="2304256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755576" y="476672"/>
            <a:ext cx="77132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b="1" dirty="0" err="1" smtClean="0"/>
              <a:t>Twisting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springs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for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moving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the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apex</a:t>
            </a:r>
            <a:r>
              <a:rPr lang="hu-HU" sz="3200" b="1" dirty="0" smtClean="0"/>
              <a:t> </a:t>
            </a:r>
            <a:r>
              <a:rPr lang="hu-HU" sz="3200" b="1" dirty="0" err="1" smtClean="0"/>
              <a:t>distally</a:t>
            </a:r>
            <a:endParaRPr lang="hu-HU" sz="3200" b="1" dirty="0"/>
          </a:p>
        </p:txBody>
      </p:sp>
      <p:sp>
        <p:nvSpPr>
          <p:cNvPr id="5" name="Szövegdoboz 4"/>
          <p:cNvSpPr txBox="1"/>
          <p:nvPr/>
        </p:nvSpPr>
        <p:spPr>
          <a:xfrm>
            <a:off x="395536" y="2204864"/>
            <a:ext cx="13681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Bass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spring</a:t>
            </a:r>
            <a:endParaRPr lang="hu-HU" sz="2000" b="1" dirty="0"/>
          </a:p>
        </p:txBody>
      </p:sp>
      <p:sp>
        <p:nvSpPr>
          <p:cNvPr id="6" name="Szövegdoboz 5"/>
          <p:cNvSpPr txBox="1"/>
          <p:nvPr/>
        </p:nvSpPr>
        <p:spPr>
          <a:xfrm>
            <a:off x="251520" y="4725144"/>
            <a:ext cx="1879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err="1" smtClean="0"/>
              <a:t>Teuscher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spring</a:t>
            </a: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8748463" cy="2916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ím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/>
              <a:t>Harvord</a:t>
            </a:r>
            <a:r>
              <a:rPr lang="hu-HU" b="1" dirty="0" smtClean="0"/>
              <a:t> </a:t>
            </a:r>
            <a:r>
              <a:rPr lang="hu-HU" b="1" dirty="0" err="1" smtClean="0"/>
              <a:t>effect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hu-HU" b="1" dirty="0" err="1" smtClean="0"/>
              <a:t>Grinding</a:t>
            </a:r>
            <a:r>
              <a:rPr lang="hu-HU" b="1" dirty="0" smtClean="0"/>
              <a:t> of Hansa </a:t>
            </a:r>
            <a:r>
              <a:rPr lang="hu-HU" b="1" dirty="0" err="1" smtClean="0"/>
              <a:t>appliance</a:t>
            </a:r>
            <a:r>
              <a:rPr lang="hu-HU" b="1" dirty="0" smtClean="0"/>
              <a:t> </a:t>
            </a:r>
            <a:r>
              <a:rPr lang="hu-HU" b="1" dirty="0" err="1" smtClean="0"/>
              <a:t>for</a:t>
            </a:r>
            <a:r>
              <a:rPr lang="hu-HU" b="1" dirty="0" smtClean="0"/>
              <a:t> </a:t>
            </a:r>
            <a:r>
              <a:rPr lang="hu-HU" b="1" dirty="0" err="1" smtClean="0"/>
              <a:t>bite</a:t>
            </a:r>
            <a:r>
              <a:rPr lang="hu-HU" b="1" dirty="0" smtClean="0"/>
              <a:t> </a:t>
            </a:r>
            <a:r>
              <a:rPr lang="hu-HU" b="1" dirty="0" err="1" smtClean="0"/>
              <a:t>opening</a:t>
            </a:r>
            <a:r>
              <a:rPr lang="hu-HU" b="1" dirty="0" smtClean="0"/>
              <a:t> (</a:t>
            </a:r>
            <a:r>
              <a:rPr lang="hu-HU" b="1" dirty="0" err="1" smtClean="0"/>
              <a:t>Harvord</a:t>
            </a:r>
            <a:r>
              <a:rPr lang="hu-HU" b="1" dirty="0" smtClean="0"/>
              <a:t> </a:t>
            </a:r>
            <a:r>
              <a:rPr lang="hu-HU" b="1" dirty="0" err="1" smtClean="0"/>
              <a:t>effect</a:t>
            </a:r>
            <a:r>
              <a:rPr lang="hu-HU" b="1" dirty="0" smtClean="0"/>
              <a:t>)</a:t>
            </a:r>
            <a:endParaRPr lang="hu-HU" b="1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5162" y="2496344"/>
            <a:ext cx="27336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kevinobrienorthoblog.com/wp-content/uploads/2019/05/Final-proffit.009.jpeg"/>
          <p:cNvPicPr/>
          <p:nvPr/>
        </p:nvPicPr>
        <p:blipFill>
          <a:blip r:embed="rId2" cstate="print"/>
          <a:srcRect l="10001" t="18017" r="11250"/>
          <a:stretch>
            <a:fillRect/>
          </a:stretch>
        </p:blipFill>
        <p:spPr bwMode="auto">
          <a:xfrm>
            <a:off x="0" y="1700808"/>
            <a:ext cx="914400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0" y="692696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err="1" smtClean="0"/>
              <a:t>Randomised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controlled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trials</a:t>
            </a:r>
            <a:endParaRPr lang="hu-HU" sz="4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Ortho_Lux\Ortho-Lux képek\Fóti Dániel\2012.06.04\DSC01924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7976" y="188640"/>
            <a:ext cx="2657450" cy="321020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429000"/>
            <a:ext cx="2515733" cy="313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b="3861"/>
          <a:stretch>
            <a:fillRect/>
          </a:stretch>
        </p:blipFill>
        <p:spPr bwMode="auto">
          <a:xfrm>
            <a:off x="3563888" y="188640"/>
            <a:ext cx="2664296" cy="315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3429000"/>
            <a:ext cx="2630127" cy="31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zövegdoboz 5"/>
          <p:cNvSpPr txBox="1"/>
          <p:nvPr/>
        </p:nvSpPr>
        <p:spPr>
          <a:xfrm>
            <a:off x="6732240" y="1196752"/>
            <a:ext cx="170162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/>
              <a:t>The </a:t>
            </a:r>
            <a:r>
              <a:rPr lang="hu-HU" sz="2800" b="1" dirty="0" err="1" smtClean="0"/>
              <a:t>face</a:t>
            </a:r>
            <a:r>
              <a:rPr lang="hu-HU" sz="2800" b="1" dirty="0" smtClean="0"/>
              <a:t> </a:t>
            </a:r>
          </a:p>
          <a:p>
            <a:r>
              <a:rPr lang="hu-HU" sz="2800" b="1" dirty="0" err="1" smtClean="0"/>
              <a:t>before</a:t>
            </a:r>
            <a:endParaRPr lang="hu-HU" sz="2800" b="1" dirty="0" smtClean="0"/>
          </a:p>
          <a:p>
            <a:r>
              <a:rPr lang="hu-HU" sz="2800" b="1" dirty="0" smtClean="0"/>
              <a:t>and</a:t>
            </a:r>
          </a:p>
          <a:p>
            <a:r>
              <a:rPr lang="hu-HU" sz="2800" b="1" dirty="0" err="1" smtClean="0"/>
              <a:t>after</a:t>
            </a:r>
            <a:r>
              <a:rPr lang="hu-HU" sz="2800" b="1" dirty="0" smtClean="0"/>
              <a:t> FJO</a:t>
            </a:r>
          </a:p>
          <a:p>
            <a:r>
              <a:rPr lang="hu-HU" sz="2800" b="1" dirty="0" err="1" smtClean="0"/>
              <a:t>treatment</a:t>
            </a:r>
            <a:endParaRPr lang="hu-H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2816"/>
            <a:ext cx="3191964" cy="2355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761742"/>
            <a:ext cx="2771800" cy="2345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3" y="4184894"/>
            <a:ext cx="3096344" cy="23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82088"/>
            <a:ext cx="3059832" cy="205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162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35900" y="4509120"/>
            <a:ext cx="3008099" cy="2001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zövegdoboz 6"/>
          <p:cNvSpPr txBox="1"/>
          <p:nvPr/>
        </p:nvSpPr>
        <p:spPr>
          <a:xfrm>
            <a:off x="323528" y="404664"/>
            <a:ext cx="8352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smtClean="0"/>
              <a:t>Hansa </a:t>
            </a:r>
            <a:r>
              <a:rPr lang="hu-HU" sz="4000" b="1" dirty="0" err="1" smtClean="0"/>
              <a:t>appliance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with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Bertoni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srew</a:t>
            </a:r>
            <a:endParaRPr lang="hu-HU" sz="4000" b="1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1844824"/>
            <a:ext cx="3196280" cy="2185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670325"/>
            <a:ext cx="3024336" cy="1722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92696"/>
            <a:ext cx="3100586" cy="1692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692696"/>
            <a:ext cx="2987824" cy="1807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420888"/>
            <a:ext cx="3054269" cy="2035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5998974" y="2420888"/>
            <a:ext cx="314502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0" y="2420888"/>
            <a:ext cx="302173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56176" y="4569361"/>
            <a:ext cx="2758121" cy="198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59832" y="4581128"/>
            <a:ext cx="2952328" cy="1966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1520" y="4708663"/>
            <a:ext cx="2736304" cy="187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zövegdoboz 10"/>
          <p:cNvSpPr txBox="1"/>
          <p:nvPr/>
        </p:nvSpPr>
        <p:spPr>
          <a:xfrm>
            <a:off x="179512" y="188640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9-year old </a:t>
            </a:r>
            <a:r>
              <a:rPr lang="hu-HU" sz="2000" b="1" dirty="0" err="1" smtClean="0"/>
              <a:t>girl</a:t>
            </a:r>
            <a:r>
              <a:rPr lang="hu-HU" sz="2000" b="1" dirty="0" smtClean="0"/>
              <a:t>. </a:t>
            </a:r>
            <a:r>
              <a:rPr lang="hu-HU" sz="2000" b="1" dirty="0" err="1" smtClean="0"/>
              <a:t>Bite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opening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by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Klammt</a:t>
            </a:r>
            <a:r>
              <a:rPr lang="hu-HU" sz="2000" b="1" dirty="0" smtClean="0"/>
              <a:t> EOA. </a:t>
            </a:r>
            <a:r>
              <a:rPr lang="hu-HU" sz="2000" b="1" dirty="0" err="1" smtClean="0"/>
              <a:t>Extrusion</a:t>
            </a:r>
            <a:r>
              <a:rPr lang="hu-HU" sz="2000" b="1" dirty="0" smtClean="0"/>
              <a:t> of </a:t>
            </a:r>
            <a:r>
              <a:rPr lang="hu-HU" sz="2000" b="1" dirty="0" err="1" smtClean="0"/>
              <a:t>lowe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first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molar</a:t>
            </a: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41" name="Picture 9" descr="H:\Ortho_Lux\Ortho-Lux képek (befejezett)\Árendt Eszter\2011.09.15\DSC00300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4581128"/>
            <a:ext cx="2497718" cy="1368152"/>
          </a:xfrm>
          <a:prstGeom prst="rect">
            <a:avLst/>
          </a:prstGeom>
          <a:noFill/>
        </p:spPr>
      </p:pic>
      <p:pic>
        <p:nvPicPr>
          <p:cNvPr id="223240" name="Picture 8" descr="H:\Ortho_Lux\Ortho-Lux képek (befejezett)\Árendt Eszter\2008.09.30\DSC02875x.bmp"/>
          <p:cNvPicPr>
            <a:picLocks noChangeAspect="1" noChangeArrowheads="1"/>
          </p:cNvPicPr>
          <p:nvPr/>
        </p:nvPicPr>
        <p:blipFill>
          <a:blip r:embed="rId3" cstate="print"/>
          <a:srcRect t="8553" b="14472"/>
          <a:stretch>
            <a:fillRect/>
          </a:stretch>
        </p:blipFill>
        <p:spPr bwMode="auto">
          <a:xfrm>
            <a:off x="2411760" y="4581128"/>
            <a:ext cx="2474339" cy="1368152"/>
          </a:xfrm>
          <a:prstGeom prst="rect">
            <a:avLst/>
          </a:prstGeom>
          <a:noFill/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72816"/>
          </a:xfrm>
        </p:spPr>
        <p:txBody>
          <a:bodyPr>
            <a:normAutofit fontScale="90000"/>
          </a:bodyPr>
          <a:lstStyle/>
          <a:p>
            <a:r>
              <a:rPr lang="hu-HU" b="1" dirty="0" smtClean="0"/>
              <a:t> 4 évi FKO kezelés és a növekedés hatása két testvér fogazatára és profiljára</a:t>
            </a:r>
            <a:endParaRPr lang="hu-HU" b="1" dirty="0"/>
          </a:p>
        </p:txBody>
      </p:sp>
      <p:pic>
        <p:nvPicPr>
          <p:cNvPr id="223236" name="Picture 4" descr="H:\Ortho_Lux\Ortho-Lux képek (befejezett)\Árendt Eszter\2008.09.30\DSC02886x.bmp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l="23077" t="14399" r="6154" b="15381"/>
          <a:stretch>
            <a:fillRect/>
          </a:stretch>
        </p:blipFill>
        <p:spPr bwMode="auto">
          <a:xfrm>
            <a:off x="323528" y="3933056"/>
            <a:ext cx="2187413" cy="2520280"/>
          </a:xfrm>
          <a:prstGeom prst="rect">
            <a:avLst/>
          </a:prstGeom>
          <a:noFill/>
        </p:spPr>
      </p:pic>
      <p:pic>
        <p:nvPicPr>
          <p:cNvPr id="223237" name="Picture 5" descr="H:\Ortho_Lux\Ortho-Lux képek (befejezett)\Árendt Eszter\2011.09.15\DSC00309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27776" y="4077072"/>
            <a:ext cx="2016224" cy="2451758"/>
          </a:xfrm>
          <a:prstGeom prst="rect">
            <a:avLst/>
          </a:prstGeom>
          <a:noFill/>
        </p:spPr>
      </p:pic>
      <p:pic>
        <p:nvPicPr>
          <p:cNvPr id="9" name="Picture 2" descr="H:\Ortho_Lux\Ortho-Lux képek (befejezett)\Árendt Vilmos\2008.09.30\DSC02897x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412776"/>
            <a:ext cx="2255264" cy="2420888"/>
          </a:xfrm>
          <a:prstGeom prst="rect">
            <a:avLst/>
          </a:prstGeom>
          <a:noFill/>
        </p:spPr>
      </p:pic>
      <p:pic>
        <p:nvPicPr>
          <p:cNvPr id="10" name="Picture 3" descr="H:\Ortho_Lux\Ortho-Lux képek (befejezett)\Árendt Vilmos\2012.10.19\DSC02919x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27776" y="1340768"/>
            <a:ext cx="2016224" cy="2487802"/>
          </a:xfrm>
          <a:prstGeom prst="rect">
            <a:avLst/>
          </a:prstGeom>
          <a:noFill/>
        </p:spPr>
      </p:pic>
      <p:pic>
        <p:nvPicPr>
          <p:cNvPr id="223238" name="Picture 6" descr="H:\Ortho_Lux\Ortho-Lux képek (befejezett)\Árendt Vilmos\2008.09.30\DSC02888x.bmp"/>
          <p:cNvPicPr>
            <a:picLocks noChangeAspect="1" noChangeArrowheads="1"/>
          </p:cNvPicPr>
          <p:nvPr/>
        </p:nvPicPr>
        <p:blipFill>
          <a:blip r:embed="rId8" cstate="print"/>
          <a:srcRect b="13942"/>
          <a:stretch>
            <a:fillRect/>
          </a:stretch>
        </p:blipFill>
        <p:spPr bwMode="auto">
          <a:xfrm>
            <a:off x="2411760" y="1844824"/>
            <a:ext cx="2304256" cy="1440160"/>
          </a:xfrm>
          <a:prstGeom prst="rect">
            <a:avLst/>
          </a:prstGeom>
          <a:noFill/>
        </p:spPr>
      </p:pic>
      <p:pic>
        <p:nvPicPr>
          <p:cNvPr id="223239" name="Picture 7" descr="H:\Ortho_Lux\Ortho-Lux képek (befejezett)\Árendt Vilmos\2012.10.19\DSC02900x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1844824"/>
            <a:ext cx="2304256" cy="1443901"/>
          </a:xfrm>
          <a:prstGeom prst="rect">
            <a:avLst/>
          </a:prstGeom>
          <a:noFill/>
        </p:spPr>
      </p:pic>
      <p:sp>
        <p:nvSpPr>
          <p:cNvPr id="15" name="Szövegdoboz 14"/>
          <p:cNvSpPr txBox="1"/>
          <p:nvPr/>
        </p:nvSpPr>
        <p:spPr>
          <a:xfrm>
            <a:off x="2843808" y="3501008"/>
            <a:ext cx="388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/>
              <a:t>A profil egyenessé, az okklúzió szabályossá vált</a:t>
            </a:r>
            <a:endParaRPr lang="hu-HU" b="1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2483768" y="6165304"/>
            <a:ext cx="4608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Az alsó arcmagasság és a harapás megemelődött, a </a:t>
            </a:r>
            <a:r>
              <a:rPr lang="hu-HU" sz="2000" b="1" dirty="0" err="1" smtClean="0"/>
              <a:t>mand</a:t>
            </a:r>
            <a:r>
              <a:rPr lang="hu-HU" sz="2000" b="1" dirty="0" smtClean="0"/>
              <a:t>. nem jött előrébb</a:t>
            </a:r>
            <a:endParaRPr lang="hu-HU" sz="2000" b="1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971600" y="3429000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II/1</a:t>
            </a:r>
            <a:endParaRPr lang="hu-HU" b="1" dirty="0"/>
          </a:p>
        </p:txBody>
      </p:sp>
      <p:sp>
        <p:nvSpPr>
          <p:cNvPr id="18" name="Szövegdoboz 17"/>
          <p:cNvSpPr txBox="1"/>
          <p:nvPr/>
        </p:nvSpPr>
        <p:spPr>
          <a:xfrm>
            <a:off x="1043608" y="609329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II/2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924944"/>
            <a:ext cx="3503613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1" name="Cím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484784"/>
          </a:xfrm>
        </p:spPr>
        <p:txBody>
          <a:bodyPr>
            <a:normAutofit/>
          </a:bodyPr>
          <a:lstStyle/>
          <a:p>
            <a:r>
              <a:rPr lang="hu-HU" b="1" dirty="0" smtClean="0"/>
              <a:t>13-year old boy </a:t>
            </a:r>
            <a:r>
              <a:rPr lang="hu-HU" b="1" dirty="0" err="1" smtClean="0"/>
              <a:t>before</a:t>
            </a:r>
            <a:r>
              <a:rPr lang="hu-HU" b="1" dirty="0" smtClean="0"/>
              <a:t> </a:t>
            </a:r>
            <a:r>
              <a:rPr lang="hu-HU" b="1" dirty="0" err="1" smtClean="0"/>
              <a:t>treatment</a:t>
            </a:r>
            <a:r>
              <a:rPr lang="hu-HU" b="1" dirty="0" smtClean="0"/>
              <a:t> </a:t>
            </a:r>
            <a:r>
              <a:rPr lang="hu-HU" b="1" dirty="0" err="1" smtClean="0"/>
              <a:t>with</a:t>
            </a:r>
            <a:r>
              <a:rPr lang="hu-HU" b="1" dirty="0" smtClean="0"/>
              <a:t> Hansa </a:t>
            </a:r>
            <a:r>
              <a:rPr lang="hu-HU" b="1" dirty="0" err="1" smtClean="0"/>
              <a:t>Appliance</a:t>
            </a:r>
            <a:endParaRPr lang="hu-HU" sz="4000" b="1" dirty="0" smtClean="0"/>
          </a:p>
        </p:txBody>
      </p:sp>
      <p:pic>
        <p:nvPicPr>
          <p:cNvPr id="7373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000250"/>
            <a:ext cx="335915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063" y="1857375"/>
            <a:ext cx="2928937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E:\Ortho_Lux\Ortho-Lux képek (befejezett)\Békefy László\2005.05.29\DSC04413x.bm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429132"/>
            <a:ext cx="2880000" cy="2179588"/>
          </a:xfrm>
          <a:prstGeom prst="rect">
            <a:avLst/>
          </a:prstGeom>
          <a:noFill/>
        </p:spPr>
      </p:pic>
      <p:pic>
        <p:nvPicPr>
          <p:cNvPr id="2" name="Picture 3" descr="E:\Ortho_Lux\Ortho-Lux képek (befejezett)\Békefy László\2005.05.29\DSC04414x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5448" y="4643446"/>
            <a:ext cx="2878552" cy="1980000"/>
          </a:xfrm>
          <a:prstGeom prst="rect">
            <a:avLst/>
          </a:prstGeom>
          <a:noFill/>
        </p:spPr>
      </p:pic>
      <p:sp>
        <p:nvSpPr>
          <p:cNvPr id="8" name="Szövegdoboz 7"/>
          <p:cNvSpPr txBox="1"/>
          <p:nvPr/>
        </p:nvSpPr>
        <p:spPr>
          <a:xfrm>
            <a:off x="3347864" y="1412776"/>
            <a:ext cx="28803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chemeClr val="accent1"/>
                </a:solidFill>
              </a:rPr>
              <a:t>Facial</a:t>
            </a:r>
            <a:r>
              <a:rPr lang="hu-HU" b="1" dirty="0" smtClean="0">
                <a:solidFill>
                  <a:schemeClr val="accent1"/>
                </a:solidFill>
              </a:rPr>
              <a:t> </a:t>
            </a:r>
            <a:r>
              <a:rPr lang="hu-HU" b="1" dirty="0" err="1" smtClean="0">
                <a:solidFill>
                  <a:schemeClr val="accent1"/>
                </a:solidFill>
              </a:rPr>
              <a:t>type</a:t>
            </a:r>
            <a:r>
              <a:rPr lang="hu-HU" b="1" dirty="0" smtClean="0">
                <a:solidFill>
                  <a:schemeClr val="accent1"/>
                </a:solidFill>
              </a:rPr>
              <a:t>: </a:t>
            </a:r>
            <a:r>
              <a:rPr lang="hu-HU" b="1" dirty="0" err="1" smtClean="0">
                <a:solidFill>
                  <a:schemeClr val="accent1"/>
                </a:solidFill>
              </a:rPr>
              <a:t>prognath</a:t>
            </a:r>
            <a:r>
              <a:rPr lang="hu-HU" b="1" dirty="0" smtClean="0"/>
              <a:t>,</a:t>
            </a:r>
          </a:p>
          <a:p>
            <a:r>
              <a:rPr lang="hu-HU" b="1" dirty="0" err="1" smtClean="0"/>
              <a:t>Sagittal</a:t>
            </a:r>
            <a:r>
              <a:rPr lang="hu-HU" b="1" dirty="0" smtClean="0"/>
              <a:t> </a:t>
            </a:r>
            <a:r>
              <a:rPr lang="hu-HU" b="1" dirty="0" err="1" smtClean="0"/>
              <a:t>distal</a:t>
            </a:r>
            <a:r>
              <a:rPr lang="hu-HU" b="1" dirty="0" smtClean="0"/>
              <a:t>: </a:t>
            </a:r>
            <a:r>
              <a:rPr lang="hu-HU" b="1" dirty="0" smtClean="0">
                <a:solidFill>
                  <a:schemeClr val="accent1"/>
                </a:solidFill>
                <a:latin typeface="Constantia" pitchFamily="18" charset="0"/>
              </a:rPr>
              <a:t>ANB= 6,3° Deep </a:t>
            </a:r>
            <a:r>
              <a:rPr lang="hu-HU" b="1" dirty="0" err="1" smtClean="0">
                <a:solidFill>
                  <a:schemeClr val="accent1"/>
                </a:solidFill>
                <a:latin typeface="Constantia" pitchFamily="18" charset="0"/>
              </a:rPr>
              <a:t>vertical</a:t>
            </a:r>
            <a:r>
              <a:rPr lang="hu-HU" b="1" dirty="0" smtClean="0">
                <a:solidFill>
                  <a:schemeClr val="accent1"/>
                </a:solidFill>
                <a:latin typeface="Constantia" pitchFamily="18" charset="0"/>
              </a:rPr>
              <a:t> </a:t>
            </a:r>
            <a:r>
              <a:rPr lang="hu-HU" b="1" dirty="0" err="1" smtClean="0">
                <a:solidFill>
                  <a:schemeClr val="accent1"/>
                </a:solidFill>
                <a:latin typeface="Constantia" pitchFamily="18" charset="0"/>
              </a:rPr>
              <a:t>skeletal</a:t>
            </a:r>
            <a:r>
              <a:rPr lang="hu-HU" b="1" dirty="0" smtClean="0">
                <a:solidFill>
                  <a:schemeClr val="accent1"/>
                </a:solidFill>
                <a:latin typeface="Constantia" pitchFamily="18" charset="0"/>
              </a:rPr>
              <a:t> </a:t>
            </a:r>
            <a:r>
              <a:rPr lang="hu-HU" b="1" dirty="0" err="1" smtClean="0">
                <a:solidFill>
                  <a:schemeClr val="accent1"/>
                </a:solidFill>
                <a:latin typeface="Constantia" pitchFamily="18" charset="0"/>
              </a:rPr>
              <a:t>relation</a:t>
            </a:r>
            <a:r>
              <a:rPr lang="hu-HU" b="1" dirty="0" smtClean="0">
                <a:solidFill>
                  <a:schemeClr val="accent1"/>
                </a:solidFill>
                <a:latin typeface="Constantia" pitchFamily="18" charset="0"/>
              </a:rPr>
              <a:t>: </a:t>
            </a:r>
            <a:r>
              <a:rPr lang="hu-HU" b="1" dirty="0" smtClean="0">
                <a:solidFill>
                  <a:schemeClr val="accent1"/>
                </a:solidFill>
              </a:rPr>
              <a:t>T1mand. </a:t>
            </a:r>
            <a:r>
              <a:rPr lang="hu-HU" b="1" dirty="0" smtClean="0"/>
              <a:t/>
            </a:r>
            <a:br>
              <a:rPr lang="hu-HU" b="1" dirty="0" smtClean="0"/>
            </a:br>
            <a:endParaRPr lang="hu-HU" dirty="0"/>
          </a:p>
        </p:txBody>
      </p:sp>
      <p:sp>
        <p:nvSpPr>
          <p:cNvPr id="9" name="Szövegdoboz 8"/>
          <p:cNvSpPr txBox="1"/>
          <p:nvPr/>
        </p:nvSpPr>
        <p:spPr>
          <a:xfrm>
            <a:off x="2915816" y="5445224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accent1"/>
                </a:solidFill>
              </a:rPr>
              <a:t>Dental </a:t>
            </a:r>
            <a:r>
              <a:rPr lang="hu-HU" b="1" dirty="0" err="1" smtClean="0">
                <a:solidFill>
                  <a:schemeClr val="accent1"/>
                </a:solidFill>
              </a:rPr>
              <a:t>deep</a:t>
            </a:r>
            <a:r>
              <a:rPr lang="hu-HU" b="1" dirty="0" smtClean="0">
                <a:solidFill>
                  <a:schemeClr val="accent1"/>
                </a:solidFill>
              </a:rPr>
              <a:t> </a:t>
            </a:r>
            <a:r>
              <a:rPr lang="hu-HU" b="1" dirty="0" err="1" smtClean="0">
                <a:solidFill>
                  <a:schemeClr val="accent1"/>
                </a:solidFill>
              </a:rPr>
              <a:t>bite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reeform 2"/>
          <p:cNvSpPr>
            <a:spLocks/>
          </p:cNvSpPr>
          <p:nvPr/>
        </p:nvSpPr>
        <p:spPr bwMode="auto">
          <a:xfrm>
            <a:off x="714375" y="3929063"/>
            <a:ext cx="8154988" cy="1968500"/>
          </a:xfrm>
          <a:custGeom>
            <a:avLst/>
            <a:gdLst>
              <a:gd name="T0" fmla="*/ 0 w 5137"/>
              <a:gd name="T1" fmla="*/ 483 h 1240"/>
              <a:gd name="T2" fmla="*/ 630 w 5137"/>
              <a:gd name="T3" fmla="*/ 480 h 1240"/>
              <a:gd name="T4" fmla="*/ 630 w 5137"/>
              <a:gd name="T5" fmla="*/ 81 h 1240"/>
              <a:gd name="T6" fmla="*/ 1470 w 5137"/>
              <a:gd name="T7" fmla="*/ 81 h 1240"/>
              <a:gd name="T8" fmla="*/ 1470 w 5137"/>
              <a:gd name="T9" fmla="*/ 0 h 1240"/>
              <a:gd name="T10" fmla="*/ 2520 w 5137"/>
              <a:gd name="T11" fmla="*/ 0 h 1240"/>
              <a:gd name="T12" fmla="*/ 2520 w 5137"/>
              <a:gd name="T13" fmla="*/ 210 h 1240"/>
              <a:gd name="T14" fmla="*/ 3375 w 5137"/>
              <a:gd name="T15" fmla="*/ 210 h 1240"/>
              <a:gd name="T16" fmla="*/ 3375 w 5137"/>
              <a:gd name="T17" fmla="*/ 420 h 1240"/>
              <a:gd name="T18" fmla="*/ 5136 w 5137"/>
              <a:gd name="T19" fmla="*/ 417 h 1240"/>
              <a:gd name="T20" fmla="*/ 5136 w 5137"/>
              <a:gd name="T21" fmla="*/ 711 h 1240"/>
              <a:gd name="T22" fmla="*/ 3384 w 5137"/>
              <a:gd name="T23" fmla="*/ 711 h 1240"/>
              <a:gd name="T24" fmla="*/ 3384 w 5137"/>
              <a:gd name="T25" fmla="*/ 939 h 1240"/>
              <a:gd name="T26" fmla="*/ 2580 w 5137"/>
              <a:gd name="T27" fmla="*/ 939 h 1240"/>
              <a:gd name="T28" fmla="*/ 2556 w 5137"/>
              <a:gd name="T29" fmla="*/ 957 h 1240"/>
              <a:gd name="T30" fmla="*/ 2556 w 5137"/>
              <a:gd name="T31" fmla="*/ 1239 h 1240"/>
              <a:gd name="T32" fmla="*/ 1488 w 5137"/>
              <a:gd name="T33" fmla="*/ 1239 h 1240"/>
              <a:gd name="T34" fmla="*/ 1488 w 5137"/>
              <a:gd name="T35" fmla="*/ 1119 h 1240"/>
              <a:gd name="T36" fmla="*/ 642 w 5137"/>
              <a:gd name="T37" fmla="*/ 1125 h 1240"/>
              <a:gd name="T38" fmla="*/ 642 w 5137"/>
              <a:gd name="T39" fmla="*/ 855 h 1240"/>
              <a:gd name="T40" fmla="*/ 0 w 5137"/>
              <a:gd name="T41" fmla="*/ 855 h 1240"/>
              <a:gd name="T42" fmla="*/ 0 w 5137"/>
              <a:gd name="T43" fmla="*/ 483 h 124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5137"/>
              <a:gd name="T67" fmla="*/ 0 h 1240"/>
              <a:gd name="T68" fmla="*/ 5137 w 5137"/>
              <a:gd name="T69" fmla="*/ 1240 h 124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5137" h="1240">
                <a:moveTo>
                  <a:pt x="0" y="483"/>
                </a:moveTo>
                <a:lnTo>
                  <a:pt x="630" y="480"/>
                </a:lnTo>
                <a:lnTo>
                  <a:pt x="630" y="81"/>
                </a:lnTo>
                <a:lnTo>
                  <a:pt x="1470" y="81"/>
                </a:lnTo>
                <a:lnTo>
                  <a:pt x="1470" y="0"/>
                </a:lnTo>
                <a:lnTo>
                  <a:pt x="2520" y="0"/>
                </a:lnTo>
                <a:lnTo>
                  <a:pt x="2520" y="210"/>
                </a:lnTo>
                <a:lnTo>
                  <a:pt x="3375" y="210"/>
                </a:lnTo>
                <a:lnTo>
                  <a:pt x="3375" y="420"/>
                </a:lnTo>
                <a:lnTo>
                  <a:pt x="5136" y="417"/>
                </a:lnTo>
                <a:lnTo>
                  <a:pt x="5136" y="711"/>
                </a:lnTo>
                <a:lnTo>
                  <a:pt x="3384" y="711"/>
                </a:lnTo>
                <a:lnTo>
                  <a:pt x="3384" y="939"/>
                </a:lnTo>
                <a:lnTo>
                  <a:pt x="2580" y="939"/>
                </a:lnTo>
                <a:lnTo>
                  <a:pt x="2556" y="957"/>
                </a:lnTo>
                <a:lnTo>
                  <a:pt x="2556" y="1239"/>
                </a:lnTo>
                <a:lnTo>
                  <a:pt x="1488" y="1239"/>
                </a:lnTo>
                <a:lnTo>
                  <a:pt x="1488" y="1119"/>
                </a:lnTo>
                <a:lnTo>
                  <a:pt x="642" y="1125"/>
                </a:lnTo>
                <a:lnTo>
                  <a:pt x="642" y="855"/>
                </a:lnTo>
                <a:lnTo>
                  <a:pt x="0" y="855"/>
                </a:lnTo>
                <a:lnTo>
                  <a:pt x="0" y="483"/>
                </a:lnTo>
              </a:path>
            </a:pathLst>
          </a:custGeom>
          <a:solidFill>
            <a:schemeClr val="accent2"/>
          </a:solidFill>
          <a:ln w="12700" cap="rnd" cmpd="sng">
            <a:solidFill>
              <a:schemeClr val="hlink"/>
            </a:solidFill>
            <a:prstDash val="sysDot"/>
            <a:round/>
            <a:headEnd type="none" w="med" len="med"/>
            <a:tailEnd type="none" w="med" len="med"/>
          </a:ln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855663" y="468313"/>
            <a:ext cx="7937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hu-HU" b="1">
                <a:effectLst>
                  <a:outerShdw blurRad="38100" dist="38100" dir="2700000" algn="tl">
                    <a:srgbClr val="000000"/>
                  </a:outerShdw>
                </a:effectLst>
              </a:rPr>
              <a:t>SNA</a:t>
            </a:r>
            <a:endParaRPr lang="hu-HU" b="1">
              <a:effectLst>
                <a:outerShdw blurRad="38100" dist="38100" dir="2700000" algn="tl">
                  <a:srgbClr val="000000"/>
                </a:outerShdw>
              </a:effectLst>
              <a:latin typeface="Times New Roman CE" charset="-18"/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922463" y="469900"/>
            <a:ext cx="13017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hu-HU" b="1">
                <a:effectLst>
                  <a:outerShdw blurRad="38100" dist="38100" dir="2700000" algn="tl">
                    <a:srgbClr val="000000"/>
                  </a:outerShdw>
                </a:effectLst>
              </a:rPr>
              <a:t>NL-NSL</a:t>
            </a:r>
            <a:endParaRPr lang="hu-HU" b="1">
              <a:effectLst>
                <a:outerShdw blurRad="38100" dist="38100" dir="2700000" algn="tl">
                  <a:srgbClr val="000000"/>
                </a:outerShdw>
              </a:effectLst>
              <a:latin typeface="Times New Roman CE" charset="-18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3452813" y="468313"/>
            <a:ext cx="9302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hu-HU" b="1">
                <a:effectLst>
                  <a:outerShdw blurRad="38100" dist="38100" dir="2700000" algn="tl">
                    <a:srgbClr val="000000"/>
                  </a:outerShdw>
                </a:effectLst>
              </a:rPr>
              <a:t>NSBa</a:t>
            </a:r>
            <a:endParaRPr lang="hu-HU" b="1">
              <a:effectLst>
                <a:outerShdw blurRad="38100" dist="38100" dir="2700000" algn="tl">
                  <a:srgbClr val="000000"/>
                </a:outerShdw>
              </a:effectLst>
              <a:latin typeface="Times New Roman CE" charset="-18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4913313" y="468313"/>
            <a:ext cx="13700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hu-HU" b="1">
                <a:effectLst>
                  <a:outerShdw blurRad="38100" dist="38100" dir="2700000" algn="tl">
                    <a:srgbClr val="000000"/>
                  </a:outerShdw>
                </a:effectLst>
              </a:rPr>
              <a:t>ML-NSL</a:t>
            </a:r>
            <a:endParaRPr lang="hu-HU" b="1">
              <a:effectLst>
                <a:outerShdw blurRad="38100" dist="38100" dir="2700000" algn="tl">
                  <a:srgbClr val="000000"/>
                </a:outerShdw>
              </a:effectLst>
              <a:latin typeface="Times New Roman CE" charset="-18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6494463" y="468313"/>
            <a:ext cx="7778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hu-HU" b="1">
                <a:effectLst>
                  <a:outerShdw blurRad="38100" dist="38100" dir="2700000" algn="tl">
                    <a:srgbClr val="000000"/>
                  </a:outerShdw>
                </a:effectLst>
              </a:rPr>
              <a:t>SNB</a:t>
            </a:r>
            <a:endParaRPr lang="hu-HU" b="1">
              <a:effectLst>
                <a:outerShdw blurRad="38100" dist="38100" dir="2700000" algn="tl">
                  <a:srgbClr val="000000"/>
                </a:outerShdw>
              </a:effectLst>
              <a:latin typeface="Times New Roman CE" charset="-18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7808913" y="468313"/>
            <a:ext cx="12001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defRPr/>
            </a:pPr>
            <a:r>
              <a:rPr lang="hu-HU" b="1">
                <a:effectLst>
                  <a:outerShdw blurRad="38100" dist="38100" dir="2700000" algn="tl">
                    <a:srgbClr val="000000"/>
                  </a:outerShdw>
                </a:effectLst>
              </a:rPr>
              <a:t>ML-NL</a:t>
            </a:r>
            <a:endParaRPr lang="hu-HU" b="1">
              <a:effectLst>
                <a:outerShdw blurRad="38100" dist="38100" dir="2700000" algn="tl">
                  <a:srgbClr val="000000"/>
                </a:outerShdw>
              </a:effectLst>
              <a:latin typeface="Times New Roman CE" charset="-18"/>
            </a:endParaRPr>
          </a:p>
        </p:txBody>
      </p:sp>
      <p:sp>
        <p:nvSpPr>
          <p:cNvPr id="8201" name="Line 9"/>
          <p:cNvSpPr>
            <a:spLocks noChangeShapeType="1"/>
          </p:cNvSpPr>
          <p:nvPr/>
        </p:nvSpPr>
        <p:spPr bwMode="auto">
          <a:xfrm>
            <a:off x="490538" y="928688"/>
            <a:ext cx="8534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7613650" y="430213"/>
            <a:ext cx="4763" cy="6172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hu-HU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814388" y="1092200"/>
            <a:ext cx="771525" cy="5632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hu-HU" sz="2000" b="1"/>
              <a:t>63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hu-HU" sz="2000" b="1"/>
              <a:t>67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hu-HU" sz="2000" b="1"/>
              <a:t>71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hu-HU" sz="2000" b="1"/>
              <a:t>74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hu-HU" sz="2000" b="1"/>
              <a:t>78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hu-HU" sz="2000" b="1"/>
              <a:t>82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hu-HU" sz="2000" b="1"/>
              <a:t>86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hu-HU" sz="2000" b="1"/>
              <a:t>90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hu-HU" sz="2000" b="1"/>
              <a:t>94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hu-HU" sz="2000" b="1"/>
              <a:t>98</a:t>
            </a:r>
          </a:p>
          <a:p>
            <a:pPr algn="ctr">
              <a:lnSpc>
                <a:spcPct val="120000"/>
              </a:lnSpc>
              <a:spcBef>
                <a:spcPct val="50000"/>
              </a:spcBef>
              <a:defRPr/>
            </a:pPr>
            <a:r>
              <a:rPr lang="hu-HU" sz="2000" b="1"/>
              <a:t>103</a:t>
            </a:r>
            <a:endParaRPr lang="hu-HU" sz="2000" b="1">
              <a:latin typeface="Times New Roman CE" charset="-18"/>
            </a:endParaRPr>
          </a:p>
        </p:txBody>
      </p:sp>
      <p:sp>
        <p:nvSpPr>
          <p:cNvPr id="8204" name="Rectangle 12"/>
          <p:cNvSpPr>
            <a:spLocks noChangeArrowheads="1"/>
          </p:cNvSpPr>
          <p:nvPr/>
        </p:nvSpPr>
        <p:spPr bwMode="auto">
          <a:xfrm>
            <a:off x="3509963" y="844550"/>
            <a:ext cx="695325" cy="578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hu-HU" b="1" dirty="0"/>
              <a:t>142</a:t>
            </a:r>
          </a:p>
          <a:p>
            <a:pPr algn="ctr">
              <a:lnSpc>
                <a:spcPct val="130000"/>
              </a:lnSpc>
              <a:defRPr/>
            </a:pPr>
            <a:r>
              <a:rPr lang="hu-HU" b="1" dirty="0"/>
              <a:t>140</a:t>
            </a:r>
            <a:br>
              <a:rPr lang="hu-HU" b="1" dirty="0"/>
            </a:br>
            <a:r>
              <a:rPr lang="hu-HU" b="1" dirty="0"/>
              <a:t>138</a:t>
            </a:r>
          </a:p>
          <a:p>
            <a:pPr algn="ctr">
              <a:lnSpc>
                <a:spcPct val="130000"/>
              </a:lnSpc>
              <a:defRPr/>
            </a:pPr>
            <a:r>
              <a:rPr lang="hu-HU" b="1" dirty="0"/>
              <a:t>136</a:t>
            </a:r>
          </a:p>
          <a:p>
            <a:pPr algn="ctr">
              <a:lnSpc>
                <a:spcPct val="130000"/>
              </a:lnSpc>
              <a:defRPr/>
            </a:pPr>
            <a:r>
              <a:rPr lang="hu-HU" b="1" dirty="0"/>
              <a:t>134</a:t>
            </a:r>
          </a:p>
          <a:p>
            <a:pPr algn="ctr">
              <a:lnSpc>
                <a:spcPct val="130000"/>
              </a:lnSpc>
              <a:defRPr/>
            </a:pPr>
            <a:r>
              <a:rPr lang="hu-HU" b="1" dirty="0"/>
              <a:t>132</a:t>
            </a:r>
          </a:p>
          <a:p>
            <a:pPr algn="ctr">
              <a:lnSpc>
                <a:spcPct val="130000"/>
              </a:lnSpc>
              <a:defRPr/>
            </a:pPr>
            <a:r>
              <a:rPr lang="hu-HU" b="1" dirty="0"/>
              <a:t>130</a:t>
            </a:r>
          </a:p>
          <a:p>
            <a:pPr algn="ctr">
              <a:lnSpc>
                <a:spcPct val="130000"/>
              </a:lnSpc>
              <a:defRPr/>
            </a:pPr>
            <a:r>
              <a:rPr lang="hu-HU" b="1" dirty="0"/>
              <a:t>128</a:t>
            </a:r>
          </a:p>
          <a:p>
            <a:pPr algn="ctr">
              <a:lnSpc>
                <a:spcPct val="130000"/>
              </a:lnSpc>
              <a:defRPr/>
            </a:pPr>
            <a:r>
              <a:rPr lang="hu-HU" b="1" dirty="0"/>
              <a:t>126</a:t>
            </a:r>
          </a:p>
          <a:p>
            <a:pPr algn="ctr">
              <a:lnSpc>
                <a:spcPct val="130000"/>
              </a:lnSpc>
              <a:defRPr/>
            </a:pPr>
            <a:r>
              <a:rPr lang="hu-HU" b="1" dirty="0"/>
              <a:t>124</a:t>
            </a:r>
          </a:p>
          <a:p>
            <a:pPr algn="ctr">
              <a:lnSpc>
                <a:spcPct val="130000"/>
              </a:lnSpc>
              <a:defRPr/>
            </a:pPr>
            <a:r>
              <a:rPr lang="hu-HU" b="1" dirty="0"/>
              <a:t>122</a:t>
            </a:r>
          </a:p>
          <a:p>
            <a:pPr algn="ctr">
              <a:lnSpc>
                <a:spcPct val="130000"/>
              </a:lnSpc>
              <a:defRPr/>
            </a:pPr>
            <a:r>
              <a:rPr lang="hu-HU" b="1" dirty="0"/>
              <a:t>121</a:t>
            </a:r>
            <a:endParaRPr lang="hu-HU" b="1" dirty="0">
              <a:latin typeface="Times New Roman CE" charset="-18"/>
            </a:endParaRPr>
          </a:p>
        </p:txBody>
      </p:sp>
      <p:sp>
        <p:nvSpPr>
          <p:cNvPr id="8205" name="Rectangle 13"/>
          <p:cNvSpPr>
            <a:spLocks noChangeArrowheads="1"/>
          </p:cNvSpPr>
          <p:nvPr/>
        </p:nvSpPr>
        <p:spPr bwMode="auto">
          <a:xfrm>
            <a:off x="6505575" y="960438"/>
            <a:ext cx="771525" cy="5788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hu-HU" sz="2000" b="1"/>
              <a:t>65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hu-HU" sz="2000" b="1"/>
              <a:t>68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hu-HU" sz="2000" b="1"/>
              <a:t>71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hu-HU" sz="2000" b="1"/>
              <a:t>74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hu-HU" sz="2000" b="1"/>
              <a:t>77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hu-HU" sz="2000" b="1"/>
              <a:t>80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hu-HU" sz="2000" b="1"/>
              <a:t>83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hu-HU" sz="2000" b="1"/>
              <a:t>86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hu-HU" sz="2000" b="1"/>
              <a:t>89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hu-HU" sz="2000" b="1"/>
              <a:t>92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hu-HU" sz="2000" b="1"/>
              <a:t>95</a:t>
            </a:r>
          </a:p>
          <a:p>
            <a:pPr algn="ctr">
              <a:lnSpc>
                <a:spcPct val="110000"/>
              </a:lnSpc>
              <a:spcBef>
                <a:spcPct val="50000"/>
              </a:spcBef>
              <a:defRPr/>
            </a:pPr>
            <a:r>
              <a:rPr lang="hu-HU" sz="2000" b="1"/>
              <a:t>97</a:t>
            </a:r>
            <a:endParaRPr lang="hu-HU" sz="2000" b="1">
              <a:latin typeface="Times New Roman CE" charset="-18"/>
            </a:endParaRPr>
          </a:p>
        </p:txBody>
      </p:sp>
      <p:sp>
        <p:nvSpPr>
          <p:cNvPr id="8206" name="Rectangle 14"/>
          <p:cNvSpPr>
            <a:spLocks noChangeArrowheads="1"/>
          </p:cNvSpPr>
          <p:nvPr/>
        </p:nvSpPr>
        <p:spPr bwMode="auto">
          <a:xfrm>
            <a:off x="7953375" y="962025"/>
            <a:ext cx="695325" cy="5654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95000"/>
              </a:lnSpc>
              <a:defRPr/>
            </a:pPr>
            <a:r>
              <a:rPr lang="hu-HU" b="1"/>
              <a:t>27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26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25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24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23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22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21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20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19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18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17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16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15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14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13</a:t>
            </a:r>
          </a:p>
          <a:p>
            <a:pPr algn="ctr">
              <a:lnSpc>
                <a:spcPct val="95000"/>
              </a:lnSpc>
              <a:defRPr/>
            </a:pPr>
            <a:r>
              <a:rPr lang="hu-HU" b="1"/>
              <a:t>12</a:t>
            </a:r>
            <a:endParaRPr lang="hu-HU" b="1">
              <a:latin typeface="Times New Roman CE" charset="-18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 rot="16200000">
            <a:off x="-2410619" y="3480595"/>
            <a:ext cx="553402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hu-HU" sz="2800" b="1">
                <a:effectLst>
                  <a:outerShdw blurRad="38100" dist="38100" dir="2700000" algn="tl">
                    <a:srgbClr val="000000"/>
                  </a:outerShdw>
                </a:effectLst>
              </a:rPr>
              <a:t>Prognát      Ortognát      Retrognát</a:t>
            </a:r>
            <a:endParaRPr lang="hu-HU" sz="2800" b="1">
              <a:effectLst>
                <a:outerShdw blurRad="38100" dist="38100" dir="2700000" algn="tl">
                  <a:srgbClr val="000000"/>
                </a:outerShdw>
              </a:effectLst>
              <a:latin typeface="Times New Roman CE" charset="-18"/>
            </a:endParaRPr>
          </a:p>
        </p:txBody>
      </p:sp>
      <p:sp>
        <p:nvSpPr>
          <p:cNvPr id="8208" name="Rectangle 26"/>
          <p:cNvSpPr>
            <a:spLocks noChangeArrowheads="1"/>
          </p:cNvSpPr>
          <p:nvPr/>
        </p:nvSpPr>
        <p:spPr bwMode="auto">
          <a:xfrm>
            <a:off x="168275" y="90488"/>
            <a:ext cx="2546350" cy="458787"/>
          </a:xfrm>
          <a:prstGeom prst="rect">
            <a:avLst/>
          </a:prstGeom>
          <a:solidFill>
            <a:srgbClr val="FFFF00"/>
          </a:solidFill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>
              <a:defRPr/>
            </a:pPr>
            <a:r>
              <a:rPr lang="hu-HU" b="1" dirty="0">
                <a:solidFill>
                  <a:srgbClr val="996600"/>
                </a:solidFill>
                <a:latin typeface="Times New Roman CE" charset="-18"/>
              </a:rPr>
              <a:t>B.L. 13,4 éves fiú</a:t>
            </a:r>
          </a:p>
        </p:txBody>
      </p:sp>
      <p:sp>
        <p:nvSpPr>
          <p:cNvPr id="8209" name="Rectangle 27"/>
          <p:cNvSpPr>
            <a:spLocks noChangeArrowheads="1"/>
          </p:cNvSpPr>
          <p:nvPr/>
        </p:nvSpPr>
        <p:spPr bwMode="auto">
          <a:xfrm>
            <a:off x="4248150" y="103188"/>
            <a:ext cx="1963738" cy="396875"/>
          </a:xfrm>
          <a:prstGeom prst="rect">
            <a:avLst/>
          </a:prstGeom>
          <a:solidFill>
            <a:srgbClr val="FFFF00"/>
          </a:solidFill>
          <a:ln w="12700">
            <a:solidFill>
              <a:srgbClr val="FFFF99"/>
            </a:solidFill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defTabSz="762000">
              <a:defRPr/>
            </a:pPr>
            <a:r>
              <a:rPr lang="hu-HU" sz="2000" b="1" dirty="0">
                <a:solidFill>
                  <a:schemeClr val="accent1"/>
                </a:solidFill>
              </a:rPr>
              <a:t>93.12.16. 13,4 év</a:t>
            </a:r>
            <a:endParaRPr lang="hu-HU" sz="2000" b="1" dirty="0">
              <a:solidFill>
                <a:schemeClr val="accent1"/>
              </a:solidFill>
              <a:latin typeface="Times New Roman CE" charset="-18"/>
            </a:endParaRPr>
          </a:p>
        </p:txBody>
      </p:sp>
      <p:sp>
        <p:nvSpPr>
          <p:cNvPr id="8210" name="Rectangle 29"/>
          <p:cNvSpPr>
            <a:spLocks noChangeArrowheads="1"/>
          </p:cNvSpPr>
          <p:nvPr/>
        </p:nvSpPr>
        <p:spPr bwMode="auto">
          <a:xfrm>
            <a:off x="5162550" y="1281113"/>
            <a:ext cx="771525" cy="54752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algn="ctr">
              <a:lnSpc>
                <a:spcPct val="115000"/>
              </a:lnSpc>
              <a:spcBef>
                <a:spcPct val="50000"/>
              </a:spcBef>
              <a:defRPr/>
            </a:pPr>
            <a:r>
              <a:rPr lang="hu-HU" sz="2000" b="1"/>
              <a:t>42</a:t>
            </a:r>
          </a:p>
          <a:p>
            <a:pPr algn="ctr">
              <a:lnSpc>
                <a:spcPct val="115000"/>
              </a:lnSpc>
              <a:spcBef>
                <a:spcPct val="50000"/>
              </a:spcBef>
              <a:defRPr/>
            </a:pPr>
            <a:r>
              <a:rPr lang="hu-HU" sz="2000" b="1"/>
              <a:t>39</a:t>
            </a:r>
          </a:p>
          <a:p>
            <a:pPr algn="ctr">
              <a:lnSpc>
                <a:spcPct val="115000"/>
              </a:lnSpc>
              <a:spcBef>
                <a:spcPct val="50000"/>
              </a:spcBef>
              <a:defRPr/>
            </a:pPr>
            <a:r>
              <a:rPr lang="hu-HU" sz="2000" b="1"/>
              <a:t>36</a:t>
            </a:r>
          </a:p>
          <a:p>
            <a:pPr algn="ctr">
              <a:lnSpc>
                <a:spcPct val="115000"/>
              </a:lnSpc>
              <a:spcBef>
                <a:spcPct val="50000"/>
              </a:spcBef>
              <a:defRPr/>
            </a:pPr>
            <a:r>
              <a:rPr lang="hu-HU" sz="2000" b="1"/>
              <a:t>33</a:t>
            </a:r>
          </a:p>
          <a:p>
            <a:pPr algn="ctr">
              <a:lnSpc>
                <a:spcPct val="115000"/>
              </a:lnSpc>
              <a:spcBef>
                <a:spcPct val="50000"/>
              </a:spcBef>
              <a:defRPr/>
            </a:pPr>
            <a:r>
              <a:rPr lang="hu-HU" sz="2000" b="1"/>
              <a:t>30</a:t>
            </a:r>
          </a:p>
          <a:p>
            <a:pPr algn="ctr">
              <a:lnSpc>
                <a:spcPct val="115000"/>
              </a:lnSpc>
              <a:spcBef>
                <a:spcPct val="50000"/>
              </a:spcBef>
              <a:defRPr/>
            </a:pPr>
            <a:r>
              <a:rPr lang="hu-HU" sz="2000" b="1"/>
              <a:t>27</a:t>
            </a:r>
          </a:p>
          <a:p>
            <a:pPr algn="ctr">
              <a:lnSpc>
                <a:spcPct val="115000"/>
              </a:lnSpc>
              <a:spcBef>
                <a:spcPct val="50000"/>
              </a:spcBef>
              <a:defRPr/>
            </a:pPr>
            <a:r>
              <a:rPr lang="hu-HU" sz="2000" b="1"/>
              <a:t>24</a:t>
            </a:r>
          </a:p>
          <a:p>
            <a:pPr algn="ctr">
              <a:lnSpc>
                <a:spcPct val="115000"/>
              </a:lnSpc>
              <a:spcBef>
                <a:spcPct val="50000"/>
              </a:spcBef>
              <a:defRPr/>
            </a:pPr>
            <a:r>
              <a:rPr lang="hu-HU" sz="2000" b="1"/>
              <a:t>21</a:t>
            </a:r>
          </a:p>
          <a:p>
            <a:pPr algn="ctr">
              <a:lnSpc>
                <a:spcPct val="115000"/>
              </a:lnSpc>
              <a:spcBef>
                <a:spcPct val="50000"/>
              </a:spcBef>
              <a:defRPr/>
            </a:pPr>
            <a:r>
              <a:rPr lang="hu-HU" sz="2000" b="1"/>
              <a:t>18</a:t>
            </a:r>
          </a:p>
          <a:p>
            <a:pPr algn="ctr">
              <a:lnSpc>
                <a:spcPct val="115000"/>
              </a:lnSpc>
              <a:spcBef>
                <a:spcPct val="50000"/>
              </a:spcBef>
              <a:defRPr/>
            </a:pPr>
            <a:r>
              <a:rPr lang="hu-HU" sz="2000" b="1"/>
              <a:t>15</a:t>
            </a:r>
          </a:p>
          <a:p>
            <a:pPr algn="ctr">
              <a:lnSpc>
                <a:spcPct val="115000"/>
              </a:lnSpc>
              <a:spcBef>
                <a:spcPct val="50000"/>
              </a:spcBef>
              <a:defRPr/>
            </a:pPr>
            <a:r>
              <a:rPr lang="hu-HU" sz="2000" b="1"/>
              <a:t>14</a:t>
            </a:r>
            <a:endParaRPr lang="hu-HU" sz="2000" b="1">
              <a:latin typeface="Times New Roman CE" charset="-18"/>
            </a:endParaRPr>
          </a:p>
        </p:txBody>
      </p:sp>
      <p:sp>
        <p:nvSpPr>
          <p:cNvPr id="8211" name="Rectangle 30"/>
          <p:cNvSpPr>
            <a:spLocks noChangeArrowheads="1"/>
          </p:cNvSpPr>
          <p:nvPr/>
        </p:nvSpPr>
        <p:spPr bwMode="auto">
          <a:xfrm>
            <a:off x="2251075" y="949325"/>
            <a:ext cx="488950" cy="5568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hu-HU" b="1"/>
              <a:t>15</a:t>
            </a:r>
          </a:p>
          <a:p>
            <a:pPr algn="ctr">
              <a:defRPr/>
            </a:pPr>
            <a:r>
              <a:rPr lang="hu-HU" b="1"/>
              <a:t>14</a:t>
            </a:r>
          </a:p>
          <a:p>
            <a:pPr algn="ctr">
              <a:defRPr/>
            </a:pPr>
            <a:r>
              <a:rPr lang="hu-HU" b="1"/>
              <a:t>13</a:t>
            </a:r>
          </a:p>
          <a:p>
            <a:pPr algn="ctr">
              <a:defRPr/>
            </a:pPr>
            <a:r>
              <a:rPr lang="hu-HU" b="1"/>
              <a:t>12</a:t>
            </a:r>
          </a:p>
          <a:p>
            <a:pPr algn="ctr">
              <a:defRPr/>
            </a:pPr>
            <a:r>
              <a:rPr lang="hu-HU" b="1"/>
              <a:t>11</a:t>
            </a:r>
          </a:p>
          <a:p>
            <a:pPr algn="ctr">
              <a:defRPr/>
            </a:pPr>
            <a:r>
              <a:rPr lang="hu-HU" b="1"/>
              <a:t>10</a:t>
            </a:r>
          </a:p>
          <a:p>
            <a:pPr algn="ctr">
              <a:defRPr/>
            </a:pPr>
            <a:r>
              <a:rPr lang="hu-HU" b="1"/>
              <a:t>9</a:t>
            </a:r>
          </a:p>
          <a:p>
            <a:pPr algn="ctr">
              <a:defRPr/>
            </a:pPr>
            <a:r>
              <a:rPr lang="hu-HU" b="1"/>
              <a:t>8</a:t>
            </a:r>
          </a:p>
          <a:p>
            <a:pPr algn="ctr">
              <a:defRPr/>
            </a:pPr>
            <a:r>
              <a:rPr lang="hu-HU" b="1"/>
              <a:t>7</a:t>
            </a:r>
          </a:p>
          <a:p>
            <a:pPr algn="ctr">
              <a:defRPr/>
            </a:pPr>
            <a:r>
              <a:rPr lang="hu-HU" b="1"/>
              <a:t>6</a:t>
            </a:r>
          </a:p>
          <a:p>
            <a:pPr algn="ctr">
              <a:defRPr/>
            </a:pPr>
            <a:r>
              <a:rPr lang="hu-HU" b="1"/>
              <a:t>5</a:t>
            </a:r>
          </a:p>
          <a:p>
            <a:pPr algn="ctr">
              <a:defRPr/>
            </a:pPr>
            <a:r>
              <a:rPr lang="hu-HU" b="1"/>
              <a:t>4</a:t>
            </a:r>
          </a:p>
          <a:p>
            <a:pPr algn="ctr">
              <a:defRPr/>
            </a:pPr>
            <a:r>
              <a:rPr lang="hu-HU" b="1"/>
              <a:t>3</a:t>
            </a:r>
          </a:p>
          <a:p>
            <a:pPr algn="ctr">
              <a:defRPr/>
            </a:pPr>
            <a:r>
              <a:rPr lang="hu-HU" b="1"/>
              <a:t>2</a:t>
            </a:r>
          </a:p>
          <a:p>
            <a:pPr algn="ctr">
              <a:defRPr/>
            </a:pPr>
            <a:r>
              <a:rPr lang="hu-HU" b="1"/>
              <a:t>1</a:t>
            </a:r>
            <a:endParaRPr lang="hu-HU" b="1">
              <a:latin typeface="Times New Roman CE" charset="-18"/>
            </a:endParaRPr>
          </a:p>
        </p:txBody>
      </p:sp>
      <p:cxnSp>
        <p:nvCxnSpPr>
          <p:cNvPr id="74772" name="Egyenes összekötő 30"/>
          <p:cNvCxnSpPr>
            <a:cxnSpLocks noChangeShapeType="1"/>
          </p:cNvCxnSpPr>
          <p:nvPr/>
        </p:nvCxnSpPr>
        <p:spPr bwMode="auto">
          <a:xfrm rot="5400000" flipH="1" flipV="1">
            <a:off x="1071563" y="3786188"/>
            <a:ext cx="0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213" name="Folyamatábra: Feldolgozás 43"/>
          <p:cNvSpPr>
            <a:spLocks noChangeArrowheads="1"/>
          </p:cNvSpPr>
          <p:nvPr/>
        </p:nvSpPr>
        <p:spPr bwMode="auto">
          <a:xfrm flipH="1">
            <a:off x="4357688" y="6429375"/>
            <a:ext cx="1500187" cy="428625"/>
          </a:xfrm>
          <a:prstGeom prst="flowChartProcess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b="1" dirty="0"/>
              <a:t>T1 </a:t>
            </a:r>
            <a:r>
              <a:rPr lang="hu-HU" b="1" dirty="0" err="1"/>
              <a:t>mand</a:t>
            </a:r>
            <a:r>
              <a:rPr lang="hu-HU" b="1" dirty="0"/>
              <a:t>. </a:t>
            </a:r>
            <a:endParaRPr lang="hu-HU" dirty="0"/>
          </a:p>
        </p:txBody>
      </p:sp>
      <p:sp>
        <p:nvSpPr>
          <p:cNvPr id="8214" name="Téglalap 54"/>
          <p:cNvSpPr>
            <a:spLocks noChangeArrowheads="1"/>
          </p:cNvSpPr>
          <p:nvPr/>
        </p:nvSpPr>
        <p:spPr bwMode="auto">
          <a:xfrm>
            <a:off x="2428875" y="6500813"/>
            <a:ext cx="1285875" cy="357187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hu-HU" sz="2000" b="1" dirty="0"/>
              <a:t>ANB=6,3</a:t>
            </a:r>
          </a:p>
        </p:txBody>
      </p:sp>
      <p:cxnSp>
        <p:nvCxnSpPr>
          <p:cNvPr id="74775" name="Egyenes összekötő 29"/>
          <p:cNvCxnSpPr>
            <a:cxnSpLocks noChangeShapeType="1"/>
          </p:cNvCxnSpPr>
          <p:nvPr/>
        </p:nvCxnSpPr>
        <p:spPr bwMode="auto">
          <a:xfrm>
            <a:off x="1143000" y="4714875"/>
            <a:ext cx="1285875" cy="857250"/>
          </a:xfrm>
          <a:prstGeom prst="line">
            <a:avLst/>
          </a:prstGeom>
          <a:noFill/>
          <a:ln w="635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776" name="Egyenes összekötő 33"/>
          <p:cNvCxnSpPr>
            <a:cxnSpLocks noChangeShapeType="1"/>
            <a:endCxn id="8204" idx="2"/>
          </p:cNvCxnSpPr>
          <p:nvPr/>
        </p:nvCxnSpPr>
        <p:spPr bwMode="auto">
          <a:xfrm>
            <a:off x="2428875" y="5572125"/>
            <a:ext cx="1428750" cy="1060450"/>
          </a:xfrm>
          <a:prstGeom prst="line">
            <a:avLst/>
          </a:prstGeom>
          <a:noFill/>
          <a:ln w="635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777" name="Egyenes összekötő 37"/>
          <p:cNvCxnSpPr>
            <a:cxnSpLocks noChangeShapeType="1"/>
            <a:stCxn id="8204" idx="2"/>
          </p:cNvCxnSpPr>
          <p:nvPr/>
        </p:nvCxnSpPr>
        <p:spPr bwMode="auto">
          <a:xfrm rot="5400000" flipH="1" flipV="1">
            <a:off x="3541712" y="4602163"/>
            <a:ext cx="2346325" cy="1714500"/>
          </a:xfrm>
          <a:prstGeom prst="line">
            <a:avLst/>
          </a:prstGeom>
          <a:noFill/>
          <a:ln w="635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778" name="Egyenes összekötő 39"/>
          <p:cNvCxnSpPr>
            <a:cxnSpLocks noChangeShapeType="1"/>
          </p:cNvCxnSpPr>
          <p:nvPr/>
        </p:nvCxnSpPr>
        <p:spPr bwMode="auto">
          <a:xfrm flipV="1">
            <a:off x="5572125" y="3929063"/>
            <a:ext cx="1285875" cy="357187"/>
          </a:xfrm>
          <a:prstGeom prst="line">
            <a:avLst/>
          </a:prstGeom>
          <a:noFill/>
          <a:ln w="63500" algn="ctr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4779" name="Egyenes összekötő 41"/>
          <p:cNvCxnSpPr>
            <a:cxnSpLocks noChangeShapeType="1"/>
          </p:cNvCxnSpPr>
          <p:nvPr/>
        </p:nvCxnSpPr>
        <p:spPr bwMode="auto">
          <a:xfrm flipV="1">
            <a:off x="6858000" y="2643188"/>
            <a:ext cx="1428750" cy="1285875"/>
          </a:xfrm>
          <a:prstGeom prst="line">
            <a:avLst/>
          </a:prstGeom>
          <a:noFill/>
          <a:ln w="63500" algn="ctr">
            <a:solidFill>
              <a:schemeClr val="tx1"/>
            </a:solidFill>
            <a:round/>
            <a:headEnd/>
            <a:tailEnd/>
          </a:ln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357166"/>
            <a:ext cx="7772400" cy="1395434"/>
          </a:xfrm>
        </p:spPr>
        <p:txBody>
          <a:bodyPr>
            <a:normAutofit/>
          </a:bodyPr>
          <a:lstStyle/>
          <a:p>
            <a:r>
              <a:rPr lang="hu-HU" b="1" dirty="0" smtClean="0"/>
              <a:t>2-year </a:t>
            </a:r>
            <a:r>
              <a:rPr lang="hu-HU" b="1" dirty="0" err="1" smtClean="0"/>
              <a:t>after</a:t>
            </a:r>
            <a:r>
              <a:rPr lang="hu-HU" b="1" dirty="0" smtClean="0"/>
              <a:t> </a:t>
            </a:r>
            <a:r>
              <a:rPr lang="hu-HU" b="1" dirty="0" err="1" smtClean="0"/>
              <a:t>retention</a:t>
            </a:r>
            <a:endParaRPr lang="hu-HU" b="1" dirty="0"/>
          </a:p>
        </p:txBody>
      </p:sp>
      <p:pic>
        <p:nvPicPr>
          <p:cNvPr id="1026" name="Picture 2" descr="E:\Ortho_Lux\Ortho-Lux képek\Békefy László\2012.09.12\DSC02513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916832"/>
            <a:ext cx="3411518" cy="2016000"/>
          </a:xfrm>
          <a:prstGeom prst="rect">
            <a:avLst/>
          </a:prstGeom>
          <a:noFill/>
        </p:spPr>
      </p:pic>
      <p:pic>
        <p:nvPicPr>
          <p:cNvPr id="1027" name="Picture 3" descr="E:\Ortho_Lux\Ortho-Lux képek\Békefy László\2012.09.12\DSC02521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4581128"/>
            <a:ext cx="2394204" cy="1886712"/>
          </a:xfrm>
          <a:prstGeom prst="rect">
            <a:avLst/>
          </a:prstGeom>
          <a:noFill/>
        </p:spPr>
      </p:pic>
      <p:pic>
        <p:nvPicPr>
          <p:cNvPr id="1028" name="Picture 4" descr="E:\Ortho_Lux\Ortho-Lux képek\Békefy László\2012.09.12\DSC02514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780928"/>
            <a:ext cx="2957859" cy="1584000"/>
          </a:xfrm>
          <a:prstGeom prst="rect">
            <a:avLst/>
          </a:prstGeom>
          <a:noFill/>
        </p:spPr>
      </p:pic>
      <p:pic>
        <p:nvPicPr>
          <p:cNvPr id="1029" name="Picture 5" descr="E:\Ortho_Lux\Ortho-Lux képek\Békefy László\2012.09.12\DSC02517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4437112"/>
            <a:ext cx="2962122" cy="1944000"/>
          </a:xfrm>
          <a:prstGeom prst="rect">
            <a:avLst/>
          </a:prstGeom>
          <a:noFill/>
        </p:spPr>
      </p:pic>
      <p:pic>
        <p:nvPicPr>
          <p:cNvPr id="1030" name="Picture 6" descr="E:\Ortho_Lux\Ortho-Lux képek\Békefy László\2012.09.12\DSC02520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2571744"/>
            <a:ext cx="2249424" cy="18379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428604"/>
            <a:ext cx="7772400" cy="1323996"/>
          </a:xfrm>
        </p:spPr>
        <p:txBody>
          <a:bodyPr>
            <a:normAutofit/>
          </a:bodyPr>
          <a:lstStyle/>
          <a:p>
            <a:r>
              <a:rPr lang="hu-HU" b="1" dirty="0" smtClean="0"/>
              <a:t> 6-year </a:t>
            </a:r>
            <a:r>
              <a:rPr lang="hu-HU" b="1" dirty="0" err="1" smtClean="0"/>
              <a:t>after</a:t>
            </a:r>
            <a:r>
              <a:rPr lang="hu-HU" b="1" dirty="0" smtClean="0"/>
              <a:t> </a:t>
            </a:r>
            <a:r>
              <a:rPr lang="hu-HU" b="1" dirty="0" err="1" smtClean="0"/>
              <a:t>retention</a:t>
            </a:r>
            <a:endParaRPr lang="hu-HU" b="1" dirty="0"/>
          </a:p>
        </p:txBody>
      </p:sp>
      <p:pic>
        <p:nvPicPr>
          <p:cNvPr id="3" name="Picture 3" descr="E:\Ortho_Lux\Ortho-Lux képek (befejezett)\Békefy László\2012.09.12\DSC02513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1928802"/>
            <a:ext cx="4142545" cy="2448000"/>
          </a:xfrm>
          <a:prstGeom prst="rect">
            <a:avLst/>
          </a:prstGeom>
          <a:noFill/>
        </p:spPr>
      </p:pic>
      <p:pic>
        <p:nvPicPr>
          <p:cNvPr id="4" name="Picture 4" descr="E:\Ortho_Lux\Ortho-Lux képek (befejezett)\Békefy László\2012.09.12\DSC02517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4429132"/>
            <a:ext cx="2952000" cy="1937359"/>
          </a:xfrm>
          <a:prstGeom prst="rect">
            <a:avLst/>
          </a:prstGeom>
          <a:noFill/>
        </p:spPr>
      </p:pic>
      <p:pic>
        <p:nvPicPr>
          <p:cNvPr id="5" name="Picture 5" descr="E:\Ortho_Lux\Ortho-Lux képek (befejezett)\Békefy László\2012.09.12\DSC02514x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500570"/>
            <a:ext cx="3060000" cy="1853014"/>
          </a:xfrm>
          <a:prstGeom prst="rect">
            <a:avLst/>
          </a:prstGeom>
          <a:noFill/>
        </p:spPr>
      </p:pic>
      <p:pic>
        <p:nvPicPr>
          <p:cNvPr id="2050" name="Picture 2" descr="E:\Ortho_Lux\Ortho-Lux képek (befejezett)\Békefy László\2012.09.12\DSC02520x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6063" y="1785926"/>
            <a:ext cx="2907937" cy="2376000"/>
          </a:xfrm>
          <a:prstGeom prst="rect">
            <a:avLst/>
          </a:prstGeom>
          <a:noFill/>
        </p:spPr>
      </p:pic>
      <p:pic>
        <p:nvPicPr>
          <p:cNvPr id="2051" name="Picture 3" descr="E:\Ortho_Lux\Ortho-Lux képek (befejezett)\Békefy László\2012.09.12\DSC02521x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1245" y="4143380"/>
            <a:ext cx="2992755" cy="235839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hu-HU" b="1" dirty="0"/>
              <a:t>Profilképek a kezelés előtt és után</a:t>
            </a:r>
          </a:p>
        </p:txBody>
      </p:sp>
      <p:pic>
        <p:nvPicPr>
          <p:cNvPr id="2050" name="Picture 2" descr="E:\Ortho_Lux\Ortho-Lux képek (befejezett)\Békefy László\2005.05.29\DSC04417x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285969"/>
            <a:ext cx="2772000" cy="3827739"/>
          </a:xfrm>
          <a:prstGeom prst="rect">
            <a:avLst/>
          </a:prstGeom>
          <a:noFill/>
        </p:spPr>
      </p:pic>
      <p:pic>
        <p:nvPicPr>
          <p:cNvPr id="2052" name="Picture 4" descr="E:\Ortho_Lux\Ortho-Lux képek (befejezett)\Békefy László\2012.09.12\DSC02524x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285992"/>
            <a:ext cx="2880000" cy="3812533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hu-HU" sz="3200" b="1" dirty="0" err="1" smtClean="0">
                <a:solidFill>
                  <a:schemeClr val="tx2"/>
                </a:solidFill>
                <a:effectLst/>
              </a:rPr>
              <a:t>Angle</a:t>
            </a:r>
            <a:r>
              <a:rPr lang="hu-HU" sz="3200" b="1" dirty="0" smtClean="0">
                <a:solidFill>
                  <a:schemeClr val="tx2"/>
                </a:solidFill>
                <a:effectLst/>
              </a:rPr>
              <a:t> II/1 eset </a:t>
            </a:r>
            <a:r>
              <a:rPr lang="de-DE" sz="3200" b="1" dirty="0" smtClean="0">
                <a:solidFill>
                  <a:schemeClr val="tx2"/>
                </a:solidFill>
                <a:effectLst/>
              </a:rPr>
              <a:t>F</a:t>
            </a:r>
            <a:r>
              <a:rPr lang="hu-HU" sz="3200" b="1" dirty="0" smtClean="0">
                <a:solidFill>
                  <a:schemeClr val="tx2"/>
                </a:solidFill>
                <a:effectLst/>
              </a:rPr>
              <a:t>K</a:t>
            </a:r>
            <a:r>
              <a:rPr lang="de-DE" sz="3200" b="1" dirty="0" smtClean="0">
                <a:solidFill>
                  <a:schemeClr val="tx2"/>
                </a:solidFill>
                <a:effectLst/>
              </a:rPr>
              <a:t>O </a:t>
            </a:r>
            <a:r>
              <a:rPr lang="de-DE" sz="3200" b="1" dirty="0" err="1" smtClean="0">
                <a:solidFill>
                  <a:schemeClr val="tx2"/>
                </a:solidFill>
                <a:effectLst/>
              </a:rPr>
              <a:t>kezelés</a:t>
            </a:r>
            <a:r>
              <a:rPr lang="hu-HU" sz="3200" b="1" dirty="0" smtClean="0">
                <a:solidFill>
                  <a:schemeClr val="tx2"/>
                </a:solidFill>
                <a:effectLst/>
              </a:rPr>
              <a:t>e</a:t>
            </a:r>
            <a:r>
              <a:rPr lang="de-DE" sz="3200" b="1" dirty="0" smtClean="0">
                <a:solidFill>
                  <a:schemeClr val="tx2"/>
                </a:solidFill>
                <a:effectLst/>
              </a:rPr>
              <a:t> </a:t>
            </a:r>
            <a:r>
              <a:rPr lang="de-DE" sz="3200" b="1" dirty="0" err="1">
                <a:solidFill>
                  <a:schemeClr val="tx2"/>
                </a:solidFill>
                <a:effectLst/>
              </a:rPr>
              <a:t>extraorális</a:t>
            </a:r>
            <a:r>
              <a:rPr lang="de-DE" sz="3200" b="1" dirty="0">
                <a:solidFill>
                  <a:schemeClr val="tx2"/>
                </a:solidFill>
                <a:effectLst/>
              </a:rPr>
              <a:t> er</a:t>
            </a:r>
            <a:r>
              <a:rPr lang="hu-HU" sz="3200" b="1" dirty="0">
                <a:solidFill>
                  <a:schemeClr val="tx2"/>
                </a:solidFill>
                <a:effectLst/>
              </a:rPr>
              <a:t>ő</a:t>
            </a:r>
            <a:r>
              <a:rPr lang="de-DE" sz="3200" b="1" dirty="0" err="1">
                <a:solidFill>
                  <a:schemeClr val="tx2"/>
                </a:solidFill>
                <a:effectLst/>
              </a:rPr>
              <a:t>vel</a:t>
            </a:r>
            <a:r>
              <a:rPr lang="de-DE" sz="3200" b="1" dirty="0">
                <a:solidFill>
                  <a:schemeClr val="tx2"/>
                </a:solidFill>
                <a:effectLst/>
              </a:rPr>
              <a:t> </a:t>
            </a:r>
            <a:r>
              <a:rPr lang="de-DE" sz="3200" b="1" dirty="0" err="1">
                <a:solidFill>
                  <a:schemeClr val="tx2"/>
                </a:solidFill>
                <a:effectLst/>
              </a:rPr>
              <a:t>kombinálva</a:t>
            </a:r>
            <a:r>
              <a:rPr lang="de-DE" sz="3200" b="1" dirty="0">
                <a:solidFill>
                  <a:schemeClr val="tx2"/>
                </a:solidFill>
                <a:effectLst/>
              </a:rPr>
              <a:t>, a </a:t>
            </a:r>
            <a:r>
              <a:rPr lang="de-DE" sz="3200" b="1" dirty="0" err="1">
                <a:solidFill>
                  <a:schemeClr val="tx2"/>
                </a:solidFill>
                <a:effectLst/>
              </a:rPr>
              <a:t>vertikális</a:t>
            </a:r>
            <a:r>
              <a:rPr lang="de-DE" sz="3200" b="1" dirty="0">
                <a:solidFill>
                  <a:schemeClr val="tx2"/>
                </a:solidFill>
                <a:effectLst/>
              </a:rPr>
              <a:t> </a:t>
            </a:r>
            <a:r>
              <a:rPr lang="de-DE" sz="3200" b="1" dirty="0" err="1">
                <a:solidFill>
                  <a:schemeClr val="tx2"/>
                </a:solidFill>
                <a:effectLst/>
              </a:rPr>
              <a:t>szkelettális</a:t>
            </a:r>
            <a:r>
              <a:rPr lang="de-DE" sz="3200" b="1" dirty="0">
                <a:solidFill>
                  <a:schemeClr val="tx2"/>
                </a:solidFill>
                <a:effectLst/>
              </a:rPr>
              <a:t> </a:t>
            </a:r>
            <a:r>
              <a:rPr lang="de-DE" sz="3200" b="1" dirty="0" err="1">
                <a:solidFill>
                  <a:schemeClr val="tx2"/>
                </a:solidFill>
                <a:effectLst/>
              </a:rPr>
              <a:t>eltérés</a:t>
            </a:r>
            <a:r>
              <a:rPr lang="de-DE" sz="3200" b="1" dirty="0">
                <a:solidFill>
                  <a:schemeClr val="tx2"/>
                </a:solidFill>
                <a:effectLst/>
              </a:rPr>
              <a:t> </a:t>
            </a:r>
            <a:r>
              <a:rPr lang="de-DE" sz="3200" b="1" dirty="0" err="1">
                <a:solidFill>
                  <a:schemeClr val="tx2"/>
                </a:solidFill>
                <a:effectLst/>
              </a:rPr>
              <a:t>miatt</a:t>
            </a:r>
            <a:endParaRPr lang="de-DE" sz="3200" b="1" dirty="0">
              <a:solidFill>
                <a:schemeClr val="tx2"/>
              </a:solidFill>
              <a:effectLst/>
            </a:endParaRPr>
          </a:p>
        </p:txBody>
      </p:sp>
      <p:pic>
        <p:nvPicPr>
          <p:cNvPr id="79876" name="Picture 4" descr="IMG250"/>
          <p:cNvPicPr>
            <a:picLocks noChangeAspect="1" noChangeArrowheads="1"/>
          </p:cNvPicPr>
          <p:nvPr/>
        </p:nvPicPr>
        <p:blipFill>
          <a:blip r:embed="rId2" cstate="print"/>
          <a:srcRect l="1961" t="3182" b="4313"/>
          <a:stretch>
            <a:fillRect/>
          </a:stretch>
        </p:blipFill>
        <p:spPr bwMode="auto">
          <a:xfrm>
            <a:off x="2555776" y="2276872"/>
            <a:ext cx="356721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8" name="Picture 6" descr="IMG24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4437063"/>
            <a:ext cx="3303587" cy="225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79" name="Picture 7" descr="IMG248"/>
          <p:cNvPicPr>
            <a:picLocks noChangeAspect="1" noChangeArrowheads="1"/>
          </p:cNvPicPr>
          <p:nvPr/>
        </p:nvPicPr>
        <p:blipFill>
          <a:blip r:embed="rId4" cstate="print"/>
          <a:srcRect t="3187" b="4178"/>
          <a:stretch>
            <a:fillRect/>
          </a:stretch>
        </p:blipFill>
        <p:spPr bwMode="auto">
          <a:xfrm>
            <a:off x="5840413" y="2276872"/>
            <a:ext cx="3303587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zövegdoboz 9"/>
          <p:cNvSpPr txBox="1"/>
          <p:nvPr/>
        </p:nvSpPr>
        <p:spPr>
          <a:xfrm>
            <a:off x="0" y="1628800"/>
            <a:ext cx="26277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chemeClr val="accent1"/>
                </a:solidFill>
              </a:rPr>
              <a:t>Orthognath</a:t>
            </a:r>
            <a:r>
              <a:rPr lang="hu-HU" b="1" dirty="0" smtClean="0">
                <a:solidFill>
                  <a:schemeClr val="accent1"/>
                </a:solidFill>
              </a:rPr>
              <a:t>/</a:t>
            </a:r>
            <a:r>
              <a:rPr lang="hu-HU" b="1" dirty="0" err="1" smtClean="0">
                <a:solidFill>
                  <a:schemeClr val="accent1"/>
                </a:solidFill>
              </a:rPr>
              <a:t>Retrognath</a:t>
            </a:r>
            <a:r>
              <a:rPr lang="hu-HU" b="1" dirty="0" smtClean="0">
                <a:solidFill>
                  <a:schemeClr val="accent1"/>
                </a:solidFill>
              </a:rPr>
              <a:t> </a:t>
            </a:r>
            <a:r>
              <a:rPr lang="hu-HU" b="1" dirty="0" smtClean="0"/>
              <a:t>arctípus </a:t>
            </a:r>
            <a:br>
              <a:rPr lang="hu-HU" b="1" dirty="0" smtClean="0"/>
            </a:br>
            <a:r>
              <a:rPr lang="hu-HU" b="1" dirty="0" err="1" smtClean="0"/>
              <a:t>Disztális</a:t>
            </a:r>
            <a:r>
              <a:rPr lang="hu-HU" b="1" dirty="0" smtClean="0"/>
              <a:t> </a:t>
            </a:r>
            <a:r>
              <a:rPr lang="hu-HU" b="1" dirty="0" err="1" smtClean="0"/>
              <a:t>szagittális</a:t>
            </a:r>
            <a:r>
              <a:rPr lang="hu-HU" b="1" dirty="0" smtClean="0"/>
              <a:t> </a:t>
            </a:r>
            <a:r>
              <a:rPr lang="hu-HU" b="1" dirty="0" err="1" smtClean="0"/>
              <a:t>bazális</a:t>
            </a:r>
            <a:r>
              <a:rPr lang="hu-HU" b="1" dirty="0" smtClean="0"/>
              <a:t> viszony </a:t>
            </a:r>
            <a:br>
              <a:rPr lang="hu-HU" b="1" dirty="0" smtClean="0"/>
            </a:br>
            <a:r>
              <a:rPr lang="hu-HU" b="1" dirty="0" smtClean="0">
                <a:solidFill>
                  <a:schemeClr val="accent1"/>
                </a:solidFill>
                <a:latin typeface="Constantia" pitchFamily="18" charset="0"/>
              </a:rPr>
              <a:t>ANB= 6,3° </a:t>
            </a:r>
            <a:br>
              <a:rPr lang="hu-HU" b="1" dirty="0" smtClean="0">
                <a:solidFill>
                  <a:schemeClr val="accent1"/>
                </a:solidFill>
                <a:latin typeface="Constantia" pitchFamily="18" charset="0"/>
              </a:rPr>
            </a:br>
            <a:r>
              <a:rPr lang="hu-HU" b="1" dirty="0" smtClean="0">
                <a:solidFill>
                  <a:schemeClr val="accent1"/>
                </a:solidFill>
                <a:latin typeface="Constantia" pitchFamily="18" charset="0"/>
              </a:rPr>
              <a:t>Nyitott</a:t>
            </a:r>
            <a:r>
              <a:rPr lang="hu-HU" b="1" dirty="0" smtClean="0"/>
              <a:t> vertikális </a:t>
            </a:r>
            <a:r>
              <a:rPr lang="hu-HU" b="1" dirty="0" err="1" smtClean="0"/>
              <a:t>bazális</a:t>
            </a:r>
            <a:r>
              <a:rPr lang="hu-HU" b="1" dirty="0" smtClean="0"/>
              <a:t> arcszerkezet </a:t>
            </a:r>
            <a:r>
              <a:rPr lang="hu-HU" b="1" dirty="0" smtClean="0">
                <a:solidFill>
                  <a:schemeClr val="accent1"/>
                </a:solidFill>
              </a:rPr>
              <a:t>N1mand.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971600" y="4725144"/>
            <a:ext cx="1048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899592" y="4869160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 </a:t>
            </a:r>
            <a:r>
              <a:rPr lang="hu-HU" b="1" dirty="0" smtClean="0">
                <a:solidFill>
                  <a:schemeClr val="accent1"/>
                </a:solidFill>
              </a:rPr>
              <a:t>Elülső nyitott harapás, </a:t>
            </a:r>
            <a:r>
              <a:rPr lang="hu-HU" b="1" dirty="0" err="1" smtClean="0">
                <a:solidFill>
                  <a:schemeClr val="accent1"/>
                </a:solidFill>
              </a:rPr>
              <a:t>Angle</a:t>
            </a:r>
            <a:r>
              <a:rPr lang="hu-HU" b="1" dirty="0" smtClean="0">
                <a:solidFill>
                  <a:schemeClr val="accent1"/>
                </a:solidFill>
              </a:rPr>
              <a:t> II/1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smtClean="0"/>
              <a:t>Szabálytalan nyelés</a:t>
            </a:r>
            <a:br>
              <a:rPr lang="hu-HU" b="1" dirty="0" smtClean="0"/>
            </a:br>
            <a:r>
              <a:rPr lang="hu-HU" b="1" dirty="0" err="1" smtClean="0">
                <a:solidFill>
                  <a:schemeClr val="accent1"/>
                </a:solidFill>
              </a:rPr>
              <a:t>Interdentális</a:t>
            </a:r>
            <a:r>
              <a:rPr lang="hu-HU" b="1" dirty="0" smtClean="0">
                <a:solidFill>
                  <a:schemeClr val="accent1"/>
                </a:solidFill>
              </a:rPr>
              <a:t> ejtés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ttps://kevinobrienorthoblog.com/wp-content/uploads/2019/05/Proffit-book.007.jpeg"/>
          <p:cNvPicPr/>
          <p:nvPr/>
        </p:nvPicPr>
        <p:blipFill>
          <a:blip r:embed="rId2" cstate="print"/>
          <a:srcRect l="20168" t="6757" r="20168" b="8108"/>
          <a:stretch>
            <a:fillRect/>
          </a:stretch>
        </p:blipFill>
        <p:spPr bwMode="auto">
          <a:xfrm>
            <a:off x="1547664" y="1628800"/>
            <a:ext cx="604867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églalap 2"/>
          <p:cNvSpPr/>
          <p:nvPr/>
        </p:nvSpPr>
        <p:spPr>
          <a:xfrm>
            <a:off x="0" y="476672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4000" b="1" dirty="0"/>
              <a:t>Growth </a:t>
            </a:r>
            <a:r>
              <a:rPr lang="de-DE" sz="4000" b="1" dirty="0" err="1"/>
              <a:t>stimulation</a:t>
            </a:r>
            <a:r>
              <a:rPr lang="de-DE" sz="4000" b="1" dirty="0"/>
              <a:t> </a:t>
            </a:r>
            <a:r>
              <a:rPr lang="de-DE" sz="4000" b="1" dirty="0" err="1"/>
              <a:t>by</a:t>
            </a:r>
            <a:r>
              <a:rPr lang="de-DE" sz="4000" b="1" dirty="0"/>
              <a:t> Class II </a:t>
            </a:r>
            <a:r>
              <a:rPr lang="de-DE" sz="4000" b="1" dirty="0" err="1"/>
              <a:t>treatment</a:t>
            </a:r>
            <a:endParaRPr lang="hu-H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IMG249"/>
          <p:cNvPicPr>
            <a:picLocks noChangeAspect="1" noChangeArrowheads="1"/>
          </p:cNvPicPr>
          <p:nvPr/>
        </p:nvPicPr>
        <p:blipFill>
          <a:blip r:embed="rId2" cstate="print"/>
          <a:srcRect l="5702" t="8075" r="5356" b="20137"/>
          <a:stretch>
            <a:fillRect/>
          </a:stretch>
        </p:blipFill>
        <p:spPr bwMode="auto">
          <a:xfrm>
            <a:off x="2123728" y="620688"/>
            <a:ext cx="5112568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2051720" y="0"/>
            <a:ext cx="5400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smtClean="0"/>
              <a:t>9 éves leány </a:t>
            </a:r>
            <a:r>
              <a:rPr lang="hu-HU" sz="2800" b="1" dirty="0" err="1" smtClean="0"/>
              <a:t>teleröntgen</a:t>
            </a:r>
            <a:r>
              <a:rPr lang="hu-HU" sz="2800" b="1" dirty="0" smtClean="0"/>
              <a:t> képe</a:t>
            </a:r>
            <a:endParaRPr lang="hu-HU" sz="28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468313" y="2603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de-DE" sz="4000" b="1">
                <a:solidFill>
                  <a:schemeClr val="tx2"/>
                </a:solidFill>
                <a:effectLst/>
              </a:rPr>
              <a:t>A kezelés hatására bekövetkez</a:t>
            </a:r>
            <a:r>
              <a:rPr lang="hu-HU" sz="4000" b="1">
                <a:solidFill>
                  <a:schemeClr val="tx2"/>
                </a:solidFill>
                <a:effectLst/>
              </a:rPr>
              <a:t>ő</a:t>
            </a:r>
            <a:r>
              <a:rPr lang="de-DE" sz="4000" b="1">
                <a:solidFill>
                  <a:schemeClr val="tx2"/>
                </a:solidFill>
                <a:effectLst/>
              </a:rPr>
              <a:t> profil- és funkció változás</a:t>
            </a:r>
          </a:p>
        </p:txBody>
      </p:sp>
      <p:pic>
        <p:nvPicPr>
          <p:cNvPr id="80900" name="Picture 4" descr="IMG244"/>
          <p:cNvPicPr>
            <a:picLocks noChangeAspect="1" noChangeArrowheads="1"/>
          </p:cNvPicPr>
          <p:nvPr/>
        </p:nvPicPr>
        <p:blipFill>
          <a:blip r:embed="rId2" cstate="print"/>
          <a:srcRect l="4660" t="17460" r="13785" b="6349"/>
          <a:stretch>
            <a:fillRect/>
          </a:stretch>
        </p:blipFill>
        <p:spPr bwMode="auto">
          <a:xfrm>
            <a:off x="0" y="1844824"/>
            <a:ext cx="252028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1" name="Picture 5" descr="IMG243"/>
          <p:cNvPicPr>
            <a:picLocks noChangeAspect="1" noChangeArrowheads="1"/>
          </p:cNvPicPr>
          <p:nvPr/>
        </p:nvPicPr>
        <p:blipFill>
          <a:blip r:embed="rId3" cstate="print"/>
          <a:srcRect l="16575" t="16951" r="14449" b="14150"/>
          <a:stretch>
            <a:fillRect/>
          </a:stretch>
        </p:blipFill>
        <p:spPr bwMode="auto">
          <a:xfrm>
            <a:off x="4499992" y="1844824"/>
            <a:ext cx="2376264" cy="3481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2" name="Picture 6" descr="IMG246"/>
          <p:cNvPicPr>
            <a:picLocks noChangeAspect="1" noChangeArrowheads="1"/>
          </p:cNvPicPr>
          <p:nvPr/>
        </p:nvPicPr>
        <p:blipFill>
          <a:blip r:embed="rId4" cstate="print"/>
          <a:srcRect l="1934" t="2007" r="3898" b="1679"/>
          <a:stretch>
            <a:fillRect/>
          </a:stretch>
        </p:blipFill>
        <p:spPr bwMode="auto">
          <a:xfrm>
            <a:off x="2339752" y="1844824"/>
            <a:ext cx="230425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3" name="Picture 7" descr="IMG24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7224" y="1844824"/>
            <a:ext cx="235677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14602"/>
          </a:xfrm>
        </p:spPr>
        <p:txBody>
          <a:bodyPr/>
          <a:lstStyle/>
          <a:p>
            <a:r>
              <a:rPr lang="hu-HU" b="1" dirty="0" err="1" smtClean="0"/>
              <a:t>Thermoplastic</a:t>
            </a:r>
            <a:r>
              <a:rPr lang="hu-HU" b="1" dirty="0" smtClean="0"/>
              <a:t> </a:t>
            </a:r>
            <a:r>
              <a:rPr lang="hu-HU" b="1" dirty="0" err="1" smtClean="0"/>
              <a:t>Appliance</a:t>
            </a:r>
            <a:endParaRPr lang="hu-HU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láthatatlan fogszabályozás kezdetei"/>
          <p:cNvPicPr>
            <a:picLocks noChangeAspect="1" noChangeArrowheads="1"/>
          </p:cNvPicPr>
          <p:nvPr/>
        </p:nvPicPr>
        <p:blipFill>
          <a:blip r:embed="rId2" cstate="print"/>
          <a:srcRect l="32116" t="15330" r="31754" b="13138"/>
          <a:stretch>
            <a:fillRect/>
          </a:stretch>
        </p:blipFill>
        <p:spPr bwMode="auto">
          <a:xfrm>
            <a:off x="2051720" y="1988840"/>
            <a:ext cx="4752528" cy="3528392"/>
          </a:xfrm>
          <a:prstGeom prst="rect">
            <a:avLst/>
          </a:prstGeom>
          <a:noFill/>
        </p:spPr>
      </p:pic>
      <p:sp>
        <p:nvSpPr>
          <p:cNvPr id="4" name="Tartalom helye 3"/>
          <p:cNvSpPr>
            <a:spLocks noGrp="1"/>
          </p:cNvSpPr>
          <p:nvPr>
            <p:ph idx="4294967295"/>
          </p:nvPr>
        </p:nvSpPr>
        <p:spPr>
          <a:xfrm>
            <a:off x="899592" y="836712"/>
            <a:ext cx="7330008" cy="5289451"/>
          </a:xfrm>
        </p:spPr>
        <p:txBody>
          <a:bodyPr/>
          <a:lstStyle/>
          <a:p>
            <a:pPr algn="ctr">
              <a:buNone/>
            </a:pPr>
            <a:r>
              <a:rPr lang="hu-HU" dirty="0" smtClean="0"/>
              <a:t> </a:t>
            </a:r>
            <a:r>
              <a:rPr lang="hu-HU" dirty="0" err="1" smtClean="0"/>
              <a:t>Positioner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Kesling</a:t>
            </a:r>
            <a:r>
              <a:rPr lang="hu-HU" dirty="0" smtClean="0"/>
              <a:t> (1944)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008112"/>
          </a:xfrm>
        </p:spPr>
        <p:txBody>
          <a:bodyPr>
            <a:normAutofit fontScale="90000"/>
          </a:bodyPr>
          <a:lstStyle/>
          <a:p>
            <a:r>
              <a:rPr lang="hu-HU" b="1" dirty="0" err="1" smtClean="0"/>
              <a:t>Different</a:t>
            </a:r>
            <a:r>
              <a:rPr lang="hu-HU" b="1" dirty="0" smtClean="0"/>
              <a:t> </a:t>
            </a:r>
            <a:r>
              <a:rPr lang="hu-HU" b="1" dirty="0" err="1" smtClean="0"/>
              <a:t>Thermoplastic</a:t>
            </a:r>
            <a:r>
              <a:rPr lang="hu-HU" b="1" dirty="0" smtClean="0"/>
              <a:t> </a:t>
            </a:r>
            <a:r>
              <a:rPr lang="hu-HU" b="1" dirty="0" err="1" smtClean="0"/>
              <a:t>Appliances</a:t>
            </a:r>
            <a:endParaRPr lang="hu-HU" b="1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497363"/>
          </a:xfrm>
        </p:spPr>
        <p:txBody>
          <a:bodyPr>
            <a:normAutofit fontScale="92500" lnSpcReduction="10000"/>
          </a:bodyPr>
          <a:lstStyle/>
          <a:p>
            <a:r>
              <a:rPr lang="hu-HU" b="1" dirty="0" err="1" smtClean="0"/>
              <a:t>Invisaligne</a:t>
            </a:r>
            <a:endParaRPr lang="hu-HU" b="1" dirty="0" smtClean="0"/>
          </a:p>
          <a:p>
            <a:pPr lvl="1"/>
            <a:r>
              <a:rPr lang="en-US" dirty="0" smtClean="0"/>
              <a:t> clear and virtually invisible solution for straightening </a:t>
            </a:r>
            <a:r>
              <a:rPr lang="hu-HU" dirty="0" err="1" smtClean="0"/>
              <a:t>the</a:t>
            </a:r>
            <a:r>
              <a:rPr lang="en-US" dirty="0" smtClean="0"/>
              <a:t> teeth</a:t>
            </a:r>
            <a:r>
              <a:rPr lang="hu-HU" dirty="0" smtClean="0"/>
              <a:t>,</a:t>
            </a:r>
            <a:r>
              <a:rPr lang="en-US" dirty="0" smtClean="0"/>
              <a:t> uses a series of clear, removable teeth aligners </a:t>
            </a:r>
            <a:endParaRPr lang="hu-HU" dirty="0" smtClean="0"/>
          </a:p>
          <a:p>
            <a:r>
              <a:rPr lang="hu-HU" b="1" dirty="0" err="1" smtClean="0"/>
              <a:t>Clear</a:t>
            </a:r>
            <a:r>
              <a:rPr lang="hu-HU" b="1" dirty="0" smtClean="0"/>
              <a:t> </a:t>
            </a:r>
            <a:r>
              <a:rPr lang="hu-HU" b="1" dirty="0" err="1" smtClean="0"/>
              <a:t>aligner</a:t>
            </a:r>
            <a:r>
              <a:rPr lang="hu-HU" b="1" dirty="0" smtClean="0"/>
              <a:t> </a:t>
            </a:r>
            <a:r>
              <a:rPr lang="hu-HU" dirty="0" smtClean="0"/>
              <a:t>(1998)</a:t>
            </a:r>
          </a:p>
          <a:p>
            <a:pPr lvl="1"/>
            <a:r>
              <a:rPr lang="en-US" dirty="0" smtClean="0"/>
              <a:t> transparent</a:t>
            </a:r>
            <a:r>
              <a:rPr lang="hu-HU" dirty="0" smtClean="0"/>
              <a:t> </a:t>
            </a:r>
            <a:r>
              <a:rPr lang="hu-HU" dirty="0" err="1" smtClean="0"/>
              <a:t>orthodontic</a:t>
            </a:r>
            <a:r>
              <a:rPr lang="hu-HU" dirty="0" smtClean="0"/>
              <a:t> </a:t>
            </a:r>
            <a:r>
              <a:rPr lang="en-US" dirty="0" smtClean="0"/>
              <a:t> devices  used to adjust teeth. </a:t>
            </a:r>
            <a:r>
              <a:rPr lang="hu-HU" dirty="0" smtClean="0"/>
              <a:t>T</a:t>
            </a:r>
            <a:r>
              <a:rPr lang="en-US" dirty="0" smtClean="0"/>
              <a:t>hey are effective for</a:t>
            </a:r>
            <a:r>
              <a:rPr lang="hu-HU" dirty="0" smtClean="0"/>
              <a:t> </a:t>
            </a:r>
            <a:r>
              <a:rPr lang="hu-HU" dirty="0" err="1" smtClean="0"/>
              <a:t>moderate</a:t>
            </a:r>
            <a:r>
              <a:rPr lang="en-US" dirty="0" smtClean="0"/>
              <a:t> </a:t>
            </a:r>
            <a:r>
              <a:rPr lang="hu-HU" dirty="0" err="1" smtClean="0"/>
              <a:t>crowding</a:t>
            </a:r>
            <a:r>
              <a:rPr lang="en-US" dirty="0" smtClean="0"/>
              <a:t> of the front teeth</a:t>
            </a:r>
            <a:endParaRPr lang="hu-HU" dirty="0" smtClean="0"/>
          </a:p>
          <a:p>
            <a:r>
              <a:rPr lang="hu-HU" b="1" dirty="0" err="1" smtClean="0"/>
              <a:t>Bio</a:t>
            </a:r>
            <a:r>
              <a:rPr lang="hu-HU" b="1" dirty="0" smtClean="0"/>
              <a:t> </a:t>
            </a:r>
            <a:r>
              <a:rPr lang="hu-HU" b="1" dirty="0" err="1" smtClean="0"/>
              <a:t>aligner</a:t>
            </a:r>
            <a:endParaRPr lang="hu-HU" b="1" dirty="0" smtClean="0"/>
          </a:p>
          <a:p>
            <a:pPr lvl="1"/>
            <a:r>
              <a:rPr lang="hu-HU" dirty="0" smtClean="0"/>
              <a:t>3D printed</a:t>
            </a:r>
            <a:endParaRPr lang="hu-HU" dirty="0"/>
          </a:p>
        </p:txBody>
      </p:sp>
      <p:pic>
        <p:nvPicPr>
          <p:cNvPr id="5" name="Picture 2" descr="bioAligner"/>
          <p:cNvPicPr>
            <a:picLocks noChangeAspect="1" noChangeArrowheads="1"/>
          </p:cNvPicPr>
          <p:nvPr/>
        </p:nvPicPr>
        <p:blipFill>
          <a:blip r:embed="rId2" cstate="print"/>
          <a:srcRect t="-3239" b="84719"/>
          <a:stretch>
            <a:fillRect/>
          </a:stretch>
        </p:blipFill>
        <p:spPr bwMode="auto">
          <a:xfrm>
            <a:off x="2987824" y="5157192"/>
            <a:ext cx="5868144" cy="1364097"/>
          </a:xfrm>
          <a:prstGeom prst="rect">
            <a:avLst/>
          </a:prstGeom>
          <a:noFill/>
        </p:spPr>
      </p:pic>
      <p:sp>
        <p:nvSpPr>
          <p:cNvPr id="6" name="Szövegdoboz 5"/>
          <p:cNvSpPr txBox="1"/>
          <p:nvPr/>
        </p:nvSpPr>
        <p:spPr>
          <a:xfrm>
            <a:off x="3275856" y="6309320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/>
              <a:t>3D </a:t>
            </a:r>
            <a:r>
              <a:rPr lang="hu-HU" sz="2000" b="1" dirty="0" err="1" smtClean="0"/>
              <a:t>before</a:t>
            </a:r>
            <a:endParaRPr lang="hu-HU" sz="2000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6732240" y="6309320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 smtClean="0"/>
              <a:t>3D </a:t>
            </a:r>
            <a:r>
              <a:rPr lang="hu-HU" sz="2000" b="1" dirty="0" err="1" smtClean="0"/>
              <a:t>after</a:t>
            </a:r>
            <a:endParaRPr lang="hu-H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hu-HU" sz="6000" b="1" dirty="0" err="1" smtClean="0"/>
              <a:t>Attachments</a:t>
            </a:r>
            <a:r>
              <a:rPr lang="hu-HU" sz="6000" b="1" dirty="0" smtClean="0"/>
              <a:t/>
            </a:r>
            <a:br>
              <a:rPr lang="hu-HU" sz="6000" b="1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hu-HU" dirty="0" smtClean="0"/>
              <a:t>3Dimensions </a:t>
            </a:r>
            <a:r>
              <a:rPr lang="hu-HU" dirty="0" err="1" smtClean="0"/>
              <a:t>form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teeth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perfecting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interaction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teeth</a:t>
            </a:r>
            <a:r>
              <a:rPr lang="hu-HU" dirty="0" smtClean="0"/>
              <a:t> and </a:t>
            </a:r>
            <a:r>
              <a:rPr lang="hu-HU" dirty="0" err="1" smtClean="0"/>
              <a:t>aligner</a:t>
            </a:r>
            <a:endParaRPr lang="hu-HU" dirty="0" smtClean="0"/>
          </a:p>
          <a:p>
            <a:pPr lvl="1"/>
            <a:r>
              <a:rPr lang="hu-HU" dirty="0" err="1" smtClean="0"/>
              <a:t>Ellipsoid</a:t>
            </a:r>
            <a:r>
              <a:rPr lang="hu-HU" dirty="0" smtClean="0"/>
              <a:t> </a:t>
            </a:r>
            <a:r>
              <a:rPr lang="hu-HU" dirty="0" err="1" smtClean="0"/>
              <a:t>form</a:t>
            </a:r>
            <a:endParaRPr lang="hu-HU" dirty="0" smtClean="0"/>
          </a:p>
          <a:p>
            <a:pPr lvl="1"/>
            <a:r>
              <a:rPr lang="hu-HU" dirty="0" err="1" smtClean="0"/>
              <a:t>Rectangular</a:t>
            </a:r>
            <a:r>
              <a:rPr lang="hu-HU" dirty="0" smtClean="0"/>
              <a:t> </a:t>
            </a:r>
            <a:r>
              <a:rPr lang="hu-HU" dirty="0" err="1" smtClean="0"/>
              <a:t>curved</a:t>
            </a:r>
            <a:r>
              <a:rPr lang="hu-HU" dirty="0" smtClean="0"/>
              <a:t> </a:t>
            </a:r>
            <a:r>
              <a:rPr lang="hu-HU" dirty="0" err="1" smtClean="0"/>
              <a:t>root</a:t>
            </a:r>
            <a:r>
              <a:rPr lang="hu-HU" dirty="0" smtClean="0"/>
              <a:t> </a:t>
            </a:r>
            <a:r>
              <a:rPr lang="hu-HU" dirty="0" err="1" smtClean="0"/>
              <a:t>tipper</a:t>
            </a:r>
            <a:r>
              <a:rPr lang="hu-HU" dirty="0" smtClean="0"/>
              <a:t> RCT</a:t>
            </a:r>
          </a:p>
          <a:p>
            <a:pPr lvl="1"/>
            <a:r>
              <a:rPr lang="hu-HU" dirty="0" err="1" smtClean="0"/>
              <a:t>Beveled</a:t>
            </a:r>
            <a:r>
              <a:rPr lang="hu-HU" dirty="0" smtClean="0"/>
              <a:t> </a:t>
            </a:r>
            <a:r>
              <a:rPr lang="hu-HU" dirty="0" err="1" smtClean="0"/>
              <a:t>form</a:t>
            </a:r>
            <a:endParaRPr lang="hu-HU" dirty="0" smtClean="0"/>
          </a:p>
          <a:p>
            <a:endParaRPr lang="hu-HU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15242"/>
          <a:stretch>
            <a:fillRect/>
          </a:stretch>
        </p:blipFill>
        <p:spPr bwMode="auto">
          <a:xfrm>
            <a:off x="1259632" y="4437112"/>
            <a:ext cx="6067425" cy="200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2EF4C-16DA-43F4-B71A-486F5E2E5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 err="1"/>
              <a:t>Invisaligne</a:t>
            </a:r>
            <a:r>
              <a:rPr lang="de-DE" b="1" dirty="0"/>
              <a:t>: </a:t>
            </a:r>
            <a:r>
              <a:rPr lang="de-DE" b="1" dirty="0" err="1"/>
              <a:t>thermoplastic</a:t>
            </a:r>
            <a:r>
              <a:rPr lang="de-DE" b="1" dirty="0"/>
              <a:t> </a:t>
            </a:r>
            <a:r>
              <a:rPr lang="de-DE" b="1" dirty="0" err="1"/>
              <a:t>appliance</a:t>
            </a:r>
            <a:endParaRPr lang="de-DE" b="1" dirty="0"/>
          </a:p>
        </p:txBody>
      </p:sp>
      <p:pic>
        <p:nvPicPr>
          <p:cNvPr id="4" name="Grafik 3" descr="Ein Bild, das Person, Frau, Himmel, Musik enthält.&#10;&#10;Automatisch generierte Beschreibung">
            <a:extLst>
              <a:ext uri="{FF2B5EF4-FFF2-40B4-BE49-F238E27FC236}">
                <a16:creationId xmlns:a16="http://schemas.microsoft.com/office/drawing/2014/main" id="{EC43758D-FDBE-479A-94CE-5EC9270DCA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265" y="2129028"/>
            <a:ext cx="6482071" cy="431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28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/>
              <a:t>Invisaligne</a:t>
            </a:r>
            <a:endParaRPr lang="hu-HU" b="1" dirty="0"/>
          </a:p>
        </p:txBody>
      </p:sp>
      <p:pic>
        <p:nvPicPr>
          <p:cNvPr id="4" name="Tartalom helye 3" descr="Clear aligners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988840"/>
            <a:ext cx="2562225" cy="178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Kép 4" descr="Kapcsolódó ké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5760720" cy="4312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Kép 5" descr="Képtalálat a következőre: „clear aligners”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4293096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varizsolt.vteamdesign.hu/images/kepek/14736627213NhB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80728" y="-387424"/>
            <a:ext cx="11744325" cy="7924801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-1188640" y="188640"/>
            <a:ext cx="69847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600" b="1" dirty="0" err="1" smtClean="0">
                <a:solidFill>
                  <a:srgbClr val="FF0000"/>
                </a:solidFill>
              </a:rPr>
              <a:t>Bioaligner</a:t>
            </a:r>
            <a:r>
              <a:rPr lang="hu-HU" sz="3600" b="1" dirty="0" smtClean="0">
                <a:solidFill>
                  <a:srgbClr val="FF0000"/>
                </a:solidFill>
              </a:rPr>
              <a:t> design</a:t>
            </a:r>
            <a:endParaRPr lang="hu-HU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err="1" smtClean="0"/>
              <a:t>Advatages</a:t>
            </a:r>
            <a:r>
              <a:rPr lang="hu-HU" b="1" dirty="0" smtClean="0"/>
              <a:t> of </a:t>
            </a:r>
            <a:r>
              <a:rPr lang="hu-HU" b="1" dirty="0" err="1" smtClean="0"/>
              <a:t>Thermoplastic</a:t>
            </a:r>
            <a:r>
              <a:rPr lang="hu-HU" b="1" dirty="0" smtClean="0"/>
              <a:t> </a:t>
            </a:r>
            <a:r>
              <a:rPr lang="hu-HU" b="1" dirty="0" err="1" smtClean="0"/>
              <a:t>Aligners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hu-HU" dirty="0" err="1" smtClean="0"/>
              <a:t>Can</a:t>
            </a:r>
            <a:r>
              <a:rPr lang="hu-HU" dirty="0" smtClean="0"/>
              <a:t> be </a:t>
            </a:r>
            <a:r>
              <a:rPr lang="hu-HU" dirty="0" err="1" smtClean="0"/>
              <a:t>take</a:t>
            </a:r>
            <a:r>
              <a:rPr lang="hu-HU" dirty="0" smtClean="0"/>
              <a:t> </a:t>
            </a:r>
            <a:r>
              <a:rPr lang="hu-HU" dirty="0" err="1" smtClean="0"/>
              <a:t>off</a:t>
            </a:r>
            <a:r>
              <a:rPr lang="hu-HU" dirty="0" smtClean="0"/>
              <a:t> </a:t>
            </a:r>
            <a:r>
              <a:rPr lang="hu-HU" dirty="0" err="1" smtClean="0"/>
              <a:t>any</a:t>
            </a:r>
            <a:r>
              <a:rPr lang="hu-HU" dirty="0" smtClean="0"/>
              <a:t> </a:t>
            </a:r>
            <a:r>
              <a:rPr lang="hu-HU" dirty="0" err="1" smtClean="0"/>
              <a:t>time</a:t>
            </a:r>
            <a:endParaRPr lang="hu-HU" dirty="0" smtClean="0"/>
          </a:p>
          <a:p>
            <a:r>
              <a:rPr lang="hu-HU" dirty="0" err="1" smtClean="0"/>
              <a:t>Hygenic</a:t>
            </a:r>
            <a:r>
              <a:rPr lang="hu-HU" dirty="0" smtClean="0"/>
              <a:t>  and </a:t>
            </a:r>
            <a:r>
              <a:rPr lang="hu-HU" dirty="0" err="1" smtClean="0"/>
              <a:t>easy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clean</a:t>
            </a:r>
            <a:endParaRPr lang="hu-HU" dirty="0" smtClean="0"/>
          </a:p>
          <a:p>
            <a:r>
              <a:rPr lang="hu-HU" dirty="0" err="1" smtClean="0"/>
              <a:t>Its</a:t>
            </a:r>
            <a:r>
              <a:rPr lang="hu-HU" dirty="0" smtClean="0"/>
              <a:t> </a:t>
            </a:r>
            <a:r>
              <a:rPr lang="hu-HU" dirty="0" err="1" smtClean="0"/>
              <a:t>habituation</a:t>
            </a:r>
            <a:r>
              <a:rPr lang="hu-HU" dirty="0" smtClean="0"/>
              <a:t> is </a:t>
            </a:r>
            <a:r>
              <a:rPr lang="hu-HU" dirty="0" err="1" smtClean="0"/>
              <a:t>easy</a:t>
            </a:r>
            <a:endParaRPr lang="hu-HU" dirty="0" smtClean="0"/>
          </a:p>
          <a:p>
            <a:r>
              <a:rPr lang="hu-HU" dirty="0" smtClean="0"/>
              <a:t>R</a:t>
            </a:r>
            <a:r>
              <a:rPr lang="en-US" dirty="0" smtClean="0"/>
              <a:t>educed treatment and chair time</a:t>
            </a:r>
            <a:endParaRPr lang="hu-HU" dirty="0" smtClean="0"/>
          </a:p>
          <a:p>
            <a:r>
              <a:rPr lang="hu-HU" dirty="0" smtClean="0"/>
              <a:t>Rapid and </a:t>
            </a:r>
            <a:r>
              <a:rPr lang="hu-HU" dirty="0" err="1" smtClean="0"/>
              <a:t>spectacular</a:t>
            </a:r>
            <a:r>
              <a:rPr lang="hu-HU" dirty="0" smtClean="0"/>
              <a:t> </a:t>
            </a:r>
            <a:r>
              <a:rPr lang="hu-HU" dirty="0" err="1" smtClean="0"/>
              <a:t>change</a:t>
            </a:r>
            <a:endParaRPr lang="hu-HU" dirty="0" smtClean="0"/>
          </a:p>
          <a:p>
            <a:r>
              <a:rPr lang="hu-HU" dirty="0" err="1" smtClean="0"/>
              <a:t>Painless</a:t>
            </a:r>
            <a:endParaRPr lang="hu-HU" dirty="0" smtClean="0"/>
          </a:p>
          <a:p>
            <a:r>
              <a:rPr lang="en-US" dirty="0" smtClean="0"/>
              <a:t>Treatment duration with aligners may be shorter than with Fixed Appliances.</a:t>
            </a:r>
          </a:p>
          <a:p>
            <a:endParaRPr lang="hu-H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86610"/>
          </a:xfrm>
        </p:spPr>
        <p:txBody>
          <a:bodyPr/>
          <a:lstStyle/>
          <a:p>
            <a:r>
              <a:rPr lang="hu-HU" b="1" dirty="0" err="1" smtClean="0"/>
              <a:t>Combined</a:t>
            </a:r>
            <a:r>
              <a:rPr lang="hu-HU" b="1" dirty="0" smtClean="0"/>
              <a:t> </a:t>
            </a:r>
            <a:r>
              <a:rPr lang="hu-HU" b="1" dirty="0" err="1" smtClean="0"/>
              <a:t>Functional</a:t>
            </a:r>
            <a:r>
              <a:rPr lang="hu-HU" b="1" dirty="0" smtClean="0"/>
              <a:t> </a:t>
            </a:r>
            <a:r>
              <a:rPr lang="hu-HU" b="1" dirty="0" err="1" smtClean="0"/>
              <a:t>Appliances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b="1" dirty="0" err="1" smtClean="0"/>
              <a:t>Disadvantages</a:t>
            </a:r>
            <a:r>
              <a:rPr lang="hu-HU" b="1" dirty="0" smtClean="0"/>
              <a:t> of </a:t>
            </a:r>
            <a:r>
              <a:rPr lang="hu-HU" b="1" dirty="0" err="1" smtClean="0"/>
              <a:t>Thermoplastic</a:t>
            </a:r>
            <a:r>
              <a:rPr lang="hu-HU" b="1" dirty="0" smtClean="0"/>
              <a:t> </a:t>
            </a:r>
            <a:r>
              <a:rPr lang="hu-HU" b="1" dirty="0" err="1" smtClean="0"/>
              <a:t>Appliances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611560" y="170080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every</a:t>
            </a:r>
            <a:r>
              <a:rPr lang="hu-HU" dirty="0" smtClean="0"/>
              <a:t> </a:t>
            </a:r>
            <a:r>
              <a:rPr lang="hu-HU" dirty="0" err="1" smtClean="0"/>
              <a:t>case</a:t>
            </a:r>
            <a:r>
              <a:rPr lang="hu-HU" dirty="0" smtClean="0"/>
              <a:t> is </a:t>
            </a:r>
            <a:r>
              <a:rPr lang="hu-HU" dirty="0" err="1" smtClean="0"/>
              <a:t>appropriate</a:t>
            </a:r>
            <a:endParaRPr lang="hu-HU" dirty="0" smtClean="0"/>
          </a:p>
          <a:p>
            <a:r>
              <a:rPr lang="hu-HU" dirty="0" err="1" smtClean="0"/>
              <a:t>Midline</a:t>
            </a:r>
            <a:r>
              <a:rPr lang="hu-HU" dirty="0" smtClean="0"/>
              <a:t> shift </a:t>
            </a:r>
            <a:r>
              <a:rPr lang="hu-HU" dirty="0" err="1" smtClean="0"/>
              <a:t>correction</a:t>
            </a:r>
            <a:r>
              <a:rPr lang="hu-HU" dirty="0" smtClean="0"/>
              <a:t> and </a:t>
            </a:r>
            <a:r>
              <a:rPr lang="hu-HU" dirty="0" err="1" smtClean="0"/>
              <a:t>perfect</a:t>
            </a:r>
            <a:r>
              <a:rPr lang="hu-HU" dirty="0" smtClean="0"/>
              <a:t> </a:t>
            </a:r>
            <a:r>
              <a:rPr lang="hu-HU" dirty="0" err="1" smtClean="0"/>
              <a:t>occlusion</a:t>
            </a:r>
            <a:r>
              <a:rPr lang="hu-HU" dirty="0" smtClean="0"/>
              <a:t> </a:t>
            </a:r>
            <a:r>
              <a:rPr lang="hu-HU" dirty="0" err="1" smtClean="0"/>
              <a:t>setting</a:t>
            </a:r>
            <a:r>
              <a:rPr lang="hu-HU" dirty="0" smtClean="0"/>
              <a:t> is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achievable</a:t>
            </a:r>
            <a:r>
              <a:rPr lang="hu-HU" dirty="0" smtClean="0"/>
              <a:t> </a:t>
            </a:r>
            <a:r>
              <a:rPr lang="hu-HU" dirty="0" err="1" smtClean="0"/>
              <a:t>alon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them</a:t>
            </a:r>
            <a:endParaRPr lang="hu-HU" dirty="0" smtClean="0"/>
          </a:p>
          <a:p>
            <a:r>
              <a:rPr lang="hu-HU" dirty="0" err="1" smtClean="0"/>
              <a:t>It</a:t>
            </a:r>
            <a:r>
              <a:rPr lang="hu-HU" dirty="0" smtClean="0"/>
              <a:t> </a:t>
            </a:r>
            <a:r>
              <a:rPr lang="hu-HU" dirty="0" err="1" smtClean="0"/>
              <a:t>needs</a:t>
            </a:r>
            <a:r>
              <a:rPr lang="hu-HU" dirty="0" smtClean="0"/>
              <a:t> a </a:t>
            </a:r>
            <a:r>
              <a:rPr lang="hu-HU" dirty="0" err="1" smtClean="0"/>
              <a:t>good</a:t>
            </a:r>
            <a:r>
              <a:rPr lang="hu-HU" dirty="0" smtClean="0"/>
              <a:t> </a:t>
            </a:r>
            <a:r>
              <a:rPr lang="hu-HU" dirty="0" err="1" smtClean="0"/>
              <a:t>patients</a:t>
            </a:r>
            <a:r>
              <a:rPr lang="hu-HU" dirty="0" smtClean="0"/>
              <a:t> </a:t>
            </a:r>
            <a:r>
              <a:rPr lang="hu-HU" dirty="0" err="1" smtClean="0"/>
              <a:t>compliance</a:t>
            </a:r>
            <a:endParaRPr lang="hu-HU" dirty="0" smtClean="0"/>
          </a:p>
          <a:p>
            <a:r>
              <a:rPr lang="hu-HU" dirty="0" err="1" smtClean="0"/>
              <a:t>If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patient</a:t>
            </a:r>
            <a:r>
              <a:rPr lang="hu-HU" dirty="0" smtClean="0"/>
              <a:t> </a:t>
            </a:r>
            <a:r>
              <a:rPr lang="hu-HU" dirty="0" err="1" smtClean="0"/>
              <a:t>does</a:t>
            </a:r>
            <a:r>
              <a:rPr lang="hu-HU" dirty="0" smtClean="0"/>
              <a:t> </a:t>
            </a:r>
            <a:r>
              <a:rPr lang="hu-HU" dirty="0" err="1" smtClean="0"/>
              <a:t>not</a:t>
            </a:r>
            <a:r>
              <a:rPr lang="hu-HU" dirty="0" smtClean="0"/>
              <a:t> </a:t>
            </a:r>
            <a:r>
              <a:rPr lang="hu-HU" dirty="0" err="1" smtClean="0"/>
              <a:t>wear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more </a:t>
            </a:r>
            <a:r>
              <a:rPr lang="hu-HU" dirty="0" err="1" smtClean="0"/>
              <a:t>days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appliance</a:t>
            </a:r>
            <a:r>
              <a:rPr lang="hu-HU" dirty="0" smtClean="0"/>
              <a:t>,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teeth</a:t>
            </a:r>
            <a:r>
              <a:rPr lang="hu-HU" dirty="0" smtClean="0"/>
              <a:t> </a:t>
            </a:r>
            <a:r>
              <a:rPr lang="hu-HU" dirty="0" err="1" smtClean="0"/>
              <a:t>would</a:t>
            </a:r>
            <a:r>
              <a:rPr lang="hu-HU" dirty="0" smtClean="0"/>
              <a:t> </a:t>
            </a:r>
            <a:r>
              <a:rPr lang="hu-HU" dirty="0" err="1" smtClean="0"/>
              <a:t>mov</a:t>
            </a:r>
            <a:r>
              <a:rPr lang="hu-HU" dirty="0" smtClean="0"/>
              <a:t> back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hu-HU" dirty="0" err="1" smtClean="0"/>
              <a:t>original</a:t>
            </a:r>
            <a:r>
              <a:rPr lang="hu-HU" dirty="0" smtClean="0"/>
              <a:t> </a:t>
            </a:r>
            <a:r>
              <a:rPr lang="hu-HU" dirty="0" err="1" smtClean="0"/>
              <a:t>place</a:t>
            </a:r>
            <a:endParaRPr lang="hu-HU" dirty="0" smtClean="0"/>
          </a:p>
          <a:p>
            <a:r>
              <a:rPr lang="en-US" dirty="0" smtClean="0"/>
              <a:t>There is insufficient evidence of any difference in treatment effectiveness and stability.</a:t>
            </a:r>
          </a:p>
          <a:p>
            <a:r>
              <a:rPr lang="en-US" dirty="0" smtClean="0"/>
              <a:t>We just have clinical experience. </a:t>
            </a:r>
            <a:endParaRPr lang="hu-HU" dirty="0" smtClean="0"/>
          </a:p>
          <a:p>
            <a:endParaRPr lang="hu-HU" dirty="0" smtClean="0"/>
          </a:p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hu-HU" b="1" dirty="0" err="1" smtClean="0"/>
              <a:t>SmileDirectClub</a:t>
            </a:r>
            <a:r>
              <a:rPr lang="hu-HU" b="1" dirty="0" smtClean="0"/>
              <a:t> </a:t>
            </a:r>
            <a:r>
              <a:rPr lang="hu-HU" b="1" dirty="0" err="1" smtClean="0"/>
              <a:t>teleorthodontic</a:t>
            </a:r>
            <a:r>
              <a:rPr lang="hu-HU" b="1" dirty="0" smtClean="0"/>
              <a:t> </a:t>
            </a:r>
            <a:r>
              <a:rPr lang="hu-HU" b="1" dirty="0" err="1" smtClean="0"/>
              <a:t>treatment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5"/>
          </a:xfrm>
        </p:spPr>
        <p:txBody>
          <a:bodyPr>
            <a:noAutofit/>
          </a:bodyPr>
          <a:lstStyle/>
          <a:p>
            <a:r>
              <a:rPr lang="en-US" sz="2400" dirty="0" smtClean="0"/>
              <a:t>Smile Direct Club and </a:t>
            </a:r>
            <a:r>
              <a:rPr lang="en-US" sz="2400" dirty="0" err="1" smtClean="0"/>
              <a:t>Invisalign</a:t>
            </a:r>
            <a:r>
              <a:rPr lang="en-US" sz="2400" dirty="0" smtClean="0"/>
              <a:t> </a:t>
            </a:r>
            <a:r>
              <a:rPr lang="hu-HU" sz="2400" dirty="0" smtClean="0"/>
              <a:t>S</a:t>
            </a:r>
            <a:r>
              <a:rPr lang="en-US" sz="2400" dirty="0" err="1" smtClean="0"/>
              <a:t>tores</a:t>
            </a:r>
            <a:r>
              <a:rPr lang="en-US" sz="2400" dirty="0" smtClean="0"/>
              <a:t> are new developments in orthodontic treatment provision. Importantly, they both start the process of orthodontic treatment without a person seeing a dentist. </a:t>
            </a:r>
            <a:endParaRPr lang="hu-HU" sz="2400" dirty="0" smtClean="0"/>
          </a:p>
          <a:p>
            <a:r>
              <a:rPr lang="hu-HU" sz="2400" dirty="0" smtClean="0"/>
              <a:t>T</a:t>
            </a:r>
            <a:r>
              <a:rPr lang="en-US" sz="2400" dirty="0" smtClean="0"/>
              <a:t>h</a:t>
            </a:r>
            <a:r>
              <a:rPr lang="hu-HU" sz="2400" dirty="0" smtClean="0"/>
              <a:t>e </a:t>
            </a:r>
            <a:r>
              <a:rPr lang="hu-HU" sz="2400" dirty="0" err="1" smtClean="0"/>
              <a:t>patients</a:t>
            </a:r>
            <a:r>
              <a:rPr lang="en-US" sz="2400" dirty="0" smtClean="0"/>
              <a:t> attend a Smile Shop,</a:t>
            </a:r>
            <a:r>
              <a:rPr lang="hu-HU" sz="2400" dirty="0" smtClean="0"/>
              <a:t> and</a:t>
            </a:r>
            <a:r>
              <a:rPr lang="en-US" sz="2400" dirty="0" smtClean="0"/>
              <a:t> they are seen by a member of staff who looks in their mouth and discusses treatment with them.  If they are suitable for treatment, the</a:t>
            </a:r>
            <a:r>
              <a:rPr lang="hu-HU" sz="2400" dirty="0" smtClean="0"/>
              <a:t> </a:t>
            </a:r>
            <a:r>
              <a:rPr lang="hu-HU" sz="2400" dirty="0" err="1" smtClean="0"/>
              <a:t>staff</a:t>
            </a:r>
            <a:r>
              <a:rPr lang="hu-HU" sz="2400" dirty="0" smtClean="0"/>
              <a:t> </a:t>
            </a:r>
            <a:r>
              <a:rPr lang="en-US" sz="2400" dirty="0" smtClean="0"/>
              <a:t>take a scan of their teeth. </a:t>
            </a:r>
            <a:endParaRPr lang="hu-HU" sz="2400" dirty="0" smtClean="0"/>
          </a:p>
          <a:p>
            <a:r>
              <a:rPr lang="en-US" sz="2400" dirty="0" smtClean="0"/>
              <a:t> Then a registered dentist or orthodontist approves the aligner treatment plan</a:t>
            </a:r>
            <a:r>
              <a:rPr lang="hu-HU" sz="2400" dirty="0" smtClean="0"/>
              <a:t>, and</a:t>
            </a:r>
            <a:r>
              <a:rPr lang="en-US" sz="2400" dirty="0" smtClean="0"/>
              <a:t> then post the aligners to the patient who starts their treatment. </a:t>
            </a: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755576" y="1412776"/>
            <a:ext cx="79208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/>
              <a:t>“</a:t>
            </a:r>
            <a:r>
              <a:rPr lang="en-US" sz="3200" i="1" dirty="0" smtClean="0"/>
              <a:t>The use of the Aligners is far more complicated than</a:t>
            </a:r>
            <a:r>
              <a:rPr lang="hu-HU" sz="3200" i="1" dirty="0" smtClean="0"/>
              <a:t> </a:t>
            </a:r>
            <a:r>
              <a:rPr lang="en-US" sz="3200" i="1" dirty="0" smtClean="0"/>
              <a:t>most people believe. </a:t>
            </a:r>
          </a:p>
          <a:p>
            <a:r>
              <a:rPr lang="en-US" sz="3200" i="1" dirty="0" smtClean="0"/>
              <a:t>It takes a knowledgeable clinician</a:t>
            </a:r>
            <a:r>
              <a:rPr lang="hu-HU" sz="3200" i="1" dirty="0" smtClean="0"/>
              <a:t> </a:t>
            </a:r>
            <a:r>
              <a:rPr lang="en-US" sz="3200" i="1" dirty="0" smtClean="0"/>
              <a:t>with considerable experience to use the appliance </a:t>
            </a:r>
          </a:p>
          <a:p>
            <a:r>
              <a:rPr lang="en-US" sz="3200" i="1" dirty="0" smtClean="0"/>
              <a:t>to its</a:t>
            </a:r>
            <a:r>
              <a:rPr lang="hu-HU" sz="3200" i="1" dirty="0" smtClean="0"/>
              <a:t> </a:t>
            </a:r>
            <a:r>
              <a:rPr lang="en-US" sz="3200" i="1" dirty="0" smtClean="0"/>
              <a:t>maximum</a:t>
            </a:r>
            <a:r>
              <a:rPr lang="hu-HU" sz="3200" i="1" dirty="0" smtClean="0"/>
              <a:t>.</a:t>
            </a:r>
          </a:p>
          <a:p>
            <a:endParaRPr lang="en-US" sz="3200" i="1" dirty="0" smtClean="0"/>
          </a:p>
          <a:p>
            <a:r>
              <a:rPr lang="en-US" sz="3200" i="1" dirty="0" smtClean="0"/>
              <a:t>What that maximum is, I do not know.”</a:t>
            </a:r>
            <a:endParaRPr lang="hu-HU" sz="3200" i="1" dirty="0" smtClean="0"/>
          </a:p>
          <a:p>
            <a:endParaRPr lang="en-US" sz="3200" i="1" dirty="0" smtClean="0"/>
          </a:p>
          <a:p>
            <a:r>
              <a:rPr lang="hu-HU" sz="3200" i="1" dirty="0" err="1" smtClean="0"/>
              <a:t>Dugoni</a:t>
            </a:r>
            <a:r>
              <a:rPr lang="hu-HU" sz="3200" i="1" dirty="0" smtClean="0"/>
              <a:t>, 2002</a:t>
            </a:r>
            <a:endParaRPr lang="hu-H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OrthoLux\Pictures\Kép\iPod Photo Cache\2014.Füge és húsvétVerőcén\2014 képek, Pirike esküvője 122.jpg"/>
          <p:cNvPicPr>
            <a:picLocks noChangeAspect="1" noChangeArrowheads="1"/>
          </p:cNvPicPr>
          <p:nvPr/>
        </p:nvPicPr>
        <p:blipFill>
          <a:blip r:embed="rId2" cstate="print"/>
          <a:srcRect l="33427" t="19960" b="4802"/>
          <a:stretch>
            <a:fillRect/>
          </a:stretch>
        </p:blipFill>
        <p:spPr bwMode="auto">
          <a:xfrm rot="5400000">
            <a:off x="1030378" y="-1255618"/>
            <a:ext cx="7083243" cy="9144000"/>
          </a:xfrm>
          <a:prstGeom prst="rect">
            <a:avLst/>
          </a:prstGeom>
          <a:noFill/>
        </p:spPr>
      </p:pic>
      <p:sp>
        <p:nvSpPr>
          <p:cNvPr id="3" name="Szövegdoboz 2"/>
          <p:cNvSpPr txBox="1"/>
          <p:nvPr/>
        </p:nvSpPr>
        <p:spPr>
          <a:xfrm>
            <a:off x="827584" y="0"/>
            <a:ext cx="7560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000" b="1" dirty="0" err="1">
                <a:solidFill>
                  <a:srgbClr val="FF0000"/>
                </a:solidFill>
              </a:rPr>
              <a:t>Thank</a:t>
            </a:r>
            <a:r>
              <a:rPr lang="hu-HU" sz="4000" b="1" dirty="0">
                <a:solidFill>
                  <a:srgbClr val="FF0000"/>
                </a:solidFill>
              </a:rPr>
              <a:t>  </a:t>
            </a:r>
            <a:r>
              <a:rPr lang="hu-HU" sz="4000" b="1" dirty="0" err="1">
                <a:solidFill>
                  <a:srgbClr val="FF0000"/>
                </a:solidFill>
              </a:rPr>
              <a:t>you</a:t>
            </a:r>
            <a:r>
              <a:rPr lang="hu-HU" sz="4000" b="1" dirty="0">
                <a:solidFill>
                  <a:srgbClr val="FF0000"/>
                </a:solidFill>
              </a:rPr>
              <a:t> </a:t>
            </a:r>
            <a:r>
              <a:rPr lang="hu-HU" sz="4000" b="1" dirty="0" err="1">
                <a:solidFill>
                  <a:srgbClr val="FF0000"/>
                </a:solidFill>
              </a:rPr>
              <a:t>for</a:t>
            </a:r>
            <a:r>
              <a:rPr lang="hu-HU" sz="4000" b="1" dirty="0">
                <a:solidFill>
                  <a:srgbClr val="FF0000"/>
                </a:solidFill>
              </a:rPr>
              <a:t> </a:t>
            </a:r>
            <a:r>
              <a:rPr lang="hu-HU" sz="4000" b="1" dirty="0" err="1">
                <a:solidFill>
                  <a:srgbClr val="FF0000"/>
                </a:solidFill>
              </a:rPr>
              <a:t>your</a:t>
            </a:r>
            <a:r>
              <a:rPr lang="hu-HU" sz="4000" b="1" dirty="0">
                <a:solidFill>
                  <a:srgbClr val="FF0000"/>
                </a:solidFill>
              </a:rPr>
              <a:t> </a:t>
            </a:r>
            <a:r>
              <a:rPr lang="hu-HU" sz="4000" b="1" dirty="0" err="1">
                <a:solidFill>
                  <a:srgbClr val="FF0000"/>
                </a:solidFill>
              </a:rPr>
              <a:t>attention</a:t>
            </a:r>
            <a:endParaRPr lang="hu-HU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b="1" dirty="0" err="1" smtClean="0"/>
              <a:t>Disanvantage</a:t>
            </a:r>
            <a:r>
              <a:rPr lang="hu-HU" b="1" dirty="0" smtClean="0"/>
              <a:t> of </a:t>
            </a:r>
            <a:r>
              <a:rPr lang="hu-HU" b="1" dirty="0" err="1" smtClean="0"/>
              <a:t>Activator</a:t>
            </a:r>
            <a:endParaRPr lang="hu-HU" b="1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err="1" smtClean="0"/>
              <a:t>Bulky</a:t>
            </a:r>
            <a:r>
              <a:rPr lang="hu-HU" dirty="0" smtClean="0"/>
              <a:t> </a:t>
            </a:r>
            <a:r>
              <a:rPr lang="hu-HU" dirty="0" err="1" smtClean="0"/>
              <a:t>configuration</a:t>
            </a:r>
            <a:endParaRPr lang="hu-HU" dirty="0" smtClean="0"/>
          </a:p>
          <a:p>
            <a:r>
              <a:rPr lang="hu-HU" dirty="0" err="1" smtClean="0"/>
              <a:t>Few</a:t>
            </a:r>
            <a:r>
              <a:rPr lang="hu-HU" dirty="0" smtClean="0"/>
              <a:t> </a:t>
            </a:r>
            <a:r>
              <a:rPr lang="hu-HU" dirty="0" err="1" smtClean="0"/>
              <a:t>place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tongue</a:t>
            </a:r>
            <a:endParaRPr lang="hu-HU" dirty="0"/>
          </a:p>
        </p:txBody>
      </p:sp>
      <p:pic>
        <p:nvPicPr>
          <p:cNvPr id="4" name="Picture 10" descr="Bildergebnis fÃ¼r aktivator kfo"/>
          <p:cNvPicPr>
            <a:picLocks noChangeAspect="1" noChangeArrowheads="1"/>
          </p:cNvPicPr>
          <p:nvPr/>
        </p:nvPicPr>
        <p:blipFill>
          <a:blip r:embed="rId2" cstate="print"/>
          <a:srcRect l="11753" t="6810" r="5591" b="14874"/>
          <a:stretch>
            <a:fillRect/>
          </a:stretch>
        </p:blipFill>
        <p:spPr bwMode="auto">
          <a:xfrm>
            <a:off x="2051720" y="2924944"/>
            <a:ext cx="5040560" cy="35788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28800"/>
          </a:xfrm>
        </p:spPr>
        <p:txBody>
          <a:bodyPr>
            <a:normAutofit/>
          </a:bodyPr>
          <a:lstStyle/>
          <a:p>
            <a:r>
              <a:rPr lang="hu-HU" sz="4000" b="1" dirty="0" err="1" smtClean="0"/>
              <a:t>To</a:t>
            </a:r>
            <a:r>
              <a:rPr lang="hu-HU" sz="4000" b="1" dirty="0" smtClean="0"/>
              <a:t> </a:t>
            </a:r>
            <a:r>
              <a:rPr lang="en-US" sz="4000" b="1" dirty="0" err="1" smtClean="0"/>
              <a:t>increas</a:t>
            </a:r>
            <a:r>
              <a:rPr lang="hu-HU" sz="4000" b="1" dirty="0" smtClean="0"/>
              <a:t> </a:t>
            </a:r>
            <a:r>
              <a:rPr lang="hu-HU" sz="4000" b="1" dirty="0" err="1" smtClean="0"/>
              <a:t>the</a:t>
            </a:r>
            <a:r>
              <a:rPr lang="en-US" sz="4000" b="1" dirty="0" smtClean="0"/>
              <a:t> comfort </a:t>
            </a:r>
            <a:r>
              <a:rPr lang="hu-HU" sz="4000" b="1" dirty="0" err="1" smtClean="0"/>
              <a:t>they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reduc</a:t>
            </a:r>
            <a:r>
              <a:rPr lang="hu-HU" sz="4000" b="1" dirty="0" err="1" smtClean="0"/>
              <a:t>ed</a:t>
            </a:r>
            <a:r>
              <a:rPr lang="en-US" sz="4000" b="1" dirty="0" smtClean="0"/>
              <a:t> the bulk of the appliance</a:t>
            </a:r>
            <a:r>
              <a:rPr lang="hu-HU" sz="4000" b="1" dirty="0" smtClean="0"/>
              <a:t>s</a:t>
            </a:r>
            <a:endParaRPr lang="hu-HU" sz="4000" b="1" dirty="0"/>
          </a:p>
        </p:txBody>
      </p:sp>
      <p:sp>
        <p:nvSpPr>
          <p:cNvPr id="4" name="Tartalom helye 3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4209331"/>
          </a:xfrm>
        </p:spPr>
        <p:txBody>
          <a:bodyPr>
            <a:noAutofit/>
          </a:bodyPr>
          <a:lstStyle/>
          <a:p>
            <a:r>
              <a:rPr lang="hu-HU" sz="2800" dirty="0" smtClean="0"/>
              <a:t>1949:</a:t>
            </a:r>
            <a:r>
              <a:rPr lang="en-US" sz="2800" dirty="0" smtClean="0"/>
              <a:t>H.P. </a:t>
            </a:r>
            <a:r>
              <a:rPr lang="en-US" sz="2800" dirty="0" err="1" smtClean="0"/>
              <a:t>Bimler</a:t>
            </a:r>
            <a:r>
              <a:rPr lang="en-US" sz="2800" dirty="0" smtClean="0"/>
              <a:t> introduced the </a:t>
            </a:r>
            <a:r>
              <a:rPr lang="en-US" sz="2800" dirty="0" err="1" smtClean="0"/>
              <a:t>Bimler</a:t>
            </a:r>
            <a:r>
              <a:rPr lang="en-US" sz="2800" dirty="0" smtClean="0"/>
              <a:t> </a:t>
            </a:r>
            <a:r>
              <a:rPr lang="en-US" sz="2800" dirty="0" err="1" smtClean="0"/>
              <a:t>applianc</a:t>
            </a:r>
            <a:r>
              <a:rPr lang="hu-HU" sz="2800" dirty="0" smtClean="0"/>
              <a:t>e</a:t>
            </a:r>
          </a:p>
          <a:p>
            <a:r>
              <a:rPr lang="en-US" sz="2800" dirty="0" smtClean="0"/>
              <a:t>1953</a:t>
            </a:r>
            <a:r>
              <a:rPr lang="hu-HU" sz="2800" dirty="0" smtClean="0"/>
              <a:t>:</a:t>
            </a:r>
            <a:r>
              <a:rPr lang="en-US" sz="2800" dirty="0" smtClean="0"/>
              <a:t> H</a:t>
            </a:r>
            <a:r>
              <a:rPr lang="hu-HU" sz="2800" dirty="0" smtClean="0"/>
              <a:t>.</a:t>
            </a:r>
            <a:r>
              <a:rPr lang="en-US" sz="2800" dirty="0" smtClean="0"/>
              <a:t> </a:t>
            </a:r>
            <a:r>
              <a:rPr lang="en-US" sz="2800" dirty="0" err="1" smtClean="0"/>
              <a:t>Stockfisch</a:t>
            </a:r>
            <a:r>
              <a:rPr lang="en-US" sz="2800" dirty="0" smtClean="0"/>
              <a:t> developed the </a:t>
            </a:r>
            <a:r>
              <a:rPr lang="en-US" sz="2800" dirty="0" err="1" smtClean="0"/>
              <a:t>kinetor</a:t>
            </a:r>
            <a:endParaRPr lang="hu-HU" sz="2800" dirty="0" smtClean="0"/>
          </a:p>
          <a:p>
            <a:r>
              <a:rPr lang="en-US" sz="2800" dirty="0" smtClean="0"/>
              <a:t>1956</a:t>
            </a:r>
            <a:r>
              <a:rPr lang="hu-HU" sz="2800" dirty="0" smtClean="0"/>
              <a:t>: </a:t>
            </a:r>
            <a:r>
              <a:rPr lang="en-US" sz="2800" dirty="0" smtClean="0"/>
              <a:t>M</a:t>
            </a:r>
            <a:r>
              <a:rPr lang="hu-HU" sz="2800" dirty="0" smtClean="0"/>
              <a:t>.</a:t>
            </a:r>
            <a:r>
              <a:rPr lang="en-US" sz="2800" dirty="0" smtClean="0"/>
              <a:t> Schwartz introduced the double plate </a:t>
            </a:r>
            <a:endParaRPr lang="hu-HU" sz="2800" dirty="0" smtClean="0"/>
          </a:p>
          <a:p>
            <a:r>
              <a:rPr lang="hu-HU" sz="2800" dirty="0" smtClean="0"/>
              <a:t>1962: Rehák R. </a:t>
            </a:r>
            <a:r>
              <a:rPr lang="hu-HU" sz="2800" dirty="0" err="1" smtClean="0"/>
              <a:t>developed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</a:t>
            </a:r>
            <a:r>
              <a:rPr lang="hu-HU" sz="2800" dirty="0" err="1" smtClean="0"/>
              <a:t>dinamic</a:t>
            </a:r>
            <a:r>
              <a:rPr lang="hu-HU" sz="2800" dirty="0" smtClean="0"/>
              <a:t> </a:t>
            </a:r>
            <a:r>
              <a:rPr lang="hu-HU" sz="2800" dirty="0" err="1" smtClean="0"/>
              <a:t>appliance</a:t>
            </a:r>
            <a:r>
              <a:rPr lang="en-US" sz="2800" dirty="0" smtClean="0"/>
              <a:t> </a:t>
            </a:r>
            <a:endParaRPr lang="hu-HU" sz="2800" dirty="0" smtClean="0"/>
          </a:p>
          <a:p>
            <a:r>
              <a:rPr lang="hu-HU" sz="2800" dirty="0" smtClean="0"/>
              <a:t>1963: </a:t>
            </a:r>
            <a:r>
              <a:rPr lang="hu-HU" sz="2800" dirty="0" err="1" smtClean="0"/>
              <a:t>R.Klammt</a:t>
            </a:r>
            <a:r>
              <a:rPr lang="en-US" sz="2800" dirty="0" smtClean="0"/>
              <a:t> </a:t>
            </a:r>
            <a:r>
              <a:rPr lang="hu-HU" sz="2800" dirty="0" smtClean="0"/>
              <a:t> </a:t>
            </a:r>
            <a:r>
              <a:rPr lang="hu-HU" sz="2800" dirty="0" err="1" smtClean="0"/>
              <a:t>introduced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EOA</a:t>
            </a:r>
          </a:p>
          <a:p>
            <a:r>
              <a:rPr lang="en-US" sz="2800" dirty="0" smtClean="0"/>
              <a:t>1964</a:t>
            </a:r>
            <a:r>
              <a:rPr lang="hu-HU" sz="2800" dirty="0" smtClean="0"/>
              <a:t>:</a:t>
            </a:r>
            <a:r>
              <a:rPr lang="en-US" sz="2800" dirty="0" smtClean="0"/>
              <a:t> W</a:t>
            </a:r>
            <a:r>
              <a:rPr lang="hu-HU" sz="2800" dirty="0" smtClean="0"/>
              <a:t>.</a:t>
            </a:r>
            <a:r>
              <a:rPr lang="en-US" sz="2800" dirty="0" smtClean="0"/>
              <a:t> </a:t>
            </a:r>
            <a:r>
              <a:rPr lang="en-US" sz="2800" dirty="0" err="1" smtClean="0"/>
              <a:t>Balther</a:t>
            </a:r>
            <a:r>
              <a:rPr lang="en-US" sz="2800" dirty="0" smtClean="0"/>
              <a:t> introduced the </a:t>
            </a:r>
            <a:r>
              <a:rPr lang="en-US" sz="2800" dirty="0" err="1" smtClean="0"/>
              <a:t>bionator</a:t>
            </a:r>
            <a:r>
              <a:rPr lang="en-US" sz="2800" dirty="0" smtClean="0"/>
              <a:t> </a:t>
            </a:r>
            <a:endParaRPr lang="hu-HU" sz="2800" dirty="0" smtClean="0"/>
          </a:p>
          <a:p>
            <a:r>
              <a:rPr lang="hu-HU" sz="2800" dirty="0" smtClean="0"/>
              <a:t>1977:</a:t>
            </a:r>
            <a:r>
              <a:rPr lang="en-US" sz="2800" dirty="0" smtClean="0"/>
              <a:t> W</a:t>
            </a:r>
            <a:r>
              <a:rPr lang="hu-HU" sz="2800" dirty="0" smtClean="0"/>
              <a:t>.</a:t>
            </a:r>
            <a:r>
              <a:rPr lang="en-US" sz="2800" dirty="0" smtClean="0"/>
              <a:t> Clark developed the twin block</a:t>
            </a:r>
            <a:endParaRPr lang="hu-HU" sz="2800" dirty="0" smtClean="0"/>
          </a:p>
          <a:p>
            <a:r>
              <a:rPr lang="hu-HU" sz="2800" dirty="0" smtClean="0"/>
              <a:t>1981: </a:t>
            </a:r>
            <a:r>
              <a:rPr lang="hu-HU" sz="2800" dirty="0" err="1" smtClean="0"/>
              <a:t>A.Hasund</a:t>
            </a:r>
            <a:r>
              <a:rPr lang="hu-HU" sz="2800" dirty="0" smtClean="0"/>
              <a:t> </a:t>
            </a:r>
            <a:r>
              <a:rPr lang="hu-HU" sz="2800" dirty="0" err="1" smtClean="0"/>
              <a:t>introduced</a:t>
            </a:r>
            <a:r>
              <a:rPr lang="hu-HU" sz="2800" dirty="0" smtClean="0"/>
              <a:t> </a:t>
            </a:r>
            <a:r>
              <a:rPr lang="hu-HU" sz="2800" dirty="0" err="1" smtClean="0"/>
              <a:t>the</a:t>
            </a:r>
            <a:r>
              <a:rPr lang="hu-HU" sz="2800" dirty="0" smtClean="0"/>
              <a:t> Hansa </a:t>
            </a:r>
            <a:r>
              <a:rPr lang="hu-HU" sz="2800" dirty="0" err="1" smtClean="0"/>
              <a:t>appliance</a:t>
            </a:r>
            <a:r>
              <a:rPr lang="hu-HU" sz="2800" dirty="0" smtClean="0"/>
              <a:t> </a:t>
            </a:r>
            <a:r>
              <a:rPr lang="en-US" sz="2800" dirty="0" smtClean="0"/>
              <a:t>      </a:t>
            </a:r>
            <a:br>
              <a:rPr lang="en-US" sz="2800" dirty="0" smtClean="0"/>
            </a:br>
            <a:r>
              <a:rPr lang="en-US" sz="2800" b="1" dirty="0" smtClean="0"/>
              <a:t>       </a:t>
            </a:r>
            <a:br>
              <a:rPr lang="en-US" sz="2800" b="1" dirty="0" smtClean="0"/>
            </a:br>
            <a:endParaRPr lang="hu-H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8BB332-9D53-4E08-8A22-9B8005C08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/>
              <a:t>Other </a:t>
            </a:r>
            <a:r>
              <a:rPr lang="de-DE" b="1" dirty="0" err="1"/>
              <a:t>Functional</a:t>
            </a:r>
            <a:r>
              <a:rPr lang="de-DE" b="1" dirty="0"/>
              <a:t> </a:t>
            </a:r>
            <a:r>
              <a:rPr lang="de-DE" b="1" dirty="0" err="1"/>
              <a:t>Appliances</a:t>
            </a:r>
            <a:endParaRPr lang="de-DE" b="1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ED9AC86-48A1-475A-BC31-530F778505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A.M.Schwartz</a:t>
            </a:r>
            <a:r>
              <a:rPr lang="en-US" dirty="0"/>
              <a:t> was one of the first to construct an activator in two parts. It consisted of upper and lower plates designed to occlude with the mandible in a protrusive </a:t>
            </a:r>
            <a:r>
              <a:rPr lang="en-US" dirty="0" smtClean="0"/>
              <a:t>position</a:t>
            </a:r>
            <a:r>
              <a:rPr lang="en-US" dirty="0"/>
              <a:t>.</a:t>
            </a:r>
            <a:br>
              <a:rPr lang="en-US" dirty="0"/>
            </a:br>
            <a:endParaRPr lang="en-US" dirty="0"/>
          </a:p>
          <a:p>
            <a:r>
              <a:rPr lang="en-US" dirty="0"/>
              <a:t>Most of the inventors increased comfort by reducing the bulk of the appliance thus facilitating daytime wear. 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/>
            </a:r>
            <a:br>
              <a:rPr lang="en-US" dirty="0"/>
            </a:br>
            <a:endParaRPr lang="de-DE" dirty="0"/>
          </a:p>
        </p:txBody>
      </p:sp>
      <p:pic>
        <p:nvPicPr>
          <p:cNvPr id="4" name="Picture 30" descr="Ãhnliches Foto">
            <a:extLst>
              <a:ext uri="{FF2B5EF4-FFF2-40B4-BE49-F238E27FC236}">
                <a16:creationId xmlns:a16="http://schemas.microsoft.com/office/drawing/2014/main" id="{60E4232C-B53E-4FA4-9D15-C9F69DD3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0790" t="17016" r="7391" b="31936"/>
          <a:stretch>
            <a:fillRect/>
          </a:stretch>
        </p:blipFill>
        <p:spPr bwMode="auto">
          <a:xfrm>
            <a:off x="457200" y="4941168"/>
            <a:ext cx="2971588" cy="1642194"/>
          </a:xfrm>
          <a:prstGeom prst="rect">
            <a:avLst/>
          </a:prstGeom>
          <a:noFill/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AE53BCE1-0ACA-4E8E-AC1F-AD998729F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934249"/>
            <a:ext cx="2423122" cy="1747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https://upload.wikimedia.org/wikipedia/commons/2/23/Bimler_a_gebissformer.jpg">
            <a:extLst>
              <a:ext uri="{FF2B5EF4-FFF2-40B4-BE49-F238E27FC236}">
                <a16:creationId xmlns:a16="http://schemas.microsoft.com/office/drawing/2014/main" id="{2EC128FF-0B0C-4DB6-9771-0E3648B84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4109" y="4900087"/>
            <a:ext cx="2423122" cy="18011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3472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6" name="Picture 8" descr="https://upload.wikimedia.org/wikipedia/commons/2/23/Bimler_a_gebissform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53516" y="2636912"/>
            <a:ext cx="2690484" cy="1999879"/>
          </a:xfrm>
          <a:prstGeom prst="rect">
            <a:avLst/>
          </a:prstGeom>
          <a:noFill/>
        </p:spPr>
      </p:pic>
      <p:pic>
        <p:nvPicPr>
          <p:cNvPr id="171022" name="Picture 14" descr="Bildergebnis fÃ¼r aktivator kfo"/>
          <p:cNvPicPr>
            <a:picLocks noChangeAspect="1" noChangeArrowheads="1"/>
          </p:cNvPicPr>
          <p:nvPr/>
        </p:nvPicPr>
        <p:blipFill>
          <a:blip r:embed="rId3" cstate="print"/>
          <a:srcRect t="9072" b="15329"/>
          <a:stretch>
            <a:fillRect/>
          </a:stretch>
        </p:blipFill>
        <p:spPr bwMode="auto">
          <a:xfrm>
            <a:off x="3203848" y="2636912"/>
            <a:ext cx="2381250" cy="1800200"/>
          </a:xfrm>
          <a:prstGeom prst="rect">
            <a:avLst/>
          </a:prstGeom>
          <a:noFill/>
        </p:spPr>
      </p:pic>
      <p:pic>
        <p:nvPicPr>
          <p:cNvPr id="171024" name="Picture 16" descr="Bildergebnis fÃ¼r aktivator kfo"/>
          <p:cNvPicPr>
            <a:picLocks noChangeAspect="1" noChangeArrowheads="1"/>
          </p:cNvPicPr>
          <p:nvPr/>
        </p:nvPicPr>
        <p:blipFill>
          <a:blip r:embed="rId4" cstate="print"/>
          <a:srcRect r="21669" b="11380"/>
          <a:stretch>
            <a:fillRect/>
          </a:stretch>
        </p:blipFill>
        <p:spPr bwMode="auto">
          <a:xfrm>
            <a:off x="3491880" y="548680"/>
            <a:ext cx="2304256" cy="1728192"/>
          </a:xfrm>
          <a:prstGeom prst="rect">
            <a:avLst/>
          </a:prstGeom>
          <a:noFill/>
        </p:spPr>
      </p:pic>
      <p:sp>
        <p:nvSpPr>
          <p:cNvPr id="12" name="Szövegdoboz 11"/>
          <p:cNvSpPr txBox="1"/>
          <p:nvPr/>
        </p:nvSpPr>
        <p:spPr>
          <a:xfrm>
            <a:off x="395536" y="2204864"/>
            <a:ext cx="55446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/>
              <a:t>Activator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with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torque</a:t>
            </a:r>
            <a:r>
              <a:rPr lang="hu-HU" sz="2000" b="1" dirty="0" smtClean="0"/>
              <a:t> </a:t>
            </a:r>
            <a:r>
              <a:rPr lang="hu-HU" sz="2000" b="1" dirty="0" err="1" smtClean="0"/>
              <a:t>springs</a:t>
            </a:r>
            <a:r>
              <a:rPr lang="hu-HU" sz="2000" b="1" dirty="0" smtClean="0"/>
              <a:t> and </a:t>
            </a:r>
            <a:r>
              <a:rPr lang="hu-HU" sz="2000" b="1" dirty="0" err="1" smtClean="0"/>
              <a:t>headgear</a:t>
            </a:r>
            <a:endParaRPr lang="hu-HU" sz="2000" b="1" dirty="0"/>
          </a:p>
        </p:txBody>
      </p:sp>
      <p:pic>
        <p:nvPicPr>
          <p:cNvPr id="171038" name="Picture 30" descr="Ãhnliches Foto"/>
          <p:cNvPicPr>
            <a:picLocks noChangeAspect="1" noChangeArrowheads="1"/>
          </p:cNvPicPr>
          <p:nvPr/>
        </p:nvPicPr>
        <p:blipFill>
          <a:blip r:embed="rId5" cstate="print"/>
          <a:srcRect l="20790" t="17016" r="7391" b="31936"/>
          <a:stretch>
            <a:fillRect/>
          </a:stretch>
        </p:blipFill>
        <p:spPr bwMode="auto">
          <a:xfrm>
            <a:off x="6444208" y="677536"/>
            <a:ext cx="2699792" cy="1491991"/>
          </a:xfrm>
          <a:prstGeom prst="rect">
            <a:avLst/>
          </a:prstGeom>
          <a:noFill/>
        </p:spPr>
      </p:pic>
      <p:pic>
        <p:nvPicPr>
          <p:cNvPr id="171042" name="Picture 34" descr="Bildergebnis fÃ¼r aktivator kfo"/>
          <p:cNvPicPr>
            <a:picLocks noChangeAspect="1" noChangeArrowheads="1"/>
          </p:cNvPicPr>
          <p:nvPr/>
        </p:nvPicPr>
        <p:blipFill>
          <a:blip r:embed="rId6" cstate="print"/>
          <a:srcRect l="18146" r="14457"/>
          <a:stretch>
            <a:fillRect/>
          </a:stretch>
        </p:blipFill>
        <p:spPr bwMode="auto">
          <a:xfrm>
            <a:off x="611560" y="332656"/>
            <a:ext cx="2160240" cy="1799420"/>
          </a:xfrm>
          <a:prstGeom prst="rect">
            <a:avLst/>
          </a:prstGeom>
          <a:noFill/>
        </p:spPr>
      </p:pic>
      <p:pic>
        <p:nvPicPr>
          <p:cNvPr id="171046" name="Picture 38" descr="Bildergebnis fÃ¼r twin block clark"/>
          <p:cNvPicPr>
            <a:picLocks noChangeAspect="1" noChangeArrowheads="1"/>
          </p:cNvPicPr>
          <p:nvPr/>
        </p:nvPicPr>
        <p:blipFill>
          <a:blip r:embed="rId7" cstate="print"/>
          <a:srcRect l="10080" t="4720" r="2981" b="25841"/>
          <a:stretch>
            <a:fillRect/>
          </a:stretch>
        </p:blipFill>
        <p:spPr bwMode="auto">
          <a:xfrm>
            <a:off x="1979712" y="4869160"/>
            <a:ext cx="2163724" cy="1728192"/>
          </a:xfrm>
          <a:prstGeom prst="rect">
            <a:avLst/>
          </a:prstGeom>
          <a:noFill/>
        </p:spPr>
      </p:pic>
      <p:sp>
        <p:nvSpPr>
          <p:cNvPr id="25" name="Szövegdoboz 24"/>
          <p:cNvSpPr txBox="1"/>
          <p:nvPr/>
        </p:nvSpPr>
        <p:spPr>
          <a:xfrm>
            <a:off x="6444208" y="4653136"/>
            <a:ext cx="2699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FF0000"/>
                </a:solidFill>
              </a:rPr>
              <a:t>Bimler</a:t>
            </a:r>
            <a:r>
              <a:rPr lang="hu-HU" b="1" dirty="0" smtClean="0">
                <a:solidFill>
                  <a:srgbClr val="FF0000"/>
                </a:solidFill>
              </a:rPr>
              <a:t> </a:t>
            </a:r>
            <a:r>
              <a:rPr lang="hu-HU" b="1" dirty="0" err="1" smtClean="0">
                <a:solidFill>
                  <a:srgbClr val="FF0000"/>
                </a:solidFill>
              </a:rPr>
              <a:t>Appliance</a:t>
            </a:r>
            <a:endParaRPr lang="hu-HU" b="1" dirty="0"/>
          </a:p>
        </p:txBody>
      </p:sp>
      <p:sp>
        <p:nvSpPr>
          <p:cNvPr id="26" name="Szövegdoboz 25"/>
          <p:cNvSpPr txBox="1"/>
          <p:nvPr/>
        </p:nvSpPr>
        <p:spPr>
          <a:xfrm>
            <a:off x="251520" y="5373216"/>
            <a:ext cx="1205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Clark</a:t>
            </a:r>
          </a:p>
          <a:p>
            <a:r>
              <a:rPr lang="hu-HU" b="1" dirty="0" err="1" smtClean="0"/>
              <a:t>Twin</a:t>
            </a:r>
            <a:r>
              <a:rPr lang="hu-HU" b="1" dirty="0" smtClean="0"/>
              <a:t> </a:t>
            </a:r>
            <a:r>
              <a:rPr lang="hu-HU" b="1" dirty="0" err="1" smtClean="0"/>
              <a:t>block</a:t>
            </a:r>
            <a:endParaRPr lang="hu-HU" b="1" dirty="0"/>
          </a:p>
        </p:txBody>
      </p:sp>
      <p:pic>
        <p:nvPicPr>
          <p:cNvPr id="2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27984" y="4869160"/>
            <a:ext cx="2255253" cy="1700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Szövegdoboz 28"/>
          <p:cNvSpPr txBox="1"/>
          <p:nvPr/>
        </p:nvSpPr>
        <p:spPr>
          <a:xfrm>
            <a:off x="6948264" y="5445224"/>
            <a:ext cx="2195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FF0000"/>
                </a:solidFill>
              </a:rPr>
              <a:t>Hasund</a:t>
            </a:r>
            <a:endParaRPr lang="hu-HU" b="1" dirty="0" smtClean="0">
              <a:solidFill>
                <a:srgbClr val="FF0000"/>
              </a:solidFill>
            </a:endParaRPr>
          </a:p>
          <a:p>
            <a:r>
              <a:rPr lang="hu-HU" b="1" dirty="0" smtClean="0"/>
              <a:t>Hansa </a:t>
            </a:r>
            <a:r>
              <a:rPr lang="hu-HU" b="1" dirty="0" err="1" smtClean="0"/>
              <a:t>Appliance</a:t>
            </a:r>
            <a:endParaRPr lang="hu-HU" b="1" dirty="0"/>
          </a:p>
        </p:txBody>
      </p:sp>
      <p:sp>
        <p:nvSpPr>
          <p:cNvPr id="30" name="Szövegdoboz 29"/>
          <p:cNvSpPr txBox="1"/>
          <p:nvPr/>
        </p:nvSpPr>
        <p:spPr>
          <a:xfrm>
            <a:off x="2483768" y="1"/>
            <a:ext cx="48965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/>
              <a:t>FJO </a:t>
            </a:r>
            <a:r>
              <a:rPr lang="hu-HU" sz="3200" b="1" dirty="0" err="1" smtClean="0"/>
              <a:t>Appliances</a:t>
            </a:r>
            <a:endParaRPr lang="hu-HU" sz="3200" b="1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3563888" y="436510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FF0000"/>
                </a:solidFill>
              </a:rPr>
              <a:t>Klammt</a:t>
            </a:r>
            <a:r>
              <a:rPr lang="hu-HU" b="1" dirty="0" smtClean="0"/>
              <a:t>  EOA</a:t>
            </a:r>
            <a:endParaRPr lang="hu-HU" b="1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2708920"/>
            <a:ext cx="2711474" cy="16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Szövegdoboz 18"/>
          <p:cNvSpPr txBox="1"/>
          <p:nvPr/>
        </p:nvSpPr>
        <p:spPr>
          <a:xfrm>
            <a:off x="6300193" y="2204864"/>
            <a:ext cx="2843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FF0000"/>
                </a:solidFill>
              </a:rPr>
              <a:t>Balter</a:t>
            </a:r>
            <a:r>
              <a:rPr lang="hu-HU" b="1" dirty="0" smtClean="0"/>
              <a:t> </a:t>
            </a:r>
            <a:r>
              <a:rPr lang="hu-HU" b="1" dirty="0" err="1" smtClean="0"/>
              <a:t>Bionator</a:t>
            </a:r>
            <a:endParaRPr lang="hu-HU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0" y="4437112"/>
            <a:ext cx="3347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>
                <a:solidFill>
                  <a:srgbClr val="FF0000"/>
                </a:solidFill>
              </a:rPr>
              <a:t>Rehák R. </a:t>
            </a:r>
            <a:r>
              <a:rPr lang="hu-HU" b="1" dirty="0" err="1" smtClean="0"/>
              <a:t>dinamic</a:t>
            </a:r>
            <a:r>
              <a:rPr lang="hu-HU" b="1" dirty="0" smtClean="0"/>
              <a:t> </a:t>
            </a:r>
            <a:r>
              <a:rPr lang="hu-HU" b="1" dirty="0" err="1" smtClean="0"/>
              <a:t>appliance</a:t>
            </a:r>
            <a:endParaRPr lang="hu-H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hu-HU" b="1" dirty="0" err="1" smtClean="0"/>
              <a:t>Dinamic</a:t>
            </a:r>
            <a:r>
              <a:rPr lang="hu-HU" b="1" dirty="0" smtClean="0"/>
              <a:t> </a:t>
            </a:r>
            <a:r>
              <a:rPr lang="hu-HU" b="1" dirty="0" err="1" smtClean="0"/>
              <a:t>appliance</a:t>
            </a:r>
            <a:r>
              <a:rPr lang="hu-HU" b="1" dirty="0" smtClean="0"/>
              <a:t> </a:t>
            </a:r>
            <a:r>
              <a:rPr lang="hu-HU" b="1" dirty="0" err="1" smtClean="0"/>
              <a:t>by</a:t>
            </a:r>
            <a:r>
              <a:rPr lang="hu-HU" b="1" dirty="0" smtClean="0"/>
              <a:t/>
            </a:r>
            <a:br>
              <a:rPr lang="hu-HU" b="1" dirty="0" smtClean="0"/>
            </a:br>
            <a:r>
              <a:rPr lang="hu-HU" b="1" dirty="0" err="1" smtClean="0"/>
              <a:t>R.Rehák</a:t>
            </a:r>
            <a:endParaRPr lang="hu-H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022336" cy="250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149080"/>
            <a:ext cx="3528392" cy="2177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4149080"/>
            <a:ext cx="3024336" cy="226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6652" y="1725308"/>
            <a:ext cx="4223820" cy="2279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679</Words>
  <Application>Microsoft Office PowerPoint</Application>
  <PresentationFormat>Diavetítés a képernyőre (4:3 oldalarány)</PresentationFormat>
  <Paragraphs>210</Paragraphs>
  <Slides>43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43</vt:i4>
      </vt:variant>
    </vt:vector>
  </HeadingPairs>
  <TitlesOfParts>
    <vt:vector size="48" baseType="lpstr">
      <vt:lpstr>Arial</vt:lpstr>
      <vt:lpstr>Calibri</vt:lpstr>
      <vt:lpstr>Constantia</vt:lpstr>
      <vt:lpstr>Times New Roman CE</vt:lpstr>
      <vt:lpstr>Office-téma</vt:lpstr>
      <vt:lpstr>Removable Appliances </vt:lpstr>
      <vt:lpstr>PowerPoint-bemutató</vt:lpstr>
      <vt:lpstr>PowerPoint-bemutató</vt:lpstr>
      <vt:lpstr>Combined Functional Appliances</vt:lpstr>
      <vt:lpstr>Disanvantage of Activator</vt:lpstr>
      <vt:lpstr>To increas the comfort they reduced the bulk of the appliances</vt:lpstr>
      <vt:lpstr>Other Functional Appliances</vt:lpstr>
      <vt:lpstr>PowerPoint-bemutató</vt:lpstr>
      <vt:lpstr>Dinamic appliance by R.Rehák</vt:lpstr>
      <vt:lpstr>EOA by Klammt</vt:lpstr>
      <vt:lpstr>PowerPoint-bemutató</vt:lpstr>
      <vt:lpstr>PowerPoint-bemutató</vt:lpstr>
      <vt:lpstr>PowerPoint-bemutató</vt:lpstr>
      <vt:lpstr>2-year old boy</vt:lpstr>
      <vt:lpstr>Classical Hansa appliance and treatment timing</vt:lpstr>
      <vt:lpstr>PowerPoint-bemutató</vt:lpstr>
      <vt:lpstr>PowerPoint-bemutató</vt:lpstr>
      <vt:lpstr>Harvord effect</vt:lpstr>
      <vt:lpstr>Grinding of Hansa appliance for bite opening (Harvord effect)</vt:lpstr>
      <vt:lpstr>PowerPoint-bemutató</vt:lpstr>
      <vt:lpstr>PowerPoint-bemutató</vt:lpstr>
      <vt:lpstr>PowerPoint-bemutató</vt:lpstr>
      <vt:lpstr> 4 évi FKO kezelés és a növekedés hatása két testvér fogazatára és profiljára</vt:lpstr>
      <vt:lpstr>13-year old boy before treatment with Hansa Appliance</vt:lpstr>
      <vt:lpstr>PowerPoint-bemutató</vt:lpstr>
      <vt:lpstr>2-year after retention</vt:lpstr>
      <vt:lpstr> 6-year after retention</vt:lpstr>
      <vt:lpstr>Profilképek a kezelés előtt és után</vt:lpstr>
      <vt:lpstr>PowerPoint-bemutató</vt:lpstr>
      <vt:lpstr>PowerPoint-bemutató</vt:lpstr>
      <vt:lpstr>PowerPoint-bemutató</vt:lpstr>
      <vt:lpstr>Thermoplastic Appliance</vt:lpstr>
      <vt:lpstr>PowerPoint-bemutató</vt:lpstr>
      <vt:lpstr>Different Thermoplastic Appliances</vt:lpstr>
      <vt:lpstr>Attachments </vt:lpstr>
      <vt:lpstr>Invisaligne: thermoplastic appliance</vt:lpstr>
      <vt:lpstr>Invisaligne</vt:lpstr>
      <vt:lpstr>PowerPoint-bemutató</vt:lpstr>
      <vt:lpstr>Advatages of Thermoplastic Aligners</vt:lpstr>
      <vt:lpstr>Disadvantages of Thermoplastic Appliances</vt:lpstr>
      <vt:lpstr>SmileDirectClub teleorthodontic treatment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Removable Appliances </dc:title>
  <dc:creator>OrthoLux</dc:creator>
  <cp:lastModifiedBy>fogasz</cp:lastModifiedBy>
  <cp:revision>14</cp:revision>
  <dcterms:created xsi:type="dcterms:W3CDTF">2019-09-15T13:46:36Z</dcterms:created>
  <dcterms:modified xsi:type="dcterms:W3CDTF">2019-11-14T09:32:59Z</dcterms:modified>
</cp:coreProperties>
</file>