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280" r:id="rId3"/>
    <p:sldId id="278" r:id="rId4"/>
    <p:sldId id="307" r:id="rId5"/>
    <p:sldId id="341" r:id="rId6"/>
    <p:sldId id="260" r:id="rId7"/>
    <p:sldId id="261" r:id="rId8"/>
    <p:sldId id="263" r:id="rId9"/>
    <p:sldId id="314" r:id="rId10"/>
    <p:sldId id="300" r:id="rId11"/>
    <p:sldId id="279" r:id="rId12"/>
    <p:sldId id="321" r:id="rId13"/>
    <p:sldId id="345" r:id="rId14"/>
    <p:sldId id="348" r:id="rId15"/>
    <p:sldId id="346" r:id="rId16"/>
    <p:sldId id="349" r:id="rId17"/>
    <p:sldId id="271" r:id="rId18"/>
    <p:sldId id="347" r:id="rId19"/>
    <p:sldId id="320" r:id="rId20"/>
    <p:sldId id="281" r:id="rId21"/>
    <p:sldId id="343" r:id="rId22"/>
    <p:sldId id="304" r:id="rId23"/>
    <p:sldId id="292" r:id="rId24"/>
    <p:sldId id="277" r:id="rId25"/>
    <p:sldId id="256" r:id="rId26"/>
    <p:sldId id="285" r:id="rId27"/>
    <p:sldId id="331" r:id="rId28"/>
    <p:sldId id="338" r:id="rId29"/>
    <p:sldId id="289" r:id="rId30"/>
    <p:sldId id="286" r:id="rId31"/>
    <p:sldId id="287" r:id="rId32"/>
    <p:sldId id="288" r:id="rId33"/>
    <p:sldId id="335" r:id="rId34"/>
    <p:sldId id="298" r:id="rId35"/>
    <p:sldId id="334" r:id="rId36"/>
    <p:sldId id="339" r:id="rId37"/>
    <p:sldId id="340" r:id="rId38"/>
    <p:sldId id="332" r:id="rId39"/>
    <p:sldId id="333" r:id="rId40"/>
    <p:sldId id="344" r:id="rId41"/>
    <p:sldId id="313" r:id="rId42"/>
    <p:sldId id="312" r:id="rId43"/>
    <p:sldId id="311" r:id="rId44"/>
    <p:sldId id="350" r:id="rId45"/>
    <p:sldId id="305" r:id="rId4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53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CDE75-89FD-47D4-96B5-7D53BD2E92D4}" type="datetimeFigureOut">
              <a:rPr lang="hu-HU" smtClean="0"/>
              <a:pPr/>
              <a:t>2019.11.12.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01B6B-DBA4-45B4-AC3D-5BEE23A6DF66}"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kevinobrienorthoblog.com/evidence-based-orthodontics-2/" TargetMode="External"/><Relationship Id="rId2" Type="http://schemas.openxmlformats.org/officeDocument/2006/relationships/hyperlink" Target="https://kevinobrienorthoblog.com/equilibrium-theory-revisited/"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kevinobrienorthoblog.com/interceptive-orthodontic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b="1" dirty="0" err="1" smtClean="0"/>
              <a:t>Removable</a:t>
            </a:r>
            <a:r>
              <a:rPr lang="hu-HU" b="1" dirty="0" smtClean="0"/>
              <a:t> </a:t>
            </a:r>
            <a:r>
              <a:rPr lang="hu-HU" b="1" dirty="0" err="1" smtClean="0"/>
              <a:t>appliances</a:t>
            </a:r>
            <a:endParaRPr lang="hu-HU" b="1" dirty="0"/>
          </a:p>
        </p:txBody>
      </p:sp>
      <p:sp>
        <p:nvSpPr>
          <p:cNvPr id="5" name="Alcím 4"/>
          <p:cNvSpPr>
            <a:spLocks noGrp="1"/>
          </p:cNvSpPr>
          <p:nvPr>
            <p:ph type="subTitle" idx="1"/>
          </p:nvPr>
        </p:nvSpPr>
        <p:spPr/>
        <p:txBody>
          <a:bodyPr>
            <a:normAutofit/>
          </a:bodyPr>
          <a:lstStyle/>
          <a:p>
            <a:r>
              <a:rPr lang="hu-HU" sz="4400" b="1" dirty="0" err="1" smtClean="0"/>
              <a:t>Plates</a:t>
            </a:r>
            <a:r>
              <a:rPr lang="hu-HU" sz="4400" b="1" dirty="0" smtClean="0"/>
              <a:t> 1</a:t>
            </a:r>
            <a:endParaRPr lang="hu-HU" sz="4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r>
              <a:rPr lang="hu-HU" b="1" dirty="0" err="1" smtClean="0"/>
              <a:t>Classification</a:t>
            </a:r>
            <a:r>
              <a:rPr lang="hu-HU" b="1" dirty="0" smtClean="0"/>
              <a:t> of </a:t>
            </a:r>
            <a:r>
              <a:rPr lang="hu-HU" b="1" dirty="0" err="1" smtClean="0"/>
              <a:t>the</a:t>
            </a:r>
            <a:r>
              <a:rPr lang="hu-HU" b="1" dirty="0" smtClean="0"/>
              <a:t> </a:t>
            </a:r>
            <a:r>
              <a:rPr lang="hu-HU" b="1" dirty="0" err="1" smtClean="0"/>
              <a:t>Malocclusion</a:t>
            </a:r>
            <a:endParaRPr lang="hu-HU" b="1" dirty="0"/>
          </a:p>
        </p:txBody>
      </p:sp>
      <p:sp>
        <p:nvSpPr>
          <p:cNvPr id="7" name="Tartalom helye 6"/>
          <p:cNvSpPr>
            <a:spLocks noGrp="1"/>
          </p:cNvSpPr>
          <p:nvPr>
            <p:ph idx="1"/>
          </p:nvPr>
        </p:nvSpPr>
        <p:spPr/>
        <p:txBody>
          <a:bodyPr>
            <a:normAutofit lnSpcReduction="10000"/>
          </a:bodyPr>
          <a:lstStyle/>
          <a:p>
            <a:r>
              <a:rPr lang="hu-HU" b="1" dirty="0" err="1" smtClean="0"/>
              <a:t>Skeletal</a:t>
            </a:r>
            <a:r>
              <a:rPr lang="hu-HU" b="1" dirty="0" smtClean="0"/>
              <a:t> </a:t>
            </a:r>
            <a:r>
              <a:rPr lang="hu-HU" b="1" dirty="0" err="1" smtClean="0"/>
              <a:t>dysgnathy</a:t>
            </a:r>
            <a:endParaRPr lang="hu-HU" b="1" dirty="0" smtClean="0"/>
          </a:p>
          <a:p>
            <a:pPr lvl="1"/>
            <a:r>
              <a:rPr lang="hu-HU" dirty="0" err="1" smtClean="0"/>
              <a:t>Sagittal</a:t>
            </a:r>
            <a:endParaRPr lang="hu-HU" dirty="0" smtClean="0"/>
          </a:p>
          <a:p>
            <a:pPr lvl="1"/>
            <a:r>
              <a:rPr lang="hu-HU" dirty="0" err="1" smtClean="0"/>
              <a:t>Vertical</a:t>
            </a:r>
            <a:endParaRPr lang="hu-HU" dirty="0" smtClean="0"/>
          </a:p>
          <a:p>
            <a:pPr lvl="1"/>
            <a:r>
              <a:rPr lang="hu-HU" dirty="0" err="1" smtClean="0"/>
              <a:t>Transversal</a:t>
            </a:r>
            <a:r>
              <a:rPr lang="hu-HU" dirty="0" smtClean="0"/>
              <a:t> </a:t>
            </a:r>
          </a:p>
          <a:p>
            <a:r>
              <a:rPr lang="hu-HU" b="1" dirty="0" err="1" smtClean="0"/>
              <a:t>Dentoalveolar</a:t>
            </a:r>
            <a:r>
              <a:rPr lang="hu-HU" b="1" dirty="0" smtClean="0"/>
              <a:t> </a:t>
            </a:r>
            <a:r>
              <a:rPr lang="hu-HU" b="1" dirty="0" err="1" smtClean="0"/>
              <a:t>dysgnathy</a:t>
            </a:r>
            <a:endParaRPr lang="hu-HU" b="1" dirty="0" smtClean="0"/>
          </a:p>
          <a:p>
            <a:pPr lvl="1"/>
            <a:r>
              <a:rPr lang="hu-HU" dirty="0" err="1" smtClean="0"/>
              <a:t>Sagittal</a:t>
            </a:r>
            <a:endParaRPr lang="hu-HU" dirty="0" smtClean="0"/>
          </a:p>
          <a:p>
            <a:pPr lvl="1"/>
            <a:r>
              <a:rPr lang="hu-HU" dirty="0" err="1" smtClean="0"/>
              <a:t>Vertical</a:t>
            </a:r>
            <a:endParaRPr lang="hu-HU" dirty="0" smtClean="0"/>
          </a:p>
          <a:p>
            <a:pPr lvl="1"/>
            <a:r>
              <a:rPr lang="hu-HU" dirty="0" err="1" smtClean="0"/>
              <a:t>transversal</a:t>
            </a:r>
            <a:endParaRPr lang="hu-HU" dirty="0" smtClean="0"/>
          </a:p>
          <a:p>
            <a:r>
              <a:rPr lang="hu-HU" b="1" dirty="0" err="1" smtClean="0"/>
              <a:t>Functional</a:t>
            </a:r>
            <a:r>
              <a:rPr lang="hu-HU" b="1" dirty="0" smtClean="0"/>
              <a:t> </a:t>
            </a:r>
            <a:r>
              <a:rPr lang="hu-HU" b="1" dirty="0" err="1" smtClean="0"/>
              <a:t>disorder</a:t>
            </a:r>
            <a:endParaRPr lang="hu-HU"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b="1" dirty="0" smtClean="0"/>
              <a:t>The main </a:t>
            </a:r>
            <a:r>
              <a:rPr lang="hu-HU" b="1" dirty="0" err="1" smtClean="0"/>
              <a:t>goal</a:t>
            </a:r>
            <a:r>
              <a:rPr lang="hu-HU" b="1" dirty="0" smtClean="0"/>
              <a:t> of </a:t>
            </a:r>
            <a:r>
              <a:rPr lang="hu-HU" b="1" dirty="0" err="1" smtClean="0"/>
              <a:t>the</a:t>
            </a:r>
            <a:r>
              <a:rPr lang="hu-HU" b="1" dirty="0" smtClean="0"/>
              <a:t> </a:t>
            </a:r>
            <a:r>
              <a:rPr lang="hu-HU" b="1" dirty="0" err="1" smtClean="0"/>
              <a:t>treatment</a:t>
            </a:r>
            <a:endParaRPr lang="hu-HU" b="1" dirty="0"/>
          </a:p>
        </p:txBody>
      </p:sp>
      <p:sp>
        <p:nvSpPr>
          <p:cNvPr id="3" name="Tartalom helye 2"/>
          <p:cNvSpPr>
            <a:spLocks noGrp="1"/>
          </p:cNvSpPr>
          <p:nvPr>
            <p:ph idx="1"/>
          </p:nvPr>
        </p:nvSpPr>
        <p:spPr>
          <a:xfrm>
            <a:off x="457200" y="1916832"/>
            <a:ext cx="8229600" cy="4209331"/>
          </a:xfrm>
        </p:spPr>
        <p:txBody>
          <a:bodyPr/>
          <a:lstStyle/>
          <a:p>
            <a:r>
              <a:rPr lang="hu-HU" dirty="0" err="1" smtClean="0"/>
              <a:t>Normal</a:t>
            </a:r>
            <a:r>
              <a:rPr lang="hu-HU" dirty="0" smtClean="0"/>
              <a:t> </a:t>
            </a:r>
            <a:r>
              <a:rPr lang="hu-HU" dirty="0" err="1" smtClean="0"/>
              <a:t>occlusion</a:t>
            </a:r>
            <a:endParaRPr lang="hu-HU" dirty="0" smtClean="0"/>
          </a:p>
          <a:p>
            <a:r>
              <a:rPr lang="hu-HU" dirty="0" err="1" smtClean="0"/>
              <a:t>Normal</a:t>
            </a:r>
            <a:r>
              <a:rPr lang="hu-HU" dirty="0" smtClean="0"/>
              <a:t> </a:t>
            </a:r>
            <a:r>
              <a:rPr lang="hu-HU" dirty="0" err="1" smtClean="0"/>
              <a:t>fuction</a:t>
            </a:r>
            <a:endParaRPr lang="hu-HU" dirty="0" smtClean="0"/>
          </a:p>
          <a:p>
            <a:r>
              <a:rPr lang="hu-HU" dirty="0" err="1" smtClean="0"/>
              <a:t>Esthetic</a:t>
            </a:r>
            <a:r>
              <a:rPr lang="hu-HU" dirty="0" smtClean="0"/>
              <a:t> </a:t>
            </a:r>
            <a:r>
              <a:rPr lang="hu-HU" dirty="0" err="1" smtClean="0"/>
              <a:t>facial</a:t>
            </a:r>
            <a:r>
              <a:rPr lang="hu-HU" dirty="0" smtClean="0"/>
              <a:t> profil</a:t>
            </a:r>
          </a:p>
          <a:p>
            <a:r>
              <a:rPr lang="hu-HU" dirty="0" err="1" smtClean="0"/>
              <a:t>Satisfied</a:t>
            </a:r>
            <a:r>
              <a:rPr lang="hu-HU" dirty="0" smtClean="0"/>
              <a:t> </a:t>
            </a:r>
            <a:r>
              <a:rPr lang="hu-HU" dirty="0" err="1" smtClean="0"/>
              <a:t>patient</a:t>
            </a:r>
            <a:endParaRPr lang="hu-HU" dirty="0" smtClean="0"/>
          </a:p>
          <a:p>
            <a:r>
              <a:rPr lang="hu-HU" dirty="0" err="1" smtClean="0"/>
              <a:t>To</a:t>
            </a:r>
            <a:r>
              <a:rPr lang="hu-HU" dirty="0" smtClean="0"/>
              <a:t> </a:t>
            </a:r>
            <a:r>
              <a:rPr lang="hu-HU" dirty="0" err="1" smtClean="0"/>
              <a:t>improve</a:t>
            </a:r>
            <a:r>
              <a:rPr lang="hu-HU" dirty="0" smtClean="0"/>
              <a:t> </a:t>
            </a:r>
            <a:r>
              <a:rPr lang="hu-HU" dirty="0" err="1" smtClean="0"/>
              <a:t>the</a:t>
            </a:r>
            <a:r>
              <a:rPr lang="hu-HU" dirty="0" smtClean="0"/>
              <a:t> </a:t>
            </a:r>
            <a:r>
              <a:rPr lang="hu-HU" dirty="0" err="1" smtClean="0"/>
              <a:t>quality</a:t>
            </a:r>
            <a:r>
              <a:rPr lang="hu-HU" dirty="0" smtClean="0"/>
              <a:t> of life of </a:t>
            </a:r>
            <a:r>
              <a:rPr lang="hu-HU" dirty="0" err="1" smtClean="0"/>
              <a:t>our</a:t>
            </a:r>
            <a:r>
              <a:rPr lang="hu-HU" dirty="0" smtClean="0"/>
              <a:t> </a:t>
            </a:r>
            <a:r>
              <a:rPr lang="hu-HU" dirty="0" err="1" smtClean="0"/>
              <a:t>patients</a:t>
            </a:r>
            <a:endParaRPr lang="hu-HU" dirty="0" smtClean="0"/>
          </a:p>
          <a:p>
            <a:pPr lvl="1"/>
            <a:r>
              <a:rPr lang="hu-HU" dirty="0" err="1" smtClean="0"/>
              <a:t>Emotional</a:t>
            </a:r>
            <a:r>
              <a:rPr lang="hu-HU" dirty="0" smtClean="0"/>
              <a:t> and </a:t>
            </a:r>
            <a:r>
              <a:rPr lang="hu-HU" dirty="0" err="1" smtClean="0"/>
              <a:t>social</a:t>
            </a:r>
            <a:r>
              <a:rPr lang="hu-HU" dirty="0" smtClean="0"/>
              <a:t> </a:t>
            </a:r>
            <a:r>
              <a:rPr lang="hu-HU" dirty="0" err="1" smtClean="0"/>
              <a:t>well-being</a:t>
            </a:r>
            <a:endParaRPr lang="hu-HU" dirty="0" smtClean="0"/>
          </a:p>
          <a:p>
            <a:endParaRPr lang="hu-H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b="1" dirty="0" err="1" smtClean="0"/>
              <a:t>Evidence</a:t>
            </a:r>
            <a:r>
              <a:rPr lang="hu-HU" b="1" dirty="0" smtClean="0"/>
              <a:t> </a:t>
            </a:r>
            <a:r>
              <a:rPr lang="hu-HU" b="1" dirty="0" err="1" smtClean="0"/>
              <a:t>based</a:t>
            </a:r>
            <a:r>
              <a:rPr lang="hu-HU" b="1" dirty="0" smtClean="0"/>
              <a:t> </a:t>
            </a:r>
            <a:r>
              <a:rPr lang="hu-HU" b="1" dirty="0" err="1" smtClean="0"/>
              <a:t>Care</a:t>
            </a:r>
            <a:r>
              <a:rPr lang="hu-HU" b="1" dirty="0" smtClean="0"/>
              <a:t> (Kevin </a:t>
            </a:r>
            <a:r>
              <a:rPr lang="hu-HU" b="1" dirty="0" err="1" smtClean="0"/>
              <a:t>O’Brien</a:t>
            </a:r>
            <a:r>
              <a:rPr lang="hu-HU" b="1" dirty="0" smtClean="0"/>
              <a:t>)</a:t>
            </a:r>
            <a:endParaRPr lang="hu-HU" b="1" dirty="0"/>
          </a:p>
        </p:txBody>
      </p:sp>
      <p:pic>
        <p:nvPicPr>
          <p:cNvPr id="4" name="Tartalom helye 3" descr="https://kevinobrienorthoblog.com/wp-content/uploads/2019/05/Final-proffit.001.jpeg"/>
          <p:cNvPicPr>
            <a:picLocks noGrp="1"/>
          </p:cNvPicPr>
          <p:nvPr>
            <p:ph idx="1"/>
          </p:nvPr>
        </p:nvPicPr>
        <p:blipFill>
          <a:blip r:embed="rId2" cstate="print"/>
          <a:srcRect l="11180" r="16330"/>
          <a:stretch>
            <a:fillRect/>
          </a:stretch>
        </p:blipFill>
        <p:spPr bwMode="auto">
          <a:xfrm>
            <a:off x="0" y="1340768"/>
            <a:ext cx="5832648" cy="4525963"/>
          </a:xfrm>
          <a:prstGeom prst="rect">
            <a:avLst/>
          </a:prstGeom>
          <a:noFill/>
          <a:ln w="9525">
            <a:noFill/>
            <a:miter lim="800000"/>
            <a:headEnd/>
            <a:tailEnd/>
          </a:ln>
        </p:spPr>
      </p:pic>
      <p:sp>
        <p:nvSpPr>
          <p:cNvPr id="6" name="Téglalap 5"/>
          <p:cNvSpPr/>
          <p:nvPr/>
        </p:nvSpPr>
        <p:spPr>
          <a:xfrm>
            <a:off x="5796136" y="2348881"/>
            <a:ext cx="3168352" cy="3170099"/>
          </a:xfrm>
          <a:prstGeom prst="rect">
            <a:avLst/>
          </a:prstGeom>
        </p:spPr>
        <p:txBody>
          <a:bodyPr wrap="square">
            <a:spAutoFit/>
          </a:bodyPr>
          <a:lstStyle/>
          <a:p>
            <a:r>
              <a:rPr lang="hu-HU" sz="2000" dirty="0" smtClean="0"/>
              <a:t>W</a:t>
            </a:r>
            <a:r>
              <a:rPr lang="en-US" sz="2000" dirty="0" smtClean="0"/>
              <a:t>e should base our treatments on the evidence. When it is absent, we need to accept that our treatment is based mostly on clinical experience. We need to explain this to our patients. When we do this we are practicing evidence-based orthodontics.</a:t>
            </a:r>
            <a:endParaRPr lang="hu-HU" sz="2000" dirty="0"/>
          </a:p>
        </p:txBody>
      </p:sp>
      <p:sp>
        <p:nvSpPr>
          <p:cNvPr id="7" name="Téglalap 6"/>
          <p:cNvSpPr/>
          <p:nvPr/>
        </p:nvSpPr>
        <p:spPr>
          <a:xfrm>
            <a:off x="899592" y="5949280"/>
            <a:ext cx="7416824" cy="707886"/>
          </a:xfrm>
          <a:prstGeom prst="rect">
            <a:avLst/>
          </a:prstGeom>
        </p:spPr>
        <p:txBody>
          <a:bodyPr wrap="square">
            <a:spAutoFit/>
          </a:bodyPr>
          <a:lstStyle/>
          <a:p>
            <a:pPr algn="ctr"/>
            <a:r>
              <a:rPr lang="en-US" sz="2000" b="1" dirty="0" smtClean="0"/>
              <a:t>The relative influence of these factors varies according to our level of scientific evidence.</a:t>
            </a:r>
            <a:r>
              <a:rPr lang="hu-HU" sz="2000" b="1" dirty="0" smtClean="0"/>
              <a:t> </a:t>
            </a:r>
            <a:endParaRPr lang="hu-HU" sz="2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692696"/>
            <a:ext cx="8229600" cy="1008112"/>
          </a:xfrm>
        </p:spPr>
        <p:txBody>
          <a:bodyPr>
            <a:normAutofit fontScale="90000"/>
          </a:bodyPr>
          <a:lstStyle/>
          <a:p>
            <a:r>
              <a:rPr lang="en-US" b="1" dirty="0" smtClean="0"/>
              <a:t>Where do we get our </a:t>
            </a:r>
            <a:r>
              <a:rPr lang="hu-HU" b="1" dirty="0" smtClean="0"/>
              <a:t>C</a:t>
            </a:r>
            <a:r>
              <a:rPr lang="en-US" b="1" dirty="0" err="1" smtClean="0"/>
              <a:t>linical</a:t>
            </a:r>
            <a:r>
              <a:rPr lang="en-US" b="1" dirty="0" smtClean="0"/>
              <a:t> </a:t>
            </a:r>
            <a:r>
              <a:rPr lang="hu-HU" b="1" dirty="0" smtClean="0"/>
              <a:t>E</a:t>
            </a:r>
            <a:r>
              <a:rPr lang="en-US" b="1" dirty="0" err="1" smtClean="0"/>
              <a:t>xperience</a:t>
            </a:r>
            <a:r>
              <a:rPr lang="en-US" b="1" dirty="0" smtClean="0"/>
              <a:t> and </a:t>
            </a:r>
            <a:r>
              <a:rPr lang="hu-HU" b="1" dirty="0" smtClean="0"/>
              <a:t>K</a:t>
            </a:r>
            <a:r>
              <a:rPr lang="en-US" b="1" dirty="0" err="1" smtClean="0"/>
              <a:t>nowledge</a:t>
            </a:r>
            <a:r>
              <a:rPr lang="en-US" b="1" dirty="0" smtClean="0"/>
              <a:t>?</a:t>
            </a:r>
            <a:r>
              <a:rPr lang="en-US" dirty="0" smtClean="0"/>
              <a:t/>
            </a:r>
            <a:br>
              <a:rPr lang="en-US" dirty="0" smtClean="0"/>
            </a:br>
            <a:endParaRPr lang="hu-HU" b="1" dirty="0"/>
          </a:p>
        </p:txBody>
      </p:sp>
      <p:sp>
        <p:nvSpPr>
          <p:cNvPr id="3" name="Tartalom helye 2"/>
          <p:cNvSpPr>
            <a:spLocks noGrp="1"/>
          </p:cNvSpPr>
          <p:nvPr>
            <p:ph idx="1"/>
          </p:nvPr>
        </p:nvSpPr>
        <p:spPr>
          <a:xfrm>
            <a:off x="457200" y="1988840"/>
            <a:ext cx="8229600" cy="4137323"/>
          </a:xfrm>
        </p:spPr>
        <p:txBody>
          <a:bodyPr/>
          <a:lstStyle/>
          <a:p>
            <a:r>
              <a:rPr lang="hu-HU" dirty="0" smtClean="0"/>
              <a:t>T</a:t>
            </a:r>
            <a:r>
              <a:rPr lang="en-US" dirty="0" err="1" smtClean="0"/>
              <a:t>reating</a:t>
            </a:r>
            <a:r>
              <a:rPr lang="en-US" dirty="0" smtClean="0"/>
              <a:t> our own patients</a:t>
            </a:r>
            <a:endParaRPr lang="hu-HU" dirty="0" smtClean="0"/>
          </a:p>
          <a:p>
            <a:r>
              <a:rPr lang="hu-HU" dirty="0" smtClean="0"/>
              <a:t>D</a:t>
            </a:r>
            <a:r>
              <a:rPr lang="en-US" dirty="0" err="1" smtClean="0"/>
              <a:t>iscussions</a:t>
            </a:r>
            <a:r>
              <a:rPr lang="en-US" dirty="0" smtClean="0"/>
              <a:t> with colleagues</a:t>
            </a:r>
            <a:endParaRPr lang="hu-HU" dirty="0" smtClean="0"/>
          </a:p>
          <a:p>
            <a:r>
              <a:rPr lang="en-US" dirty="0" smtClean="0"/>
              <a:t>Our failures are of equal importance</a:t>
            </a:r>
            <a:endParaRPr lang="hu-HU" dirty="0" smtClean="0"/>
          </a:p>
          <a:p>
            <a:endParaRPr lang="hu-HU" dirty="0" smtClean="0"/>
          </a:p>
          <a:p>
            <a:r>
              <a:rPr lang="en-US" dirty="0" smtClean="0"/>
              <a:t>We need </a:t>
            </a:r>
            <a:r>
              <a:rPr lang="en-US" dirty="0" smtClean="0"/>
              <a:t>to consider our personal clinical experience and consider whether this is sufficient to base treatment decisions upon</a:t>
            </a:r>
            <a:endParaRPr lang="hu-H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a:t>Clinical</a:t>
            </a:r>
            <a:r>
              <a:rPr lang="hu-HU" b="1" dirty="0"/>
              <a:t> </a:t>
            </a:r>
            <a:r>
              <a:rPr lang="hu-HU" b="1" dirty="0" err="1"/>
              <a:t>Experience</a:t>
            </a:r>
            <a:endParaRPr lang="hu-HU" b="1" dirty="0"/>
          </a:p>
        </p:txBody>
      </p:sp>
      <p:sp>
        <p:nvSpPr>
          <p:cNvPr id="3" name="Tartalom helye 2"/>
          <p:cNvSpPr>
            <a:spLocks noGrp="1"/>
          </p:cNvSpPr>
          <p:nvPr>
            <p:ph idx="1"/>
          </p:nvPr>
        </p:nvSpPr>
        <p:spPr>
          <a:xfrm>
            <a:off x="467544" y="1700808"/>
            <a:ext cx="8229600" cy="4597971"/>
          </a:xfrm>
        </p:spPr>
        <p:txBody>
          <a:bodyPr/>
          <a:lstStyle/>
          <a:p>
            <a:r>
              <a:rPr lang="hu-HU" dirty="0" err="1" smtClean="0"/>
              <a:t>We</a:t>
            </a:r>
            <a:r>
              <a:rPr lang="hu-HU" dirty="0" smtClean="0"/>
              <a:t> </a:t>
            </a:r>
            <a:r>
              <a:rPr lang="hu-HU" dirty="0" err="1" smtClean="0"/>
              <a:t>can</a:t>
            </a:r>
            <a:r>
              <a:rPr lang="hu-HU" dirty="0" smtClean="0"/>
              <a:t> </a:t>
            </a:r>
            <a:r>
              <a:rPr lang="hu-HU" dirty="0" err="1" smtClean="0"/>
              <a:t>correct</a:t>
            </a:r>
            <a:r>
              <a:rPr lang="hu-HU" dirty="0" smtClean="0"/>
              <a:t> </a:t>
            </a:r>
            <a:r>
              <a:rPr lang="hu-HU" dirty="0" err="1" smtClean="0"/>
              <a:t>lateral</a:t>
            </a:r>
            <a:r>
              <a:rPr lang="hu-HU" dirty="0" smtClean="0"/>
              <a:t> </a:t>
            </a:r>
            <a:r>
              <a:rPr lang="hu-HU" dirty="0" err="1" smtClean="0"/>
              <a:t>crossbites</a:t>
            </a:r>
            <a:r>
              <a:rPr lang="hu-HU" dirty="0" smtClean="0"/>
              <a:t> „</a:t>
            </a:r>
            <a:r>
              <a:rPr lang="hu-HU" dirty="0" err="1" smtClean="0"/>
              <a:t>early</a:t>
            </a:r>
            <a:r>
              <a:rPr lang="hu-HU" dirty="0" smtClean="0"/>
              <a:t>”</a:t>
            </a:r>
          </a:p>
          <a:p>
            <a:r>
              <a:rPr lang="hu-HU" dirty="0" err="1" smtClean="0"/>
              <a:t>We</a:t>
            </a:r>
            <a:r>
              <a:rPr lang="hu-HU" dirty="0" smtClean="0"/>
              <a:t> </a:t>
            </a:r>
            <a:r>
              <a:rPr lang="hu-HU" dirty="0" err="1" smtClean="0"/>
              <a:t>know</a:t>
            </a:r>
            <a:r>
              <a:rPr lang="hu-HU" dirty="0" smtClean="0"/>
              <a:t> </a:t>
            </a:r>
            <a:r>
              <a:rPr lang="hu-HU" dirty="0" err="1" smtClean="0"/>
              <a:t>that</a:t>
            </a:r>
            <a:r>
              <a:rPr lang="hu-HU" dirty="0" smtClean="0"/>
              <a:t> </a:t>
            </a:r>
            <a:r>
              <a:rPr lang="hu-HU" dirty="0" err="1" smtClean="0"/>
              <a:t>this</a:t>
            </a:r>
            <a:r>
              <a:rPr lang="hu-HU" dirty="0" smtClean="0"/>
              <a:t> </a:t>
            </a:r>
            <a:r>
              <a:rPr lang="hu-HU" dirty="0" err="1" smtClean="0"/>
              <a:t>treatment</a:t>
            </a:r>
            <a:r>
              <a:rPr lang="hu-HU" dirty="0" smtClean="0"/>
              <a:t> is </a:t>
            </a:r>
            <a:r>
              <a:rPr lang="hu-HU" dirty="0" err="1" smtClean="0"/>
              <a:t>effective</a:t>
            </a:r>
            <a:endParaRPr lang="hu-HU" dirty="0" smtClean="0"/>
          </a:p>
          <a:p>
            <a:endParaRPr lang="hu-HU" dirty="0"/>
          </a:p>
        </p:txBody>
      </p:sp>
      <p:pic>
        <p:nvPicPr>
          <p:cNvPr id="6" name="Kép 5" descr="F:\Ortho_Lux\Ortho-Lux képek\Mayer Laura\2014.03.06\DSC07356.JPG"/>
          <p:cNvPicPr/>
          <p:nvPr/>
        </p:nvPicPr>
        <p:blipFill>
          <a:blip r:embed="rId2" cstate="print"/>
          <a:srcRect l="7615" t="24877" r="41322" b="31280"/>
          <a:stretch>
            <a:fillRect/>
          </a:stretch>
        </p:blipFill>
        <p:spPr bwMode="auto">
          <a:xfrm flipH="1">
            <a:off x="1115616" y="3573016"/>
            <a:ext cx="2955852" cy="1892595"/>
          </a:xfrm>
          <a:prstGeom prst="rect">
            <a:avLst/>
          </a:prstGeom>
          <a:noFill/>
          <a:ln w="9525">
            <a:noFill/>
            <a:miter lim="800000"/>
            <a:headEnd/>
            <a:tailEnd/>
          </a:ln>
        </p:spPr>
      </p:pic>
      <p:pic>
        <p:nvPicPr>
          <p:cNvPr id="7" name="Kép 6" descr="F:\Ortho_Lux\Ortho-Lux képek\Mayer Laura\2015.01.08\DSC09943.JPG"/>
          <p:cNvPicPr/>
          <p:nvPr/>
        </p:nvPicPr>
        <p:blipFill>
          <a:blip r:embed="rId3" cstate="print"/>
          <a:srcRect l="19032" t="28818" r="29490" b="26536"/>
          <a:stretch>
            <a:fillRect/>
          </a:stretch>
        </p:blipFill>
        <p:spPr bwMode="auto">
          <a:xfrm flipH="1">
            <a:off x="4860032" y="3573016"/>
            <a:ext cx="2965524" cy="19272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476672"/>
            <a:ext cx="8229600" cy="1080120"/>
          </a:xfrm>
        </p:spPr>
        <p:txBody>
          <a:bodyPr>
            <a:normAutofit fontScale="90000"/>
          </a:bodyPr>
          <a:lstStyle/>
          <a:p>
            <a:r>
              <a:rPr lang="en-US" b="1" dirty="0" smtClean="0"/>
              <a:t>Where do we get the </a:t>
            </a:r>
            <a:r>
              <a:rPr lang="hu-HU" b="1" dirty="0" smtClean="0"/>
              <a:t/>
            </a:r>
            <a:br>
              <a:rPr lang="hu-HU" b="1" dirty="0" smtClean="0"/>
            </a:br>
            <a:r>
              <a:rPr lang="hu-HU" b="1" dirty="0" err="1" smtClean="0"/>
              <a:t>Scientific</a:t>
            </a:r>
            <a:r>
              <a:rPr lang="hu-HU" b="1" dirty="0" smtClean="0"/>
              <a:t> E</a:t>
            </a:r>
            <a:r>
              <a:rPr lang="en-US" b="1" dirty="0" err="1" smtClean="0"/>
              <a:t>vidence</a:t>
            </a:r>
            <a:r>
              <a:rPr lang="hu-HU" b="1" dirty="0" smtClean="0"/>
              <a:t> </a:t>
            </a:r>
            <a:r>
              <a:rPr lang="en-US" b="1" dirty="0" smtClean="0"/>
              <a:t>and knowledge?</a:t>
            </a:r>
            <a:r>
              <a:rPr lang="en-US" dirty="0" smtClean="0"/>
              <a:t/>
            </a:r>
            <a:br>
              <a:rPr lang="en-US" dirty="0" smtClean="0"/>
            </a:br>
            <a:endParaRPr lang="hu-HU" dirty="0"/>
          </a:p>
        </p:txBody>
      </p:sp>
      <p:sp>
        <p:nvSpPr>
          <p:cNvPr id="3" name="Tartalom helye 2"/>
          <p:cNvSpPr>
            <a:spLocks noGrp="1"/>
          </p:cNvSpPr>
          <p:nvPr>
            <p:ph idx="1"/>
          </p:nvPr>
        </p:nvSpPr>
        <p:spPr/>
        <p:txBody>
          <a:bodyPr/>
          <a:lstStyle/>
          <a:p>
            <a:r>
              <a:rPr lang="en-US" dirty="0" smtClean="0"/>
              <a:t>the best source is the scientific literature</a:t>
            </a:r>
            <a:r>
              <a:rPr lang="hu-HU" dirty="0" smtClean="0"/>
              <a:t> </a:t>
            </a:r>
            <a:r>
              <a:rPr lang="en-US" dirty="0" smtClean="0"/>
              <a:t>we can find an increasing number of published trials and systematic reviews.</a:t>
            </a:r>
            <a:endParaRPr lang="hu-HU" dirty="0" smtClean="0"/>
          </a:p>
          <a:p>
            <a:r>
              <a:rPr lang="en-US" dirty="0" smtClean="0"/>
              <a:t>we can obtain information from magazines, the internet and blog</a:t>
            </a:r>
            <a:r>
              <a:rPr lang="hu-HU" dirty="0" smtClean="0"/>
              <a:t>s</a:t>
            </a:r>
          </a:p>
          <a:p>
            <a:r>
              <a:rPr lang="en-US" dirty="0" smtClean="0"/>
              <a:t>it is essential that we can spend time reading the papers and applying our research knowledge to the findings</a:t>
            </a:r>
            <a:endParaRPr lang="hu-H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Scientific</a:t>
            </a:r>
            <a:r>
              <a:rPr lang="hu-HU" b="1" dirty="0" smtClean="0"/>
              <a:t> </a:t>
            </a:r>
            <a:r>
              <a:rPr lang="hu-HU" b="1" dirty="0" err="1" smtClean="0"/>
              <a:t>Evidence</a:t>
            </a:r>
            <a:endParaRPr lang="hu-HU" b="1" dirty="0"/>
          </a:p>
        </p:txBody>
      </p:sp>
      <p:pic>
        <p:nvPicPr>
          <p:cNvPr id="4" name="Tartalom helye 3" descr="https://kevinobrienorthoblog.com/wp-content/uploads/2019/05/Final-proffit.004.jpeg"/>
          <p:cNvPicPr>
            <a:picLocks/>
          </p:cNvPicPr>
          <p:nvPr/>
        </p:nvPicPr>
        <p:blipFill>
          <a:blip r:embed="rId2" cstate="print"/>
          <a:srcRect/>
          <a:stretch>
            <a:fillRect/>
          </a:stretch>
        </p:blipFill>
        <p:spPr bwMode="auto">
          <a:xfrm>
            <a:off x="3275856" y="1700808"/>
            <a:ext cx="5868144" cy="4464496"/>
          </a:xfrm>
          <a:prstGeom prst="rect">
            <a:avLst/>
          </a:prstGeom>
          <a:noFill/>
          <a:ln w="9525">
            <a:noFill/>
            <a:miter lim="800000"/>
            <a:headEnd/>
            <a:tailEnd/>
          </a:ln>
        </p:spPr>
      </p:pic>
      <p:pic>
        <p:nvPicPr>
          <p:cNvPr id="5" name="Picture 2" descr="F:\Ortho_Lux\Risko Rezso forditasai\Moyers.könyv\moyers.ábrák\moy.6-23.bmp"/>
          <p:cNvPicPr>
            <a:picLocks noChangeAspect="1" noChangeArrowheads="1"/>
          </p:cNvPicPr>
          <p:nvPr/>
        </p:nvPicPr>
        <p:blipFill>
          <a:blip r:embed="rId3" cstate="print"/>
          <a:srcRect/>
          <a:stretch>
            <a:fillRect/>
          </a:stretch>
        </p:blipFill>
        <p:spPr bwMode="auto">
          <a:xfrm flipH="1">
            <a:off x="539552" y="3717032"/>
            <a:ext cx="2622480" cy="2276872"/>
          </a:xfrm>
          <a:prstGeom prst="rect">
            <a:avLst/>
          </a:prstGeom>
          <a:noFill/>
        </p:spPr>
      </p:pic>
      <p:sp>
        <p:nvSpPr>
          <p:cNvPr id="6" name="Téglalap 5"/>
          <p:cNvSpPr/>
          <p:nvPr/>
        </p:nvSpPr>
        <p:spPr>
          <a:xfrm>
            <a:off x="251520" y="1844824"/>
            <a:ext cx="3888432" cy="1938992"/>
          </a:xfrm>
          <a:prstGeom prst="rect">
            <a:avLst/>
          </a:prstGeom>
        </p:spPr>
        <p:txBody>
          <a:bodyPr wrap="square">
            <a:spAutoFit/>
          </a:bodyPr>
          <a:lstStyle/>
          <a:p>
            <a:r>
              <a:rPr lang="hu-HU" sz="2400" b="1" dirty="0" err="1" smtClean="0"/>
              <a:t>When</a:t>
            </a:r>
            <a:r>
              <a:rPr lang="hu-HU" sz="2400" b="1" dirty="0" smtClean="0"/>
              <a:t> </a:t>
            </a:r>
            <a:r>
              <a:rPr lang="hu-HU" sz="2400" b="1" dirty="0" err="1" smtClean="0"/>
              <a:t>the</a:t>
            </a:r>
            <a:r>
              <a:rPr lang="hu-HU" sz="2400" b="1" dirty="0" smtClean="0"/>
              <a:t> </a:t>
            </a:r>
            <a:r>
              <a:rPr lang="hu-HU" sz="2400" b="1" dirty="0" err="1" smtClean="0"/>
              <a:t>teeth</a:t>
            </a:r>
            <a:r>
              <a:rPr lang="hu-HU" sz="2400" b="1" dirty="0" smtClean="0"/>
              <a:t> </a:t>
            </a:r>
            <a:r>
              <a:rPr lang="hu-HU" sz="2400" b="1" dirty="0" err="1" smtClean="0"/>
              <a:t>are</a:t>
            </a:r>
            <a:r>
              <a:rPr lang="hu-HU" sz="2400" b="1" dirty="0" smtClean="0"/>
              <a:t> </a:t>
            </a:r>
          </a:p>
          <a:p>
            <a:r>
              <a:rPr lang="hu-HU" sz="2400" b="1" dirty="0" err="1" smtClean="0"/>
              <a:t>aligned</a:t>
            </a:r>
            <a:r>
              <a:rPr lang="hu-HU" sz="2400" b="1" dirty="0" smtClean="0"/>
              <a:t> and </a:t>
            </a:r>
            <a:r>
              <a:rPr lang="hu-HU" sz="2400" b="1" dirty="0" err="1" smtClean="0"/>
              <a:t>placed</a:t>
            </a:r>
            <a:r>
              <a:rPr lang="hu-HU" sz="2400" b="1" dirty="0" smtClean="0"/>
              <a:t> </a:t>
            </a:r>
            <a:r>
              <a:rPr lang="hu-HU" sz="2400" b="1" dirty="0" err="1" smtClean="0"/>
              <a:t>in</a:t>
            </a:r>
            <a:r>
              <a:rPr lang="hu-HU" sz="2400" b="1" dirty="0" smtClean="0"/>
              <a:t> </a:t>
            </a:r>
            <a:r>
              <a:rPr lang="hu-HU" sz="2400" b="1" dirty="0" err="1" smtClean="0"/>
              <a:t>the</a:t>
            </a:r>
            <a:endParaRPr lang="hu-HU" sz="2400" b="1" dirty="0" smtClean="0"/>
          </a:p>
          <a:p>
            <a:r>
              <a:rPr lang="hu-HU" sz="2400" b="1" dirty="0" smtClean="0"/>
              <a:t> „</a:t>
            </a:r>
            <a:r>
              <a:rPr lang="hu-HU" sz="2400" b="1" dirty="0" err="1" smtClean="0"/>
              <a:t>zone</a:t>
            </a:r>
            <a:r>
              <a:rPr lang="hu-HU" sz="2400" b="1" dirty="0" smtClean="0"/>
              <a:t> of </a:t>
            </a:r>
            <a:r>
              <a:rPr lang="hu-HU" sz="2400" b="1" dirty="0" err="1" smtClean="0"/>
              <a:t>stability</a:t>
            </a:r>
            <a:r>
              <a:rPr lang="hu-HU" sz="2400" b="1" dirty="0" smtClean="0"/>
              <a:t>” </a:t>
            </a:r>
          </a:p>
          <a:p>
            <a:r>
              <a:rPr lang="hu-HU" sz="2400" b="1" dirty="0" err="1" smtClean="0"/>
              <a:t>the</a:t>
            </a:r>
            <a:r>
              <a:rPr lang="hu-HU" sz="2400" b="1" dirty="0" smtClean="0"/>
              <a:t> </a:t>
            </a:r>
            <a:r>
              <a:rPr lang="hu-HU" sz="2400" b="1" dirty="0" err="1" smtClean="0"/>
              <a:t>treatment</a:t>
            </a:r>
            <a:r>
              <a:rPr lang="hu-HU" sz="2400" b="1" dirty="0" smtClean="0"/>
              <a:t> is </a:t>
            </a:r>
            <a:r>
              <a:rPr lang="hu-HU" sz="2400" b="1" dirty="0" err="1" smtClean="0"/>
              <a:t>successfull</a:t>
            </a:r>
            <a:r>
              <a:rPr lang="hu-HU" sz="2400" b="1" dirty="0" smtClean="0"/>
              <a:t>.</a:t>
            </a:r>
          </a:p>
          <a:p>
            <a:r>
              <a:rPr lang="hu-HU" sz="2400" b="1" dirty="0" smtClean="0"/>
              <a:t>			</a:t>
            </a:r>
            <a:r>
              <a:rPr lang="hu-HU" sz="2400" b="1" dirty="0" err="1" smtClean="0"/>
              <a:t>Proffit</a:t>
            </a:r>
            <a:r>
              <a:rPr lang="hu-HU" sz="2400" b="1" dirty="0" smtClean="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39552" y="274638"/>
            <a:ext cx="8147248" cy="1498178"/>
          </a:xfrm>
        </p:spPr>
        <p:txBody>
          <a:bodyPr/>
          <a:lstStyle/>
          <a:p>
            <a:r>
              <a:rPr lang="hu-HU" b="1" dirty="0" err="1" smtClean="0"/>
              <a:t>Scientific</a:t>
            </a:r>
            <a:r>
              <a:rPr lang="hu-HU" b="1" dirty="0" smtClean="0"/>
              <a:t> </a:t>
            </a:r>
            <a:r>
              <a:rPr lang="hu-HU" b="1" dirty="0" err="1" smtClean="0"/>
              <a:t>Evidence</a:t>
            </a:r>
            <a:endParaRPr lang="hu-HU" b="1" dirty="0"/>
          </a:p>
        </p:txBody>
      </p:sp>
      <p:sp>
        <p:nvSpPr>
          <p:cNvPr id="3" name="Tartalom helye 2"/>
          <p:cNvSpPr>
            <a:spLocks noGrp="1"/>
          </p:cNvSpPr>
          <p:nvPr>
            <p:ph idx="1"/>
          </p:nvPr>
        </p:nvSpPr>
        <p:spPr>
          <a:xfrm>
            <a:off x="0" y="2276872"/>
            <a:ext cx="9144000" cy="3849291"/>
          </a:xfrm>
        </p:spPr>
        <p:txBody>
          <a:bodyPr/>
          <a:lstStyle/>
          <a:p>
            <a:r>
              <a:rPr lang="hu-HU" dirty="0" err="1" smtClean="0"/>
              <a:t>There</a:t>
            </a:r>
            <a:r>
              <a:rPr lang="hu-HU" dirty="0" smtClean="0"/>
              <a:t> is </a:t>
            </a:r>
            <a:r>
              <a:rPr lang="hu-HU" dirty="0" err="1" smtClean="0"/>
              <a:t>evidence</a:t>
            </a:r>
            <a:r>
              <a:rPr lang="hu-HU" dirty="0" smtClean="0"/>
              <a:t> </a:t>
            </a:r>
            <a:r>
              <a:rPr lang="hu-HU" dirty="0" err="1" smtClean="0"/>
              <a:t>that</a:t>
            </a:r>
            <a:r>
              <a:rPr lang="hu-HU" dirty="0" smtClean="0"/>
              <a:t> </a:t>
            </a:r>
            <a:r>
              <a:rPr lang="hu-HU" dirty="0" err="1" smtClean="0"/>
              <a:t>early</a:t>
            </a:r>
            <a:r>
              <a:rPr lang="hu-HU" dirty="0" smtClean="0"/>
              <a:t> </a:t>
            </a:r>
            <a:r>
              <a:rPr lang="hu-HU" dirty="0" err="1" smtClean="0"/>
              <a:t>overjet</a:t>
            </a:r>
            <a:r>
              <a:rPr lang="hu-HU" dirty="0" smtClean="0"/>
              <a:t> </a:t>
            </a:r>
            <a:r>
              <a:rPr lang="hu-HU" dirty="0" err="1" smtClean="0"/>
              <a:t>reduction</a:t>
            </a:r>
            <a:r>
              <a:rPr lang="hu-HU" dirty="0" smtClean="0"/>
              <a:t> </a:t>
            </a:r>
            <a:r>
              <a:rPr lang="hu-HU" dirty="0" err="1" smtClean="0"/>
              <a:t>is</a:t>
            </a:r>
            <a:r>
              <a:rPr lang="hu-HU" dirty="0" smtClean="0"/>
              <a:t> of </a:t>
            </a:r>
            <a:r>
              <a:rPr lang="hu-HU" dirty="0" err="1" smtClean="0"/>
              <a:t>benefit</a:t>
            </a:r>
            <a:endParaRPr lang="hu-HU" dirty="0" smtClean="0"/>
          </a:p>
          <a:p>
            <a:r>
              <a:rPr lang="hu-HU" dirty="0" err="1" smtClean="0"/>
              <a:t>But</a:t>
            </a:r>
            <a:r>
              <a:rPr lang="hu-HU" dirty="0" smtClean="0"/>
              <a:t> </a:t>
            </a:r>
            <a:r>
              <a:rPr lang="hu-HU" dirty="0" err="1" smtClean="0"/>
              <a:t>the</a:t>
            </a:r>
            <a:r>
              <a:rPr lang="hu-HU" dirty="0" smtClean="0"/>
              <a:t> </a:t>
            </a:r>
            <a:r>
              <a:rPr lang="hu-HU" dirty="0" err="1" smtClean="0"/>
              <a:t>level</a:t>
            </a:r>
            <a:r>
              <a:rPr lang="hu-HU" dirty="0" smtClean="0"/>
              <a:t> of </a:t>
            </a:r>
            <a:r>
              <a:rPr lang="hu-HU" dirty="0" err="1" smtClean="0"/>
              <a:t>uncertainity</a:t>
            </a:r>
            <a:r>
              <a:rPr lang="hu-HU" dirty="0" smtClean="0"/>
              <a:t> </a:t>
            </a:r>
            <a:r>
              <a:rPr lang="hu-HU" dirty="0" err="1" smtClean="0"/>
              <a:t>about</a:t>
            </a:r>
            <a:r>
              <a:rPr lang="hu-HU" dirty="0" smtClean="0"/>
              <a:t> </a:t>
            </a:r>
            <a:r>
              <a:rPr lang="hu-HU" dirty="0" err="1" smtClean="0"/>
              <a:t>this</a:t>
            </a:r>
            <a:r>
              <a:rPr lang="hu-HU" dirty="0" smtClean="0"/>
              <a:t> </a:t>
            </a:r>
            <a:r>
              <a:rPr lang="hu-HU" dirty="0" err="1" smtClean="0"/>
              <a:t>treatment</a:t>
            </a:r>
            <a:r>
              <a:rPr lang="hu-HU" dirty="0" smtClean="0"/>
              <a:t> is </a:t>
            </a:r>
            <a:r>
              <a:rPr lang="hu-HU" dirty="0" err="1" smtClean="0"/>
              <a:t>still</a:t>
            </a:r>
            <a:r>
              <a:rPr lang="hu-HU" dirty="0" smtClean="0"/>
              <a:t> </a:t>
            </a:r>
            <a:r>
              <a:rPr lang="hu-HU" dirty="0" err="1" smtClean="0"/>
              <a:t>high</a:t>
            </a:r>
            <a:endParaRPr lang="hu-H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a:t>Patients</a:t>
            </a:r>
            <a:r>
              <a:rPr lang="hu-HU" b="1" dirty="0"/>
              <a:t> </a:t>
            </a:r>
            <a:r>
              <a:rPr lang="hu-HU" b="1" dirty="0" err="1"/>
              <a:t>opinion</a:t>
            </a:r>
            <a:endParaRPr lang="hu-HU" b="1" dirty="0"/>
          </a:p>
        </p:txBody>
      </p:sp>
      <p:sp>
        <p:nvSpPr>
          <p:cNvPr id="3" name="Tartalom helye 2"/>
          <p:cNvSpPr>
            <a:spLocks noGrp="1"/>
          </p:cNvSpPr>
          <p:nvPr>
            <p:ph idx="1"/>
          </p:nvPr>
        </p:nvSpPr>
        <p:spPr>
          <a:xfrm>
            <a:off x="457200" y="1484784"/>
            <a:ext cx="8229600" cy="4968552"/>
          </a:xfrm>
        </p:spPr>
        <p:txBody>
          <a:bodyPr>
            <a:normAutofit fontScale="92500" lnSpcReduction="10000"/>
          </a:bodyPr>
          <a:lstStyle/>
          <a:p>
            <a:r>
              <a:rPr lang="hu-HU" dirty="0"/>
              <a:t>The </a:t>
            </a:r>
            <a:r>
              <a:rPr lang="hu-HU" dirty="0" err="1"/>
              <a:t>ortodontist</a:t>
            </a:r>
            <a:r>
              <a:rPr lang="hu-HU" dirty="0"/>
              <a:t> </a:t>
            </a:r>
            <a:r>
              <a:rPr lang="hu-HU" dirty="0" err="1"/>
              <a:t>who</a:t>
            </a:r>
            <a:r>
              <a:rPr lang="hu-HU" dirty="0"/>
              <a:t> </a:t>
            </a:r>
            <a:r>
              <a:rPr lang="hu-HU" dirty="0" err="1"/>
              <a:t>approves</a:t>
            </a:r>
            <a:r>
              <a:rPr lang="hu-HU" dirty="0"/>
              <a:t> </a:t>
            </a:r>
            <a:r>
              <a:rPr lang="hu-HU" dirty="0" err="1"/>
              <a:t>the</a:t>
            </a:r>
            <a:r>
              <a:rPr lang="hu-HU" dirty="0"/>
              <a:t> </a:t>
            </a:r>
            <a:r>
              <a:rPr lang="hu-HU" dirty="0" err="1"/>
              <a:t>treatment</a:t>
            </a:r>
            <a:r>
              <a:rPr lang="hu-HU" dirty="0"/>
              <a:t> </a:t>
            </a:r>
            <a:r>
              <a:rPr lang="hu-HU" dirty="0" err="1"/>
              <a:t>plan</a:t>
            </a:r>
            <a:r>
              <a:rPr lang="hu-HU" dirty="0"/>
              <a:t> is </a:t>
            </a:r>
            <a:r>
              <a:rPr lang="hu-HU" dirty="0" err="1"/>
              <a:t>liable</a:t>
            </a:r>
            <a:r>
              <a:rPr lang="hu-HU" dirty="0"/>
              <a:t> </a:t>
            </a:r>
            <a:r>
              <a:rPr lang="hu-HU" dirty="0" err="1"/>
              <a:t>for</a:t>
            </a:r>
            <a:r>
              <a:rPr lang="hu-HU" dirty="0"/>
              <a:t> </a:t>
            </a:r>
            <a:r>
              <a:rPr lang="hu-HU" dirty="0" err="1"/>
              <a:t>that</a:t>
            </a:r>
            <a:r>
              <a:rPr lang="hu-HU" dirty="0"/>
              <a:t> </a:t>
            </a:r>
            <a:r>
              <a:rPr lang="hu-HU" dirty="0" err="1"/>
              <a:t>care</a:t>
            </a:r>
            <a:r>
              <a:rPr lang="hu-HU" dirty="0"/>
              <a:t> and is </a:t>
            </a:r>
            <a:r>
              <a:rPr lang="hu-HU" dirty="0" err="1"/>
              <a:t>responsible</a:t>
            </a:r>
            <a:r>
              <a:rPr lang="hu-HU" dirty="0"/>
              <a:t> </a:t>
            </a:r>
            <a:r>
              <a:rPr lang="hu-HU" dirty="0" err="1"/>
              <a:t>for</a:t>
            </a:r>
            <a:r>
              <a:rPr lang="hu-HU" dirty="0"/>
              <a:t> </a:t>
            </a:r>
            <a:r>
              <a:rPr lang="hu-HU" dirty="0" err="1"/>
              <a:t>giving</a:t>
            </a:r>
            <a:r>
              <a:rPr lang="hu-HU" dirty="0"/>
              <a:t> </a:t>
            </a:r>
            <a:r>
              <a:rPr lang="hu-HU" dirty="0" err="1"/>
              <a:t>inform</a:t>
            </a:r>
            <a:r>
              <a:rPr lang="hu-HU" dirty="0"/>
              <a:t> </a:t>
            </a:r>
            <a:r>
              <a:rPr lang="hu-HU" dirty="0" err="1"/>
              <a:t>consent</a:t>
            </a:r>
            <a:endParaRPr lang="hu-HU" dirty="0"/>
          </a:p>
          <a:p>
            <a:r>
              <a:rPr lang="en-US" dirty="0" smtClean="0"/>
              <a:t>It is also crucial to inform our patients of studies that do not show any benefits for our proposed treatment. Good examples of this are the studies on self-ligation and methods to speed up treatment</a:t>
            </a:r>
            <a:endParaRPr lang="hu-HU" dirty="0" smtClean="0"/>
          </a:p>
          <a:p>
            <a:r>
              <a:rPr lang="hu-HU" dirty="0" smtClean="0"/>
              <a:t>The </a:t>
            </a:r>
            <a:r>
              <a:rPr lang="hu-HU" dirty="0" err="1"/>
              <a:t>orthodontist</a:t>
            </a:r>
            <a:r>
              <a:rPr lang="hu-HU" dirty="0"/>
              <a:t> must be </a:t>
            </a:r>
            <a:r>
              <a:rPr lang="hu-HU" dirty="0" err="1"/>
              <a:t>ensure</a:t>
            </a:r>
            <a:r>
              <a:rPr lang="hu-HU" dirty="0"/>
              <a:t> </a:t>
            </a:r>
            <a:r>
              <a:rPr lang="hu-HU" dirty="0" err="1"/>
              <a:t>that</a:t>
            </a:r>
            <a:r>
              <a:rPr lang="hu-HU" dirty="0"/>
              <a:t> </a:t>
            </a:r>
            <a:r>
              <a:rPr lang="hu-HU" dirty="0" err="1"/>
              <a:t>the</a:t>
            </a:r>
            <a:r>
              <a:rPr lang="hu-HU" dirty="0"/>
              <a:t> </a:t>
            </a:r>
            <a:r>
              <a:rPr lang="hu-HU" dirty="0" err="1"/>
              <a:t>patients</a:t>
            </a:r>
            <a:r>
              <a:rPr lang="hu-HU" dirty="0"/>
              <a:t> </a:t>
            </a:r>
            <a:r>
              <a:rPr lang="hu-HU" dirty="0" err="1"/>
              <a:t>understand</a:t>
            </a:r>
            <a:r>
              <a:rPr lang="hu-HU" dirty="0"/>
              <a:t> </a:t>
            </a:r>
            <a:r>
              <a:rPr lang="hu-HU" dirty="0" err="1"/>
              <a:t>the</a:t>
            </a:r>
            <a:r>
              <a:rPr lang="hu-HU" dirty="0"/>
              <a:t> </a:t>
            </a:r>
            <a:r>
              <a:rPr lang="hu-HU" dirty="0" err="1"/>
              <a:t>treatment</a:t>
            </a:r>
            <a:r>
              <a:rPr lang="hu-HU" dirty="0"/>
              <a:t> </a:t>
            </a:r>
            <a:r>
              <a:rPr lang="hu-HU" dirty="0" err="1"/>
              <a:t>decision</a:t>
            </a:r>
            <a:r>
              <a:rPr lang="hu-HU" dirty="0"/>
              <a:t> </a:t>
            </a:r>
            <a:r>
              <a:rPr lang="hu-HU" dirty="0" err="1"/>
              <a:t>that</a:t>
            </a:r>
            <a:r>
              <a:rPr lang="hu-HU" dirty="0"/>
              <a:t> </a:t>
            </a:r>
            <a:r>
              <a:rPr lang="hu-HU" dirty="0" err="1"/>
              <a:t>they</a:t>
            </a:r>
            <a:r>
              <a:rPr lang="hu-HU" dirty="0"/>
              <a:t> </a:t>
            </a:r>
            <a:r>
              <a:rPr lang="hu-HU" dirty="0" err="1"/>
              <a:t>are</a:t>
            </a:r>
            <a:r>
              <a:rPr lang="hu-HU" dirty="0"/>
              <a:t> </a:t>
            </a:r>
            <a:r>
              <a:rPr lang="hu-HU" dirty="0" err="1" smtClean="0"/>
              <a:t>choosing</a:t>
            </a:r>
            <a:r>
              <a:rPr lang="hu-HU" dirty="0" smtClean="0"/>
              <a:t> </a:t>
            </a:r>
            <a:r>
              <a:rPr lang="hu-HU" dirty="0" err="1" smtClean="0"/>
              <a:t>together</a:t>
            </a:r>
            <a:endParaRPr lang="hu-HU" dirty="0" smtClean="0"/>
          </a:p>
          <a:p>
            <a:endParaRPr lang="hu-H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About</a:t>
            </a:r>
            <a:r>
              <a:rPr lang="hu-HU" b="1" dirty="0" smtClean="0"/>
              <a:t> </a:t>
            </a:r>
            <a:r>
              <a:rPr lang="hu-HU" b="1" dirty="0" err="1" smtClean="0"/>
              <a:t>the</a:t>
            </a:r>
            <a:r>
              <a:rPr lang="hu-HU" b="1" dirty="0" smtClean="0"/>
              <a:t> </a:t>
            </a:r>
            <a:r>
              <a:rPr lang="hu-HU" b="1" dirty="0" err="1" smtClean="0"/>
              <a:t>three</a:t>
            </a:r>
            <a:r>
              <a:rPr lang="hu-HU" b="1" dirty="0" smtClean="0"/>
              <a:t> </a:t>
            </a:r>
            <a:r>
              <a:rPr lang="hu-HU" b="1" dirty="0" err="1" smtClean="0"/>
              <a:t>components</a:t>
            </a:r>
            <a:endParaRPr lang="hu-HU" b="1" dirty="0"/>
          </a:p>
        </p:txBody>
      </p:sp>
      <p:sp>
        <p:nvSpPr>
          <p:cNvPr id="3" name="Tartalom helye 2"/>
          <p:cNvSpPr>
            <a:spLocks noGrp="1"/>
          </p:cNvSpPr>
          <p:nvPr>
            <p:ph idx="1"/>
          </p:nvPr>
        </p:nvSpPr>
        <p:spPr/>
        <p:txBody>
          <a:bodyPr>
            <a:normAutofit fontScale="92500" lnSpcReduction="10000"/>
          </a:bodyPr>
          <a:lstStyle/>
          <a:p>
            <a:r>
              <a:rPr lang="hu-HU" dirty="0" smtClean="0"/>
              <a:t>T</a:t>
            </a:r>
            <a:r>
              <a:rPr lang="en-US" dirty="0" err="1" smtClean="0"/>
              <a:t>hese</a:t>
            </a:r>
            <a:r>
              <a:rPr lang="en-US" dirty="0" smtClean="0"/>
              <a:t> three components are </a:t>
            </a:r>
            <a:r>
              <a:rPr lang="hu-HU" dirty="0" err="1" smtClean="0"/>
              <a:t>not</a:t>
            </a:r>
            <a:r>
              <a:rPr lang="hu-HU" dirty="0" smtClean="0"/>
              <a:t> </a:t>
            </a:r>
            <a:r>
              <a:rPr lang="en-US" dirty="0" smtClean="0"/>
              <a:t>equal. The proportion of each component that influences a final clinical decision is influenced by their relative strengths. </a:t>
            </a:r>
            <a:endParaRPr lang="hu-HU" dirty="0" smtClean="0"/>
          </a:p>
          <a:p>
            <a:r>
              <a:rPr lang="hu-HU" dirty="0" smtClean="0"/>
              <a:t>T</a:t>
            </a:r>
            <a:r>
              <a:rPr lang="en-US" dirty="0" smtClean="0"/>
              <a:t>here is no doubt that if good scientific evidence is available it should outweigh clinical experience.</a:t>
            </a:r>
            <a:endParaRPr lang="hu-HU" dirty="0" smtClean="0"/>
          </a:p>
          <a:p>
            <a:r>
              <a:rPr lang="hu-HU" dirty="0" smtClean="0"/>
              <a:t>W</a:t>
            </a:r>
            <a:r>
              <a:rPr lang="en-US" dirty="0" smtClean="0"/>
              <a:t>e are not practicing ethically if we do not explain the presence or absence of research findings to our patients, so that they can make informed choices about their treatment.</a:t>
            </a:r>
            <a:endParaRPr lang="hu-H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412776"/>
            <a:ext cx="9144000" cy="5078313"/>
          </a:xfrm>
          <a:prstGeom prst="rect">
            <a:avLst/>
          </a:prstGeom>
        </p:spPr>
        <p:txBody>
          <a:bodyPr wrap="square">
            <a:spAutoFit/>
          </a:bodyPr>
          <a:lstStyle/>
          <a:p>
            <a:pPr algn="ctr"/>
            <a:r>
              <a:rPr lang="en-US" sz="4000" dirty="0" smtClean="0"/>
              <a:t>Malocclusion is </a:t>
            </a:r>
            <a:r>
              <a:rPr lang="hu-HU" sz="4000" u="sng" dirty="0" err="1" smtClean="0">
                <a:solidFill>
                  <a:schemeClr val="tx2">
                    <a:lumMod val="60000"/>
                    <a:lumOff val="40000"/>
                  </a:schemeClr>
                </a:solidFill>
              </a:rPr>
              <a:t>multifactorial</a:t>
            </a:r>
            <a:endParaRPr lang="hu-HU" sz="4000" dirty="0" smtClean="0"/>
          </a:p>
          <a:p>
            <a:pPr algn="ctr"/>
            <a:r>
              <a:rPr lang="hu-HU" sz="4000" dirty="0" smtClean="0"/>
              <a:t> </a:t>
            </a:r>
            <a:r>
              <a:rPr lang="en-US" sz="4000" dirty="0" smtClean="0"/>
              <a:t>caused by a combination of </a:t>
            </a:r>
            <a:endParaRPr lang="hu-HU" sz="4000" dirty="0" smtClean="0"/>
          </a:p>
          <a:p>
            <a:pPr algn="ctr"/>
            <a:r>
              <a:rPr lang="en-US" sz="4000" dirty="0" smtClean="0">
                <a:hlinkClick r:id="rId2"/>
              </a:rPr>
              <a:t>genetic and environmental factors</a:t>
            </a:r>
            <a:r>
              <a:rPr lang="en-US" sz="4000" dirty="0" smtClean="0"/>
              <a:t>.</a:t>
            </a:r>
            <a:endParaRPr lang="hu-HU" sz="4000" dirty="0" smtClean="0"/>
          </a:p>
          <a:p>
            <a:pPr algn="ctr"/>
            <a:endParaRPr lang="hu-HU" sz="4000" dirty="0" smtClean="0"/>
          </a:p>
          <a:p>
            <a:pPr algn="ctr"/>
            <a:r>
              <a:rPr lang="en-US" sz="4000" dirty="0" smtClean="0"/>
              <a:t>We cannot be sure of their relative contributions.</a:t>
            </a:r>
            <a:endParaRPr lang="hu-HU" sz="4000" dirty="0" smtClean="0"/>
          </a:p>
          <a:p>
            <a:r>
              <a:rPr lang="en-US" sz="4000" dirty="0" smtClean="0">
                <a:hlinkClick r:id="rId3"/>
              </a:rPr>
              <a:t> </a:t>
            </a:r>
            <a:endParaRPr lang="hu-HU" sz="4000" dirty="0" smtClean="0"/>
          </a:p>
          <a:p>
            <a:endParaRPr lang="hu-HU" sz="4400" dirty="0" smtClean="0">
              <a:hlinkClick r:id="rId3"/>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55576" y="2060848"/>
            <a:ext cx="7920880" cy="3970318"/>
          </a:xfrm>
          <a:prstGeom prst="rect">
            <a:avLst/>
          </a:prstGeom>
        </p:spPr>
        <p:txBody>
          <a:bodyPr wrap="square">
            <a:spAutoFit/>
          </a:bodyPr>
          <a:lstStyle/>
          <a:p>
            <a:r>
              <a:rPr lang="en-US" sz="2800" dirty="0" smtClean="0"/>
              <a:t>We can never be 100% certain about our treatment.</a:t>
            </a:r>
            <a:endParaRPr lang="hu-HU" sz="2800" dirty="0" smtClean="0"/>
          </a:p>
          <a:p>
            <a:r>
              <a:rPr lang="en-US" sz="2800" dirty="0" smtClean="0"/>
              <a:t>There are many ways to treat malocclusion and most of these treatments work</a:t>
            </a:r>
            <a:r>
              <a:rPr lang="hu-HU" sz="2800" dirty="0" smtClean="0"/>
              <a:t>.</a:t>
            </a:r>
          </a:p>
          <a:p>
            <a:r>
              <a:rPr lang="en-US" sz="2800" dirty="0" smtClean="0"/>
              <a:t>One way of reducing clinical uncertainty is to carry out research and incorporate this evidence into our decisions.</a:t>
            </a:r>
            <a:endParaRPr lang="hu-HU" sz="2800" dirty="0" smtClean="0"/>
          </a:p>
          <a:p>
            <a:endParaRPr lang="hu-HU" sz="2800" dirty="0" smtClean="0"/>
          </a:p>
          <a:p>
            <a:r>
              <a:rPr lang="en-US" sz="2800" dirty="0" smtClean="0"/>
              <a:t>I wish that I knew </a:t>
            </a:r>
            <a:r>
              <a:rPr lang="en-US" sz="2800" u="sng" dirty="0" smtClean="0">
                <a:hlinkClick r:id="rId2"/>
              </a:rPr>
              <a:t>how to intercept malocclusion</a:t>
            </a:r>
            <a:r>
              <a:rPr lang="en-US" sz="2800" dirty="0" smtClean="0">
                <a:solidFill>
                  <a:schemeClr val="accent1"/>
                </a:solidFill>
              </a:rPr>
              <a:t>…</a:t>
            </a:r>
            <a:endParaRPr lang="hu-HU" sz="2800" dirty="0" smtClean="0">
              <a:solidFill>
                <a:schemeClr val="accent1"/>
              </a:solidFill>
            </a:endParaRPr>
          </a:p>
          <a:p>
            <a:endParaRPr lang="hu-HU" sz="2800" dirty="0" smtClean="0"/>
          </a:p>
        </p:txBody>
      </p:sp>
      <p:sp>
        <p:nvSpPr>
          <p:cNvPr id="3" name="Szövegdoboz 2"/>
          <p:cNvSpPr txBox="1"/>
          <p:nvPr/>
        </p:nvSpPr>
        <p:spPr>
          <a:xfrm>
            <a:off x="1835696" y="764704"/>
            <a:ext cx="5688632" cy="769441"/>
          </a:xfrm>
          <a:prstGeom prst="rect">
            <a:avLst/>
          </a:prstGeom>
          <a:noFill/>
        </p:spPr>
        <p:txBody>
          <a:bodyPr wrap="square" rtlCol="0">
            <a:spAutoFit/>
          </a:bodyPr>
          <a:lstStyle/>
          <a:p>
            <a:pPr algn="ctr"/>
            <a:r>
              <a:rPr lang="hu-HU" sz="4400" b="1" dirty="0" err="1" smtClean="0"/>
              <a:t>About</a:t>
            </a:r>
            <a:r>
              <a:rPr lang="hu-HU" sz="4400" b="1" dirty="0" smtClean="0"/>
              <a:t> </a:t>
            </a:r>
            <a:r>
              <a:rPr lang="hu-HU" sz="4400" b="1" dirty="0" err="1" smtClean="0"/>
              <a:t>treatment</a:t>
            </a:r>
            <a:endParaRPr lang="hu-HU" sz="4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3D5541B-EA09-487D-AAE1-89218EAB062D}"/>
              </a:ext>
            </a:extLst>
          </p:cNvPr>
          <p:cNvSpPr>
            <a:spLocks noGrp="1"/>
          </p:cNvSpPr>
          <p:nvPr>
            <p:ph type="title"/>
          </p:nvPr>
        </p:nvSpPr>
        <p:spPr/>
        <p:txBody>
          <a:bodyPr/>
          <a:lstStyle/>
          <a:p>
            <a:r>
              <a:rPr lang="de-DE" b="1" dirty="0"/>
              <a:t>Timing </a:t>
            </a:r>
            <a:r>
              <a:rPr lang="de-DE" b="1" dirty="0" err="1"/>
              <a:t>of</a:t>
            </a:r>
            <a:r>
              <a:rPr lang="de-DE" b="1" dirty="0"/>
              <a:t> </a:t>
            </a:r>
            <a:r>
              <a:rPr lang="de-DE" b="1" dirty="0" err="1"/>
              <a:t>treatment</a:t>
            </a:r>
            <a:endParaRPr lang="de-DE" b="1" dirty="0"/>
          </a:p>
        </p:txBody>
      </p:sp>
      <p:sp>
        <p:nvSpPr>
          <p:cNvPr id="3" name="Inhaltsplatzhalter 2">
            <a:extLst>
              <a:ext uri="{FF2B5EF4-FFF2-40B4-BE49-F238E27FC236}">
                <a16:creationId xmlns="" xmlns:a16="http://schemas.microsoft.com/office/drawing/2014/main" id="{03C73463-040D-4D8B-AA80-A80FA57ABCCC}"/>
              </a:ext>
            </a:extLst>
          </p:cNvPr>
          <p:cNvSpPr>
            <a:spLocks noGrp="1"/>
          </p:cNvSpPr>
          <p:nvPr>
            <p:ph idx="1"/>
          </p:nvPr>
        </p:nvSpPr>
        <p:spPr/>
        <p:txBody>
          <a:bodyPr/>
          <a:lstStyle/>
          <a:p>
            <a:r>
              <a:rPr lang="en-US" dirty="0"/>
              <a:t>One of the most controversial areas in orthodontics is about the timing of orthodontic treatment.  </a:t>
            </a:r>
          </a:p>
          <a:p>
            <a:r>
              <a:rPr lang="en-US" dirty="0"/>
              <a:t>There are many orthodontists </a:t>
            </a:r>
            <a:r>
              <a:rPr lang="en-US" dirty="0" smtClean="0"/>
              <a:t>who </a:t>
            </a:r>
            <a:r>
              <a:rPr lang="en-US" dirty="0"/>
              <a:t>introduce “early or interceptive” treatment into their clinical practices  </a:t>
            </a:r>
          </a:p>
          <a:p>
            <a:r>
              <a:rPr lang="en-US" dirty="0"/>
              <a:t>But is this evidence based?</a:t>
            </a:r>
            <a:endParaRPr lang="hu-HU" dirty="0"/>
          </a:p>
          <a:p>
            <a:endParaRPr lang="de-DE" dirty="0"/>
          </a:p>
        </p:txBody>
      </p:sp>
    </p:spTree>
    <p:extLst>
      <p:ext uri="{BB962C8B-B14F-4D97-AF65-F5344CB8AC3E}">
        <p14:creationId xmlns="" xmlns:p14="http://schemas.microsoft.com/office/powerpoint/2010/main" val="276630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Timing</a:t>
            </a:r>
            <a:r>
              <a:rPr lang="hu-HU" b="1" dirty="0" smtClean="0"/>
              <a:t> of </a:t>
            </a:r>
            <a:r>
              <a:rPr lang="hu-HU" b="1" dirty="0" err="1" smtClean="0"/>
              <a:t>the</a:t>
            </a:r>
            <a:r>
              <a:rPr lang="hu-HU" b="1" dirty="0" smtClean="0"/>
              <a:t> </a:t>
            </a:r>
            <a:r>
              <a:rPr lang="hu-HU" b="1" dirty="0" err="1" smtClean="0"/>
              <a:t>craniofacial</a:t>
            </a:r>
            <a:r>
              <a:rPr lang="hu-HU" b="1" dirty="0" smtClean="0"/>
              <a:t> </a:t>
            </a:r>
            <a:r>
              <a:rPr lang="hu-HU" b="1" dirty="0" err="1" smtClean="0"/>
              <a:t>growth</a:t>
            </a:r>
            <a:endParaRPr lang="hu-HU" b="1" dirty="0"/>
          </a:p>
        </p:txBody>
      </p:sp>
      <p:sp>
        <p:nvSpPr>
          <p:cNvPr id="3" name="Tartalom helye 2"/>
          <p:cNvSpPr>
            <a:spLocks noGrp="1"/>
          </p:cNvSpPr>
          <p:nvPr>
            <p:ph idx="1"/>
          </p:nvPr>
        </p:nvSpPr>
        <p:spPr>
          <a:xfrm>
            <a:off x="457200" y="1268760"/>
            <a:ext cx="8229600" cy="4857403"/>
          </a:xfrm>
        </p:spPr>
        <p:txBody>
          <a:bodyPr/>
          <a:lstStyle/>
          <a:p>
            <a:r>
              <a:rPr lang="hu-HU" dirty="0" smtClean="0"/>
              <a:t>The </a:t>
            </a:r>
            <a:r>
              <a:rPr lang="hu-HU" dirty="0" err="1" smtClean="0"/>
              <a:t>size</a:t>
            </a:r>
            <a:r>
              <a:rPr lang="hu-HU" dirty="0" smtClean="0"/>
              <a:t> of </a:t>
            </a:r>
            <a:r>
              <a:rPr lang="hu-HU" dirty="0" err="1" smtClean="0"/>
              <a:t>the</a:t>
            </a:r>
            <a:r>
              <a:rPr lang="hu-HU" dirty="0" smtClean="0"/>
              <a:t> </a:t>
            </a:r>
            <a:r>
              <a:rPr lang="hu-HU" dirty="0" err="1" smtClean="0"/>
              <a:t>face</a:t>
            </a:r>
            <a:r>
              <a:rPr lang="hu-HU" dirty="0" smtClean="0"/>
              <a:t> is </a:t>
            </a:r>
            <a:r>
              <a:rPr lang="hu-HU" dirty="0" err="1" smtClean="0"/>
              <a:t>growing</a:t>
            </a:r>
            <a:r>
              <a:rPr lang="hu-HU" dirty="0" smtClean="0"/>
              <a:t> more </a:t>
            </a:r>
            <a:r>
              <a:rPr lang="hu-HU" dirty="0" err="1" smtClean="0"/>
              <a:t>than</a:t>
            </a:r>
            <a:r>
              <a:rPr lang="hu-HU" dirty="0" smtClean="0"/>
              <a:t> </a:t>
            </a:r>
            <a:r>
              <a:rPr lang="hu-HU" dirty="0" err="1" smtClean="0"/>
              <a:t>the</a:t>
            </a:r>
            <a:r>
              <a:rPr lang="hu-HU" dirty="0" smtClean="0"/>
              <a:t> </a:t>
            </a:r>
            <a:r>
              <a:rPr lang="hu-HU" dirty="0" err="1" smtClean="0"/>
              <a:t>cranial</a:t>
            </a:r>
            <a:r>
              <a:rPr lang="hu-HU" dirty="0" smtClean="0"/>
              <a:t> </a:t>
            </a:r>
            <a:r>
              <a:rPr lang="hu-HU" dirty="0" err="1" smtClean="0"/>
              <a:t>skull</a:t>
            </a:r>
            <a:r>
              <a:rPr lang="hu-HU" dirty="0" smtClean="0"/>
              <a:t> </a:t>
            </a:r>
            <a:r>
              <a:rPr lang="hu-HU" dirty="0" err="1" smtClean="0"/>
              <a:t>after</a:t>
            </a:r>
            <a:r>
              <a:rPr lang="hu-HU" dirty="0" smtClean="0"/>
              <a:t> </a:t>
            </a:r>
            <a:r>
              <a:rPr lang="hu-HU" dirty="0" err="1" smtClean="0"/>
              <a:t>birth</a:t>
            </a:r>
            <a:r>
              <a:rPr lang="hu-HU" dirty="0" smtClean="0"/>
              <a:t>: </a:t>
            </a:r>
          </a:p>
          <a:p>
            <a:r>
              <a:rPr lang="hu-HU" u="sng" dirty="0" err="1" smtClean="0">
                <a:solidFill>
                  <a:schemeClr val="accent1"/>
                </a:solidFill>
              </a:rPr>
              <a:t>cephalo-caudal</a:t>
            </a:r>
            <a:r>
              <a:rPr lang="hu-HU" u="sng" dirty="0" smtClean="0">
                <a:solidFill>
                  <a:schemeClr val="accent1"/>
                </a:solidFill>
              </a:rPr>
              <a:t> gradiens</a:t>
            </a:r>
          </a:p>
          <a:p>
            <a:r>
              <a:rPr lang="hu-HU" dirty="0" err="1" smtClean="0"/>
              <a:t>Position</a:t>
            </a:r>
            <a:r>
              <a:rPr lang="hu-HU" dirty="0" smtClean="0"/>
              <a:t> of </a:t>
            </a:r>
            <a:r>
              <a:rPr lang="hu-HU" dirty="0" err="1" smtClean="0"/>
              <a:t>the</a:t>
            </a:r>
            <a:r>
              <a:rPr lang="hu-HU" dirty="0" smtClean="0"/>
              <a:t> </a:t>
            </a:r>
            <a:r>
              <a:rPr lang="hu-HU" dirty="0" err="1" smtClean="0"/>
              <a:t>mandible</a:t>
            </a:r>
            <a:r>
              <a:rPr lang="hu-HU" dirty="0" smtClean="0"/>
              <a:t> is more </a:t>
            </a:r>
            <a:r>
              <a:rPr lang="hu-HU" dirty="0" err="1" smtClean="0"/>
              <a:t>caudal</a:t>
            </a:r>
            <a:r>
              <a:rPr lang="hu-HU" dirty="0" smtClean="0"/>
              <a:t> </a:t>
            </a:r>
            <a:r>
              <a:rPr lang="hu-HU" dirty="0" err="1" smtClean="0"/>
              <a:t>than</a:t>
            </a:r>
            <a:r>
              <a:rPr lang="hu-HU" dirty="0" smtClean="0"/>
              <a:t> of </a:t>
            </a:r>
            <a:r>
              <a:rPr lang="hu-HU" dirty="0" err="1" smtClean="0"/>
              <a:t>the</a:t>
            </a:r>
            <a:r>
              <a:rPr lang="hu-HU" dirty="0" smtClean="0"/>
              <a:t> </a:t>
            </a:r>
            <a:r>
              <a:rPr lang="hu-HU" dirty="0" err="1" smtClean="0"/>
              <a:t>upper</a:t>
            </a:r>
            <a:r>
              <a:rPr lang="hu-HU" dirty="0" smtClean="0"/>
              <a:t> </a:t>
            </a:r>
            <a:r>
              <a:rPr lang="hu-HU" dirty="0" err="1" smtClean="0"/>
              <a:t>jaw</a:t>
            </a:r>
            <a:r>
              <a:rPr lang="hu-HU" dirty="0" smtClean="0"/>
              <a:t> and </a:t>
            </a:r>
            <a:r>
              <a:rPr lang="hu-HU" dirty="0" err="1" smtClean="0"/>
              <a:t>it</a:t>
            </a:r>
            <a:r>
              <a:rPr lang="hu-HU" dirty="0" smtClean="0"/>
              <a:t> is </a:t>
            </a:r>
            <a:r>
              <a:rPr lang="hu-HU" dirty="0" err="1" smtClean="0"/>
              <a:t>growing</a:t>
            </a:r>
            <a:r>
              <a:rPr lang="hu-HU" dirty="0" smtClean="0"/>
              <a:t> </a:t>
            </a:r>
            <a:r>
              <a:rPr lang="hu-HU" dirty="0" err="1" smtClean="0"/>
              <a:t>faster</a:t>
            </a:r>
            <a:r>
              <a:rPr lang="hu-HU" dirty="0" smtClean="0"/>
              <a:t>, </a:t>
            </a:r>
            <a:r>
              <a:rPr lang="hu-HU" dirty="0" err="1" smtClean="0"/>
              <a:t>larger</a:t>
            </a:r>
            <a:r>
              <a:rPr lang="hu-HU" dirty="0" smtClean="0"/>
              <a:t> and </a:t>
            </a:r>
            <a:r>
              <a:rPr lang="hu-HU" dirty="0" err="1" smtClean="0"/>
              <a:t>for</a:t>
            </a:r>
            <a:r>
              <a:rPr lang="hu-HU" dirty="0" smtClean="0"/>
              <a:t> a </a:t>
            </a:r>
            <a:r>
              <a:rPr lang="hu-HU" dirty="0" err="1" smtClean="0"/>
              <a:t>longer</a:t>
            </a:r>
            <a:r>
              <a:rPr lang="hu-HU" dirty="0" smtClean="0"/>
              <a:t> </a:t>
            </a:r>
            <a:r>
              <a:rPr lang="hu-HU" dirty="0" err="1" smtClean="0"/>
              <a:t>time</a:t>
            </a:r>
            <a:r>
              <a:rPr lang="hu-HU" dirty="0" smtClean="0"/>
              <a:t> </a:t>
            </a:r>
            <a:r>
              <a:rPr lang="hu-HU" dirty="0" err="1" smtClean="0"/>
              <a:t>than</a:t>
            </a:r>
            <a:r>
              <a:rPr lang="hu-HU" dirty="0" smtClean="0"/>
              <a:t> </a:t>
            </a:r>
            <a:r>
              <a:rPr lang="hu-HU" dirty="0" err="1" smtClean="0"/>
              <a:t>the</a:t>
            </a:r>
            <a:r>
              <a:rPr lang="hu-HU" dirty="0" smtClean="0"/>
              <a:t> </a:t>
            </a:r>
            <a:r>
              <a:rPr lang="hu-HU" dirty="0" err="1" smtClean="0"/>
              <a:t>maxilla</a:t>
            </a:r>
            <a:r>
              <a:rPr lang="hu-HU" dirty="0" smtClean="0"/>
              <a:t>:</a:t>
            </a:r>
          </a:p>
          <a:p>
            <a:r>
              <a:rPr lang="hu-HU" dirty="0" smtClean="0"/>
              <a:t> </a:t>
            </a:r>
            <a:r>
              <a:rPr lang="hu-HU" u="sng" dirty="0" err="1" smtClean="0">
                <a:solidFill>
                  <a:schemeClr val="accent1"/>
                </a:solidFill>
              </a:rPr>
              <a:t>cranio-caudal</a:t>
            </a:r>
            <a:r>
              <a:rPr lang="hu-HU" u="sng" dirty="0" smtClean="0">
                <a:solidFill>
                  <a:schemeClr val="accent1"/>
                </a:solidFill>
              </a:rPr>
              <a:t> gradiens</a:t>
            </a:r>
            <a:endParaRPr lang="hu-HU" dirty="0"/>
          </a:p>
        </p:txBody>
      </p:sp>
      <p:pic>
        <p:nvPicPr>
          <p:cNvPr id="4" name="Picture 2"/>
          <p:cNvPicPr>
            <a:picLocks noChangeAspect="1" noChangeArrowheads="1"/>
          </p:cNvPicPr>
          <p:nvPr/>
        </p:nvPicPr>
        <p:blipFill>
          <a:blip r:embed="rId2" cstate="print"/>
          <a:srcRect l="19614" t="62356" r="19214" b="14359"/>
          <a:stretch>
            <a:fillRect/>
          </a:stretch>
        </p:blipFill>
        <p:spPr bwMode="auto">
          <a:xfrm>
            <a:off x="4788024" y="4437112"/>
            <a:ext cx="4104456" cy="2007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Egyenes összekötő nyíllal 3"/>
          <p:cNvCxnSpPr/>
          <p:nvPr/>
        </p:nvCxnSpPr>
        <p:spPr>
          <a:xfrm rot="16200000" flipV="1">
            <a:off x="29357" y="4318356"/>
            <a:ext cx="3333014" cy="13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flipV="1">
            <a:off x="1683922" y="5975514"/>
            <a:ext cx="5461157" cy="10066"/>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5134864" y="6360828"/>
            <a:ext cx="1909690" cy="400110"/>
          </a:xfrm>
          <a:prstGeom prst="rect">
            <a:avLst/>
          </a:prstGeom>
          <a:noFill/>
        </p:spPr>
        <p:txBody>
          <a:bodyPr wrap="none" rtlCol="0">
            <a:spAutoFit/>
          </a:bodyPr>
          <a:lstStyle/>
          <a:p>
            <a:pPr algn="ctr"/>
            <a:r>
              <a:rPr lang="hu-HU" sz="2000" b="1" dirty="0" smtClean="0">
                <a:solidFill>
                  <a:schemeClr val="accent2"/>
                </a:solidFill>
              </a:rPr>
              <a:t>életkor években</a:t>
            </a:r>
            <a:endParaRPr lang="hu-HU" sz="2000" b="1" dirty="0">
              <a:solidFill>
                <a:schemeClr val="accent2"/>
              </a:solidFill>
            </a:endParaRPr>
          </a:p>
        </p:txBody>
      </p:sp>
      <p:cxnSp>
        <p:nvCxnSpPr>
          <p:cNvPr id="9" name="Egyenes összekötő 8"/>
          <p:cNvCxnSpPr/>
          <p:nvPr/>
        </p:nvCxnSpPr>
        <p:spPr>
          <a:xfrm flipV="1">
            <a:off x="1550067" y="4468100"/>
            <a:ext cx="144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rot="5400000" flipH="1" flipV="1">
            <a:off x="2338791"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Szövegdoboz 33"/>
          <p:cNvSpPr txBox="1"/>
          <p:nvPr/>
        </p:nvSpPr>
        <p:spPr>
          <a:xfrm>
            <a:off x="1092249" y="5010501"/>
            <a:ext cx="184730" cy="400110"/>
          </a:xfrm>
          <a:prstGeom prst="rect">
            <a:avLst/>
          </a:prstGeom>
          <a:noFill/>
        </p:spPr>
        <p:txBody>
          <a:bodyPr wrap="none" rtlCol="0">
            <a:spAutoFit/>
          </a:bodyPr>
          <a:lstStyle/>
          <a:p>
            <a:pPr algn="ctr"/>
            <a:endParaRPr lang="hu-HU" sz="2000" dirty="0" smtClean="0">
              <a:solidFill>
                <a:srgbClr val="0000CC"/>
              </a:solidFill>
            </a:endParaRPr>
          </a:p>
        </p:txBody>
      </p:sp>
      <p:cxnSp>
        <p:nvCxnSpPr>
          <p:cNvPr id="56" name="Egyenes összekötő 55"/>
          <p:cNvCxnSpPr/>
          <p:nvPr/>
        </p:nvCxnSpPr>
        <p:spPr>
          <a:xfrm rot="5400000" flipH="1" flipV="1">
            <a:off x="3058129"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rot="5400000" flipH="1" flipV="1">
            <a:off x="3777573"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rot="5400000" flipH="1" flipV="1">
            <a:off x="4498691"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rot="5400000" flipH="1" flipV="1">
            <a:off x="5217491"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Egyenes összekötő 59"/>
          <p:cNvCxnSpPr/>
          <p:nvPr/>
        </p:nvCxnSpPr>
        <p:spPr>
          <a:xfrm rot="5400000" flipH="1" flipV="1">
            <a:off x="5939397"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Egyenes összekötő 23"/>
          <p:cNvCxnSpPr/>
          <p:nvPr/>
        </p:nvCxnSpPr>
        <p:spPr>
          <a:xfrm rot="5400000" flipH="1" flipV="1">
            <a:off x="6657387"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Egyenes összekötő 39"/>
          <p:cNvCxnSpPr/>
          <p:nvPr/>
        </p:nvCxnSpPr>
        <p:spPr>
          <a:xfrm flipV="1">
            <a:off x="1550067" y="3072685"/>
            <a:ext cx="144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flipV="1">
            <a:off x="1613567" y="3775950"/>
            <a:ext cx="72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Egyenes összekötő 46"/>
          <p:cNvCxnSpPr/>
          <p:nvPr/>
        </p:nvCxnSpPr>
        <p:spPr>
          <a:xfrm flipV="1">
            <a:off x="1621499" y="5222953"/>
            <a:ext cx="72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Szövegdoboz 35"/>
          <p:cNvSpPr txBox="1"/>
          <p:nvPr/>
        </p:nvSpPr>
        <p:spPr>
          <a:xfrm>
            <a:off x="4009604" y="6111164"/>
            <a:ext cx="444353" cy="400110"/>
          </a:xfrm>
          <a:prstGeom prst="rect">
            <a:avLst/>
          </a:prstGeom>
          <a:noFill/>
        </p:spPr>
        <p:txBody>
          <a:bodyPr wrap="none" rtlCol="0">
            <a:spAutoFit/>
          </a:bodyPr>
          <a:lstStyle/>
          <a:p>
            <a:pPr algn="ctr"/>
            <a:r>
              <a:rPr lang="hu-HU" sz="2000" dirty="0" smtClean="0">
                <a:solidFill>
                  <a:srgbClr val="FF0000"/>
                </a:solidFill>
              </a:rPr>
              <a:t>11</a:t>
            </a:r>
          </a:p>
        </p:txBody>
      </p:sp>
      <p:sp>
        <p:nvSpPr>
          <p:cNvPr id="37" name="Szövegdoboz 36"/>
          <p:cNvSpPr txBox="1"/>
          <p:nvPr/>
        </p:nvSpPr>
        <p:spPr>
          <a:xfrm>
            <a:off x="4734983" y="6111412"/>
            <a:ext cx="441147" cy="400110"/>
          </a:xfrm>
          <a:prstGeom prst="rect">
            <a:avLst/>
          </a:prstGeom>
          <a:noFill/>
        </p:spPr>
        <p:txBody>
          <a:bodyPr wrap="none" rtlCol="0">
            <a:spAutoFit/>
          </a:bodyPr>
          <a:lstStyle/>
          <a:p>
            <a:pPr algn="ctr"/>
            <a:r>
              <a:rPr lang="hu-HU" sz="2000" dirty="0" smtClean="0">
                <a:solidFill>
                  <a:srgbClr val="FF0000"/>
                </a:solidFill>
              </a:rPr>
              <a:t>13</a:t>
            </a:r>
          </a:p>
        </p:txBody>
      </p:sp>
      <p:sp>
        <p:nvSpPr>
          <p:cNvPr id="31" name="Szövegdoboz 30"/>
          <p:cNvSpPr txBox="1"/>
          <p:nvPr/>
        </p:nvSpPr>
        <p:spPr>
          <a:xfrm>
            <a:off x="7452833" y="4791210"/>
            <a:ext cx="987706" cy="523220"/>
          </a:xfrm>
          <a:prstGeom prst="rect">
            <a:avLst/>
          </a:prstGeom>
          <a:noFill/>
        </p:spPr>
        <p:txBody>
          <a:bodyPr wrap="none" rtlCol="0">
            <a:spAutoFit/>
          </a:bodyPr>
          <a:lstStyle/>
          <a:p>
            <a:r>
              <a:rPr lang="hu-HU" sz="2800" b="1" dirty="0" smtClean="0">
                <a:solidFill>
                  <a:srgbClr val="FF0000"/>
                </a:solidFill>
              </a:rPr>
              <a:t>leány</a:t>
            </a:r>
            <a:endParaRPr lang="en-US" sz="2800" b="1" dirty="0">
              <a:solidFill>
                <a:srgbClr val="FF0000"/>
              </a:solidFill>
            </a:endParaRPr>
          </a:p>
        </p:txBody>
      </p:sp>
      <p:sp>
        <p:nvSpPr>
          <p:cNvPr id="41" name="Szövegdoboz 40"/>
          <p:cNvSpPr txBox="1"/>
          <p:nvPr/>
        </p:nvSpPr>
        <p:spPr>
          <a:xfrm>
            <a:off x="7452833" y="4181610"/>
            <a:ext cx="579005" cy="523220"/>
          </a:xfrm>
          <a:prstGeom prst="rect">
            <a:avLst/>
          </a:prstGeom>
          <a:noFill/>
        </p:spPr>
        <p:txBody>
          <a:bodyPr wrap="none" rtlCol="0">
            <a:spAutoFit/>
          </a:bodyPr>
          <a:lstStyle/>
          <a:p>
            <a:r>
              <a:rPr lang="hu-HU" sz="2800" b="1" dirty="0" smtClean="0">
                <a:solidFill>
                  <a:schemeClr val="accent1"/>
                </a:solidFill>
              </a:rPr>
              <a:t>fiú</a:t>
            </a:r>
            <a:endParaRPr lang="en-US" sz="2800" b="1" dirty="0">
              <a:solidFill>
                <a:schemeClr val="accent1"/>
              </a:solidFill>
            </a:endParaRPr>
          </a:p>
        </p:txBody>
      </p:sp>
      <p:sp>
        <p:nvSpPr>
          <p:cNvPr id="44" name="Szabadkézi sokszög 43"/>
          <p:cNvSpPr/>
          <p:nvPr/>
        </p:nvSpPr>
        <p:spPr>
          <a:xfrm>
            <a:off x="2171700" y="3481388"/>
            <a:ext cx="4572000" cy="2490787"/>
          </a:xfrm>
          <a:custGeom>
            <a:avLst/>
            <a:gdLst>
              <a:gd name="connsiteX0" fmla="*/ 0 w 4572000"/>
              <a:gd name="connsiteY0" fmla="*/ 833437 h 2490787"/>
              <a:gd name="connsiteX1" fmla="*/ 552450 w 4572000"/>
              <a:gd name="connsiteY1" fmla="*/ 966787 h 2490787"/>
              <a:gd name="connsiteX2" fmla="*/ 1333500 w 4572000"/>
              <a:gd name="connsiteY2" fmla="*/ 1042987 h 2490787"/>
              <a:gd name="connsiteX3" fmla="*/ 1743075 w 4572000"/>
              <a:gd name="connsiteY3" fmla="*/ 1014412 h 2490787"/>
              <a:gd name="connsiteX4" fmla="*/ 1981200 w 4572000"/>
              <a:gd name="connsiteY4" fmla="*/ 500062 h 2490787"/>
              <a:gd name="connsiteX5" fmla="*/ 2066925 w 4572000"/>
              <a:gd name="connsiteY5" fmla="*/ 119062 h 2490787"/>
              <a:gd name="connsiteX6" fmla="*/ 2200275 w 4572000"/>
              <a:gd name="connsiteY6" fmla="*/ 14287 h 2490787"/>
              <a:gd name="connsiteX7" fmla="*/ 2343150 w 4572000"/>
              <a:gd name="connsiteY7" fmla="*/ 204787 h 2490787"/>
              <a:gd name="connsiteX8" fmla="*/ 2552700 w 4572000"/>
              <a:gd name="connsiteY8" fmla="*/ 681037 h 2490787"/>
              <a:gd name="connsiteX9" fmla="*/ 2886075 w 4572000"/>
              <a:gd name="connsiteY9" fmla="*/ 1547812 h 2490787"/>
              <a:gd name="connsiteX10" fmla="*/ 3314700 w 4572000"/>
              <a:gd name="connsiteY10" fmla="*/ 2109787 h 2490787"/>
              <a:gd name="connsiteX11" fmla="*/ 3943350 w 4572000"/>
              <a:gd name="connsiteY11" fmla="*/ 2405062 h 2490787"/>
              <a:gd name="connsiteX12" fmla="*/ 4572000 w 4572000"/>
              <a:gd name="connsiteY12" fmla="*/ 2490787 h 249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0" h="2490787">
                <a:moveTo>
                  <a:pt x="0" y="833437"/>
                </a:moveTo>
                <a:cubicBezTo>
                  <a:pt x="165100" y="882649"/>
                  <a:pt x="330200" y="931862"/>
                  <a:pt x="552450" y="966787"/>
                </a:cubicBezTo>
                <a:cubicBezTo>
                  <a:pt x="774700" y="1001712"/>
                  <a:pt x="1135063" y="1035050"/>
                  <a:pt x="1333500" y="1042987"/>
                </a:cubicBezTo>
                <a:cubicBezTo>
                  <a:pt x="1531937" y="1050924"/>
                  <a:pt x="1635125" y="1104899"/>
                  <a:pt x="1743075" y="1014412"/>
                </a:cubicBezTo>
                <a:cubicBezTo>
                  <a:pt x="1851025" y="923925"/>
                  <a:pt x="1927225" y="649287"/>
                  <a:pt x="1981200" y="500062"/>
                </a:cubicBezTo>
                <a:cubicBezTo>
                  <a:pt x="2035175" y="350837"/>
                  <a:pt x="2030413" y="200024"/>
                  <a:pt x="2066925" y="119062"/>
                </a:cubicBezTo>
                <a:cubicBezTo>
                  <a:pt x="2103437" y="38100"/>
                  <a:pt x="2154238" y="0"/>
                  <a:pt x="2200275" y="14287"/>
                </a:cubicBezTo>
                <a:cubicBezTo>
                  <a:pt x="2246312" y="28574"/>
                  <a:pt x="2284413" y="93662"/>
                  <a:pt x="2343150" y="204787"/>
                </a:cubicBezTo>
                <a:cubicBezTo>
                  <a:pt x="2401887" y="315912"/>
                  <a:pt x="2462213" y="457200"/>
                  <a:pt x="2552700" y="681037"/>
                </a:cubicBezTo>
                <a:cubicBezTo>
                  <a:pt x="2643187" y="904874"/>
                  <a:pt x="2759075" y="1309687"/>
                  <a:pt x="2886075" y="1547812"/>
                </a:cubicBezTo>
                <a:cubicBezTo>
                  <a:pt x="3013075" y="1785937"/>
                  <a:pt x="3138487" y="1966912"/>
                  <a:pt x="3314700" y="2109787"/>
                </a:cubicBezTo>
                <a:cubicBezTo>
                  <a:pt x="3490913" y="2252662"/>
                  <a:pt x="3733800" y="2341562"/>
                  <a:pt x="3943350" y="2405062"/>
                </a:cubicBezTo>
                <a:cubicBezTo>
                  <a:pt x="4152900" y="2468562"/>
                  <a:pt x="4362450" y="2479674"/>
                  <a:pt x="4572000" y="2490787"/>
                </a:cubicBezTo>
              </a:path>
            </a:pathLst>
          </a:custGeom>
          <a:ln w="285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zabadkézi sokszög 63"/>
          <p:cNvSpPr/>
          <p:nvPr/>
        </p:nvSpPr>
        <p:spPr>
          <a:xfrm>
            <a:off x="2190750" y="3135313"/>
            <a:ext cx="4524375" cy="2684462"/>
          </a:xfrm>
          <a:custGeom>
            <a:avLst/>
            <a:gdLst>
              <a:gd name="connsiteX0" fmla="*/ 0 w 4524375"/>
              <a:gd name="connsiteY0" fmla="*/ 1055687 h 2684462"/>
              <a:gd name="connsiteX1" fmla="*/ 466725 w 4524375"/>
              <a:gd name="connsiteY1" fmla="*/ 1198562 h 2684462"/>
              <a:gd name="connsiteX2" fmla="*/ 771525 w 4524375"/>
              <a:gd name="connsiteY2" fmla="*/ 1160462 h 2684462"/>
              <a:gd name="connsiteX3" fmla="*/ 1590675 w 4524375"/>
              <a:gd name="connsiteY3" fmla="*/ 1465262 h 2684462"/>
              <a:gd name="connsiteX4" fmla="*/ 2371725 w 4524375"/>
              <a:gd name="connsiteY4" fmla="*/ 1331912 h 2684462"/>
              <a:gd name="connsiteX5" fmla="*/ 2924175 w 4524375"/>
              <a:gd name="connsiteY5" fmla="*/ 150812 h 2684462"/>
              <a:gd name="connsiteX6" fmla="*/ 3190875 w 4524375"/>
              <a:gd name="connsiteY6" fmla="*/ 427037 h 2684462"/>
              <a:gd name="connsiteX7" fmla="*/ 3400425 w 4524375"/>
              <a:gd name="connsiteY7" fmla="*/ 1122362 h 2684462"/>
              <a:gd name="connsiteX8" fmla="*/ 3857625 w 4524375"/>
              <a:gd name="connsiteY8" fmla="*/ 2293937 h 2684462"/>
              <a:gd name="connsiteX9" fmla="*/ 4524375 w 4524375"/>
              <a:gd name="connsiteY9" fmla="*/ 2684462 h 26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75" h="2684462">
                <a:moveTo>
                  <a:pt x="0" y="1055687"/>
                </a:moveTo>
                <a:cubicBezTo>
                  <a:pt x="169069" y="1118393"/>
                  <a:pt x="338138" y="1181100"/>
                  <a:pt x="466725" y="1198562"/>
                </a:cubicBezTo>
                <a:cubicBezTo>
                  <a:pt x="595312" y="1216024"/>
                  <a:pt x="584200" y="1116012"/>
                  <a:pt x="771525" y="1160462"/>
                </a:cubicBezTo>
                <a:cubicBezTo>
                  <a:pt x="958850" y="1204912"/>
                  <a:pt x="1323975" y="1436687"/>
                  <a:pt x="1590675" y="1465262"/>
                </a:cubicBezTo>
                <a:cubicBezTo>
                  <a:pt x="1857375" y="1493837"/>
                  <a:pt x="2149475" y="1550987"/>
                  <a:pt x="2371725" y="1331912"/>
                </a:cubicBezTo>
                <a:cubicBezTo>
                  <a:pt x="2593975" y="1112837"/>
                  <a:pt x="2787650" y="301624"/>
                  <a:pt x="2924175" y="150812"/>
                </a:cubicBezTo>
                <a:cubicBezTo>
                  <a:pt x="3060700" y="0"/>
                  <a:pt x="3111500" y="265112"/>
                  <a:pt x="3190875" y="427037"/>
                </a:cubicBezTo>
                <a:cubicBezTo>
                  <a:pt x="3270250" y="588962"/>
                  <a:pt x="3289300" y="811212"/>
                  <a:pt x="3400425" y="1122362"/>
                </a:cubicBezTo>
                <a:cubicBezTo>
                  <a:pt x="3511550" y="1433512"/>
                  <a:pt x="3670300" y="2033587"/>
                  <a:pt x="3857625" y="2293937"/>
                </a:cubicBezTo>
                <a:cubicBezTo>
                  <a:pt x="4044950" y="2554287"/>
                  <a:pt x="4284662" y="2619374"/>
                  <a:pt x="4524375" y="2684462"/>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elé nyíl 41"/>
          <p:cNvSpPr/>
          <p:nvPr/>
        </p:nvSpPr>
        <p:spPr>
          <a:xfrm>
            <a:off x="4046563" y="3745523"/>
            <a:ext cx="349331" cy="2233246"/>
          </a:xfrm>
          <a:prstGeom prst="downArrow">
            <a:avLst>
              <a:gd name="adj1" fmla="val 50000"/>
              <a:gd name="adj2" fmla="val 118370"/>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elé nyíl 44"/>
          <p:cNvSpPr/>
          <p:nvPr/>
        </p:nvSpPr>
        <p:spPr>
          <a:xfrm>
            <a:off x="4772179" y="3541594"/>
            <a:ext cx="349331" cy="2432623"/>
          </a:xfrm>
          <a:prstGeom prst="downArrow">
            <a:avLst>
              <a:gd name="adj1" fmla="val 50000"/>
              <a:gd name="adj2" fmla="val 118370"/>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zövegdoboz 26"/>
          <p:cNvSpPr txBox="1"/>
          <p:nvPr/>
        </p:nvSpPr>
        <p:spPr>
          <a:xfrm>
            <a:off x="3265726" y="2177175"/>
            <a:ext cx="1923412" cy="1323439"/>
          </a:xfrm>
          <a:prstGeom prst="rect">
            <a:avLst/>
          </a:prstGeom>
          <a:noFill/>
        </p:spPr>
        <p:txBody>
          <a:bodyPr wrap="none" rtlCol="0">
            <a:spAutoFit/>
          </a:bodyPr>
          <a:lstStyle/>
          <a:p>
            <a:r>
              <a:rPr lang="hu-HU" sz="8000" b="1" dirty="0" smtClean="0">
                <a:solidFill>
                  <a:srgbClr val="FF0000"/>
                </a:solidFill>
              </a:rPr>
              <a:t>♀11</a:t>
            </a:r>
            <a:endParaRPr lang="en-US" sz="8000" b="1" dirty="0">
              <a:solidFill>
                <a:srgbClr val="FF0000"/>
              </a:solidFill>
            </a:endParaRPr>
          </a:p>
        </p:txBody>
      </p:sp>
      <p:sp>
        <p:nvSpPr>
          <p:cNvPr id="28" name="Szövegdoboz 27"/>
          <p:cNvSpPr txBox="1"/>
          <p:nvPr/>
        </p:nvSpPr>
        <p:spPr>
          <a:xfrm>
            <a:off x="5217900" y="2492896"/>
            <a:ext cx="1730364" cy="1107996"/>
          </a:xfrm>
          <a:prstGeom prst="rect">
            <a:avLst/>
          </a:prstGeom>
          <a:noFill/>
        </p:spPr>
        <p:txBody>
          <a:bodyPr wrap="square" rtlCol="0">
            <a:spAutoFit/>
          </a:bodyPr>
          <a:lstStyle/>
          <a:p>
            <a:r>
              <a:rPr lang="hu-HU" sz="5400" dirty="0" smtClean="0">
                <a:solidFill>
                  <a:srgbClr val="00B0F0"/>
                </a:solidFill>
              </a:rPr>
              <a:t>♂</a:t>
            </a:r>
            <a:r>
              <a:rPr lang="hu-HU" sz="6600" b="1" dirty="0" smtClean="0">
                <a:solidFill>
                  <a:srgbClr val="00B0F0"/>
                </a:solidFill>
              </a:rPr>
              <a:t>13</a:t>
            </a:r>
            <a:endParaRPr lang="en-US" sz="6000" b="1" dirty="0">
              <a:solidFill>
                <a:srgbClr val="00B0F0"/>
              </a:solidFill>
            </a:endParaRPr>
          </a:p>
        </p:txBody>
      </p:sp>
      <p:sp>
        <p:nvSpPr>
          <p:cNvPr id="29" name="Szövegdoboz 28"/>
          <p:cNvSpPr txBox="1"/>
          <p:nvPr/>
        </p:nvSpPr>
        <p:spPr>
          <a:xfrm>
            <a:off x="428596" y="642918"/>
            <a:ext cx="8286808" cy="584775"/>
          </a:xfrm>
          <a:prstGeom prst="rect">
            <a:avLst/>
          </a:prstGeom>
          <a:noFill/>
        </p:spPr>
        <p:txBody>
          <a:bodyPr wrap="square" rtlCol="0">
            <a:spAutoFit/>
          </a:bodyPr>
          <a:lstStyle/>
          <a:p>
            <a:pPr algn="ctr"/>
            <a:r>
              <a:rPr lang="hu-HU" sz="3200" b="1" dirty="0" smtClean="0"/>
              <a:t>Növekedési ugrás ideje lányokon és fiúkon</a:t>
            </a:r>
            <a:endParaRPr lang="hu-HU" sz="3200" b="1" dirty="0"/>
          </a:p>
        </p:txBody>
      </p:sp>
      <p:sp>
        <p:nvSpPr>
          <p:cNvPr id="30" name="Szövegdoboz 29"/>
          <p:cNvSpPr txBox="1"/>
          <p:nvPr/>
        </p:nvSpPr>
        <p:spPr>
          <a:xfrm>
            <a:off x="5364088" y="6093296"/>
            <a:ext cx="418704" cy="369332"/>
          </a:xfrm>
          <a:prstGeom prst="rect">
            <a:avLst/>
          </a:prstGeom>
          <a:noFill/>
        </p:spPr>
        <p:txBody>
          <a:bodyPr wrap="square" rtlCol="0">
            <a:spAutoFit/>
          </a:bodyPr>
          <a:lstStyle/>
          <a:p>
            <a:r>
              <a:rPr lang="hu-HU" dirty="0" smtClean="0">
                <a:solidFill>
                  <a:srgbClr val="FF0000"/>
                </a:solidFill>
              </a:rPr>
              <a:t>14</a:t>
            </a:r>
            <a:endParaRPr lang="hu-HU" dirty="0">
              <a:solidFill>
                <a:srgbClr val="FF0000"/>
              </a:solidFill>
            </a:endParaRPr>
          </a:p>
        </p:txBody>
      </p:sp>
      <p:sp>
        <p:nvSpPr>
          <p:cNvPr id="32" name="Szövegdoboz 31"/>
          <p:cNvSpPr txBox="1"/>
          <p:nvPr/>
        </p:nvSpPr>
        <p:spPr>
          <a:xfrm>
            <a:off x="6012160" y="6093296"/>
            <a:ext cx="418704" cy="369332"/>
          </a:xfrm>
          <a:prstGeom prst="rect">
            <a:avLst/>
          </a:prstGeom>
          <a:noFill/>
        </p:spPr>
        <p:txBody>
          <a:bodyPr wrap="square" rtlCol="0">
            <a:spAutoFit/>
          </a:bodyPr>
          <a:lstStyle/>
          <a:p>
            <a:r>
              <a:rPr lang="hu-HU" dirty="0" smtClean="0">
                <a:solidFill>
                  <a:srgbClr val="FF0000"/>
                </a:solidFill>
              </a:rPr>
              <a:t>16        </a:t>
            </a:r>
            <a:endParaRPr lang="hu-HU" dirty="0">
              <a:solidFill>
                <a:srgbClr val="FF0000"/>
              </a:solidFill>
            </a:endParaRPr>
          </a:p>
        </p:txBody>
      </p:sp>
      <p:sp>
        <p:nvSpPr>
          <p:cNvPr id="33" name="Szövegdoboz 32"/>
          <p:cNvSpPr txBox="1"/>
          <p:nvPr/>
        </p:nvSpPr>
        <p:spPr>
          <a:xfrm>
            <a:off x="6588224" y="6093296"/>
            <a:ext cx="562720" cy="369332"/>
          </a:xfrm>
          <a:prstGeom prst="rect">
            <a:avLst/>
          </a:prstGeom>
          <a:noFill/>
        </p:spPr>
        <p:txBody>
          <a:bodyPr wrap="square" rtlCol="0">
            <a:spAutoFit/>
          </a:bodyPr>
          <a:lstStyle/>
          <a:p>
            <a:r>
              <a:rPr lang="hu-HU" dirty="0" smtClean="0">
                <a:solidFill>
                  <a:srgbClr val="FF0000"/>
                </a:solidFill>
              </a:rPr>
              <a:t>18</a:t>
            </a:r>
            <a:endParaRPr lang="hu-HU" dirty="0">
              <a:solidFill>
                <a:srgbClr val="FF0000"/>
              </a:solidFill>
            </a:endParaRPr>
          </a:p>
        </p:txBody>
      </p:sp>
      <p:sp>
        <p:nvSpPr>
          <p:cNvPr id="35" name="Szövegdoboz 34"/>
          <p:cNvSpPr txBox="1"/>
          <p:nvPr/>
        </p:nvSpPr>
        <p:spPr>
          <a:xfrm>
            <a:off x="1403648" y="6093296"/>
            <a:ext cx="3024336" cy="461665"/>
          </a:xfrm>
          <a:prstGeom prst="rect">
            <a:avLst/>
          </a:prstGeom>
          <a:noFill/>
        </p:spPr>
        <p:txBody>
          <a:bodyPr wrap="square" rtlCol="0">
            <a:spAutoFit/>
          </a:bodyPr>
          <a:lstStyle/>
          <a:p>
            <a:r>
              <a:rPr lang="hu-HU" sz="2400" dirty="0" smtClean="0">
                <a:solidFill>
                  <a:srgbClr val="FF0000"/>
                </a:solidFill>
              </a:rPr>
              <a:t>        6      8     9     10</a:t>
            </a:r>
            <a:endParaRPr lang="hu-HU" sz="2400" dirty="0">
              <a:solidFill>
                <a:srgbClr val="FF0000"/>
              </a:solidFill>
            </a:endParaRPr>
          </a:p>
        </p:txBody>
      </p:sp>
    </p:spTree>
    <p:extLst>
      <p:ext uri="{BB962C8B-B14F-4D97-AF65-F5344CB8AC3E}">
        <p14:creationId xmlns="" xmlns:p14="http://schemas.microsoft.com/office/powerpoint/2010/main" val="401953406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692696"/>
            <a:ext cx="8229600" cy="1440160"/>
          </a:xfrm>
        </p:spPr>
        <p:txBody>
          <a:bodyPr>
            <a:normAutofit fontScale="90000"/>
          </a:bodyPr>
          <a:lstStyle/>
          <a:p>
            <a:pPr eaLnBrk="1" hangingPunct="1"/>
            <a:r>
              <a:rPr lang="hu-HU" b="1" dirty="0" err="1" smtClean="0"/>
              <a:t>Timing</a:t>
            </a:r>
            <a:r>
              <a:rPr lang="hu-HU" b="1" dirty="0" smtClean="0"/>
              <a:t> </a:t>
            </a:r>
            <a:r>
              <a:rPr lang="hu-HU" b="1" dirty="0" err="1" smtClean="0"/>
              <a:t>for</a:t>
            </a:r>
            <a:r>
              <a:rPr lang="hu-HU" b="1" dirty="0" smtClean="0"/>
              <a:t> </a:t>
            </a:r>
            <a:r>
              <a:rPr lang="hu-HU" b="1" dirty="0" err="1" smtClean="0"/>
              <a:t>the</a:t>
            </a:r>
            <a:r>
              <a:rPr lang="hu-HU" b="1" dirty="0" smtClean="0"/>
              <a:t> </a:t>
            </a:r>
            <a:r>
              <a:rPr lang="hu-HU" b="1" dirty="0" err="1" smtClean="0"/>
              <a:t>interceptive</a:t>
            </a:r>
            <a:r>
              <a:rPr lang="hu-HU" b="1" dirty="0" smtClean="0"/>
              <a:t> </a:t>
            </a:r>
            <a:r>
              <a:rPr lang="hu-HU" b="1" dirty="0" err="1" smtClean="0"/>
              <a:t>treatment</a:t>
            </a:r>
            <a:r>
              <a:rPr lang="hu-HU" b="1" dirty="0" smtClean="0"/>
              <a:t>: 9-10 </a:t>
            </a:r>
            <a:r>
              <a:rPr lang="hu-HU" b="1" dirty="0" err="1" smtClean="0"/>
              <a:t>ages</a:t>
            </a:r>
            <a:r>
              <a:rPr lang="hu-HU" b="1" dirty="0" smtClean="0"/>
              <a:t/>
            </a:r>
            <a:br>
              <a:rPr lang="hu-HU" b="1" dirty="0" smtClean="0"/>
            </a:br>
            <a:endParaRPr lang="hu-HU" b="1" dirty="0" smtClean="0"/>
          </a:p>
        </p:txBody>
      </p:sp>
      <p:pic>
        <p:nvPicPr>
          <p:cNvPr id="44035" name="Picture 4" descr="IMG272"/>
          <p:cNvPicPr>
            <a:picLocks noGrp="1" noChangeAspect="1" noChangeArrowheads="1"/>
          </p:cNvPicPr>
          <p:nvPr>
            <p:ph type="body" idx="1"/>
          </p:nvPr>
        </p:nvPicPr>
        <p:blipFill>
          <a:blip r:embed="rId2" cstate="print"/>
          <a:srcRect/>
          <a:stretch>
            <a:fillRect/>
          </a:stretch>
        </p:blipFill>
        <p:spPr>
          <a:xfrm>
            <a:off x="1676400" y="2286000"/>
            <a:ext cx="5759450" cy="4114800"/>
          </a:xfr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b="1" dirty="0" err="1" smtClean="0"/>
              <a:t>Interceptive</a:t>
            </a:r>
            <a:r>
              <a:rPr lang="hu-HU" b="1" dirty="0" smtClean="0"/>
              <a:t> </a:t>
            </a:r>
            <a:r>
              <a:rPr lang="hu-HU" b="1" dirty="0" err="1" smtClean="0"/>
              <a:t>Treatment</a:t>
            </a:r>
            <a:endParaRPr lang="hu-HU" b="1" dirty="0"/>
          </a:p>
        </p:txBody>
      </p:sp>
      <p:sp>
        <p:nvSpPr>
          <p:cNvPr id="5" name="Tartalom helye 4"/>
          <p:cNvSpPr>
            <a:spLocks noGrp="1"/>
          </p:cNvSpPr>
          <p:nvPr>
            <p:ph idx="1"/>
          </p:nvPr>
        </p:nvSpPr>
        <p:spPr>
          <a:xfrm>
            <a:off x="457200" y="1628800"/>
            <a:ext cx="8229600" cy="4497363"/>
          </a:xfrm>
        </p:spPr>
        <p:txBody>
          <a:bodyPr/>
          <a:lstStyle/>
          <a:p>
            <a:r>
              <a:rPr lang="hu-HU" dirty="0" err="1" smtClean="0"/>
              <a:t>Detect</a:t>
            </a:r>
            <a:r>
              <a:rPr lang="hu-HU" dirty="0" smtClean="0"/>
              <a:t> </a:t>
            </a:r>
            <a:r>
              <a:rPr lang="hu-HU" dirty="0" err="1" smtClean="0"/>
              <a:t>diseas</a:t>
            </a:r>
            <a:r>
              <a:rPr lang="hu-HU" dirty="0" smtClean="0"/>
              <a:t> </a:t>
            </a:r>
            <a:r>
              <a:rPr lang="hu-HU" dirty="0" err="1" smtClean="0"/>
              <a:t>early</a:t>
            </a:r>
            <a:r>
              <a:rPr lang="hu-HU" dirty="0" smtClean="0"/>
              <a:t> and „</a:t>
            </a:r>
            <a:r>
              <a:rPr lang="hu-HU" dirty="0" err="1" smtClean="0"/>
              <a:t>cure</a:t>
            </a:r>
            <a:r>
              <a:rPr lang="hu-HU" dirty="0" smtClean="0"/>
              <a:t>”</a:t>
            </a:r>
            <a:r>
              <a:rPr lang="hu-HU" dirty="0" err="1" smtClean="0"/>
              <a:t>orthodontic</a:t>
            </a:r>
            <a:r>
              <a:rPr lang="hu-HU" dirty="0" smtClean="0"/>
              <a:t> </a:t>
            </a:r>
            <a:r>
              <a:rPr lang="hu-HU" dirty="0" err="1" smtClean="0"/>
              <a:t>problems</a:t>
            </a:r>
            <a:r>
              <a:rPr lang="hu-HU" dirty="0" smtClean="0"/>
              <a:t> </a:t>
            </a:r>
            <a:r>
              <a:rPr lang="hu-HU" dirty="0" err="1" smtClean="0"/>
              <a:t>by</a:t>
            </a:r>
            <a:r>
              <a:rPr lang="hu-HU" dirty="0" smtClean="0"/>
              <a:t> </a:t>
            </a:r>
            <a:r>
              <a:rPr lang="hu-HU" dirty="0" err="1" smtClean="0"/>
              <a:t>providing</a:t>
            </a:r>
            <a:r>
              <a:rPr lang="hu-HU" dirty="0" smtClean="0"/>
              <a:t> </a:t>
            </a:r>
            <a:r>
              <a:rPr lang="hu-HU" dirty="0" err="1" smtClean="0"/>
              <a:t>treatment</a:t>
            </a:r>
            <a:r>
              <a:rPr lang="hu-HU" dirty="0" smtClean="0"/>
              <a:t> </a:t>
            </a:r>
            <a:r>
              <a:rPr lang="hu-HU" dirty="0" err="1" smtClean="0"/>
              <a:t>when</a:t>
            </a:r>
            <a:r>
              <a:rPr lang="hu-HU" dirty="0" smtClean="0"/>
              <a:t> </a:t>
            </a:r>
            <a:r>
              <a:rPr lang="hu-HU" dirty="0" err="1" smtClean="0"/>
              <a:t>it</a:t>
            </a:r>
            <a:r>
              <a:rPr lang="hu-HU" dirty="0" smtClean="0"/>
              <a:t> has </a:t>
            </a:r>
            <a:r>
              <a:rPr lang="hu-HU" dirty="0" err="1" smtClean="0"/>
              <a:t>not</a:t>
            </a:r>
            <a:r>
              <a:rPr lang="hu-HU" dirty="0" smtClean="0"/>
              <a:t> </a:t>
            </a:r>
            <a:r>
              <a:rPr lang="hu-HU" dirty="0" err="1" smtClean="0"/>
              <a:t>done</a:t>
            </a:r>
            <a:r>
              <a:rPr lang="hu-HU" dirty="0" smtClean="0"/>
              <a:t> </a:t>
            </a:r>
            <a:r>
              <a:rPr lang="hu-HU" dirty="0" err="1" smtClean="0"/>
              <a:t>harm</a:t>
            </a:r>
            <a:r>
              <a:rPr lang="hu-HU" dirty="0" smtClean="0"/>
              <a:t> </a:t>
            </a:r>
            <a:r>
              <a:rPr lang="hu-HU" dirty="0" err="1" smtClean="0"/>
              <a:t>or</a:t>
            </a:r>
            <a:r>
              <a:rPr lang="hu-HU" dirty="0" smtClean="0"/>
              <a:t> </a:t>
            </a:r>
            <a:r>
              <a:rPr lang="hu-HU" dirty="0" err="1" smtClean="0"/>
              <a:t>can</a:t>
            </a:r>
            <a:r>
              <a:rPr lang="hu-HU" dirty="0" smtClean="0"/>
              <a:t> be </a:t>
            </a:r>
            <a:r>
              <a:rPr lang="hu-HU" dirty="0" err="1" smtClean="0"/>
              <a:t>treated</a:t>
            </a:r>
            <a:r>
              <a:rPr lang="hu-HU" dirty="0" smtClean="0"/>
              <a:t> </a:t>
            </a:r>
            <a:r>
              <a:rPr lang="hu-HU" dirty="0" err="1" smtClean="0"/>
              <a:t>easily</a:t>
            </a:r>
            <a:endParaRPr lang="hu-HU" dirty="0" smtClean="0"/>
          </a:p>
          <a:p>
            <a:pPr lvl="1"/>
            <a:r>
              <a:rPr lang="hu-HU" dirty="0" err="1" smtClean="0"/>
              <a:t>Crossbite</a:t>
            </a:r>
            <a:r>
              <a:rPr lang="hu-HU" dirty="0" smtClean="0"/>
              <a:t> </a:t>
            </a:r>
            <a:r>
              <a:rPr lang="hu-HU" dirty="0" err="1" smtClean="0"/>
              <a:t>treatment</a:t>
            </a:r>
            <a:endParaRPr lang="hu-HU" dirty="0" smtClean="0"/>
          </a:p>
          <a:p>
            <a:pPr lvl="1"/>
            <a:r>
              <a:rPr lang="hu-HU" dirty="0" err="1" smtClean="0"/>
              <a:t>Functional</a:t>
            </a:r>
            <a:r>
              <a:rPr lang="hu-HU" dirty="0" smtClean="0"/>
              <a:t> </a:t>
            </a:r>
            <a:r>
              <a:rPr lang="hu-HU" dirty="0" err="1" smtClean="0"/>
              <a:t>treatment</a:t>
            </a:r>
            <a:endParaRPr lang="hu-HU" dirty="0" smtClean="0"/>
          </a:p>
          <a:p>
            <a:pPr lvl="1"/>
            <a:r>
              <a:rPr lang="hu-HU" dirty="0" err="1" smtClean="0"/>
              <a:t>Space</a:t>
            </a:r>
            <a:r>
              <a:rPr lang="hu-HU" dirty="0" smtClean="0"/>
              <a:t> management</a:t>
            </a:r>
          </a:p>
          <a:p>
            <a:pPr lvl="1"/>
            <a:r>
              <a:rPr lang="hu-HU" dirty="0" err="1" smtClean="0"/>
              <a:t>Strategic</a:t>
            </a:r>
            <a:r>
              <a:rPr lang="hu-HU" dirty="0" smtClean="0"/>
              <a:t> </a:t>
            </a:r>
            <a:r>
              <a:rPr lang="hu-HU" dirty="0" err="1" smtClean="0"/>
              <a:t>extractions</a:t>
            </a:r>
            <a:endParaRPr lang="hu-HU" dirty="0" smtClean="0"/>
          </a:p>
          <a:p>
            <a:pPr lvl="1"/>
            <a:r>
              <a:rPr lang="hu-HU" dirty="0" err="1" smtClean="0"/>
              <a:t>To</a:t>
            </a:r>
            <a:r>
              <a:rPr lang="hu-HU" dirty="0" smtClean="0"/>
              <a:t> </a:t>
            </a:r>
            <a:r>
              <a:rPr lang="hu-HU" dirty="0" err="1" smtClean="0"/>
              <a:t>use</a:t>
            </a:r>
            <a:r>
              <a:rPr lang="hu-HU" dirty="0" smtClean="0"/>
              <a:t> </a:t>
            </a:r>
            <a:r>
              <a:rPr lang="hu-HU" dirty="0" err="1" smtClean="0"/>
              <a:t>the</a:t>
            </a:r>
            <a:r>
              <a:rPr lang="hu-HU" dirty="0" smtClean="0"/>
              <a:t> </a:t>
            </a:r>
            <a:r>
              <a:rPr lang="hu-HU" dirty="0" err="1" smtClean="0"/>
              <a:t>reserve</a:t>
            </a:r>
            <a:r>
              <a:rPr lang="hu-HU" dirty="0" smtClean="0"/>
              <a:t> </a:t>
            </a:r>
            <a:r>
              <a:rPr lang="hu-HU" dirty="0" err="1" smtClean="0"/>
              <a:t>place</a:t>
            </a:r>
            <a:endParaRPr lang="hu-HU" dirty="0"/>
          </a:p>
        </p:txBody>
      </p:sp>
      <p:pic>
        <p:nvPicPr>
          <p:cNvPr id="6" name="Picture 3"/>
          <p:cNvPicPr>
            <a:picLocks noChangeAspect="1" noChangeArrowheads="1"/>
          </p:cNvPicPr>
          <p:nvPr/>
        </p:nvPicPr>
        <p:blipFill>
          <a:blip r:embed="rId2" cstate="print"/>
          <a:srcRect/>
          <a:stretch>
            <a:fillRect/>
          </a:stretch>
        </p:blipFill>
        <p:spPr bwMode="auto">
          <a:xfrm>
            <a:off x="5220072" y="3645024"/>
            <a:ext cx="3100586" cy="1692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76672"/>
            <a:ext cx="8229600" cy="940966"/>
          </a:xfrm>
        </p:spPr>
        <p:txBody>
          <a:bodyPr>
            <a:normAutofit fontScale="90000"/>
          </a:bodyPr>
          <a:lstStyle/>
          <a:p>
            <a:r>
              <a:rPr lang="hu-HU" b="1" dirty="0" err="1" smtClean="0"/>
              <a:t>Classification</a:t>
            </a:r>
            <a:r>
              <a:rPr lang="hu-HU" b="1" dirty="0" smtClean="0"/>
              <a:t> of </a:t>
            </a:r>
            <a:r>
              <a:rPr lang="hu-HU" b="1" dirty="0" err="1" smtClean="0"/>
              <a:t>Removable</a:t>
            </a:r>
            <a:r>
              <a:rPr lang="hu-HU" b="1" dirty="0" smtClean="0"/>
              <a:t> </a:t>
            </a:r>
            <a:r>
              <a:rPr lang="hu-HU" b="1" dirty="0" err="1" smtClean="0"/>
              <a:t>Appliances</a:t>
            </a:r>
            <a:endParaRPr lang="hu-HU" b="1" dirty="0"/>
          </a:p>
        </p:txBody>
      </p:sp>
      <p:sp>
        <p:nvSpPr>
          <p:cNvPr id="3" name="Tartalom helye 2"/>
          <p:cNvSpPr>
            <a:spLocks noGrp="1"/>
          </p:cNvSpPr>
          <p:nvPr>
            <p:ph idx="1"/>
          </p:nvPr>
        </p:nvSpPr>
        <p:spPr>
          <a:xfrm>
            <a:off x="457200" y="1844824"/>
            <a:ext cx="8229600" cy="4281339"/>
          </a:xfrm>
        </p:spPr>
        <p:txBody>
          <a:bodyPr>
            <a:normAutofit fontScale="92500" lnSpcReduction="10000"/>
          </a:bodyPr>
          <a:lstStyle/>
          <a:p>
            <a:r>
              <a:rPr lang="hu-HU" dirty="0" err="1" smtClean="0"/>
              <a:t>Active</a:t>
            </a:r>
            <a:r>
              <a:rPr lang="hu-HU" dirty="0" smtClean="0"/>
              <a:t> </a:t>
            </a:r>
            <a:r>
              <a:rPr lang="hu-HU" dirty="0" err="1" smtClean="0"/>
              <a:t>appliances</a:t>
            </a:r>
            <a:endParaRPr lang="hu-HU" dirty="0" smtClean="0"/>
          </a:p>
          <a:p>
            <a:pPr lvl="1"/>
            <a:r>
              <a:rPr lang="hu-HU" dirty="0" err="1" smtClean="0"/>
              <a:t>plates</a:t>
            </a:r>
            <a:endParaRPr lang="hu-HU" dirty="0" smtClean="0"/>
          </a:p>
          <a:p>
            <a:r>
              <a:rPr lang="hu-HU" dirty="0" err="1" smtClean="0"/>
              <a:t>Passive</a:t>
            </a:r>
            <a:r>
              <a:rPr lang="hu-HU" dirty="0" smtClean="0"/>
              <a:t> </a:t>
            </a:r>
            <a:r>
              <a:rPr lang="hu-HU" dirty="0" err="1" smtClean="0"/>
              <a:t>appliances</a:t>
            </a:r>
            <a:endParaRPr lang="hu-HU" dirty="0" smtClean="0"/>
          </a:p>
          <a:p>
            <a:pPr lvl="1"/>
            <a:r>
              <a:rPr lang="hu-HU" dirty="0" err="1" smtClean="0"/>
              <a:t>Acting</a:t>
            </a:r>
            <a:r>
              <a:rPr lang="hu-HU" dirty="0" smtClean="0"/>
              <a:t> </a:t>
            </a:r>
            <a:r>
              <a:rPr lang="hu-HU" dirty="0" err="1" smtClean="0"/>
              <a:t>only</a:t>
            </a:r>
            <a:r>
              <a:rPr lang="hu-HU" dirty="0" smtClean="0"/>
              <a:t> </a:t>
            </a:r>
            <a:r>
              <a:rPr lang="hu-HU" dirty="0" err="1" smtClean="0"/>
              <a:t>with</a:t>
            </a:r>
            <a:r>
              <a:rPr lang="hu-HU" dirty="0" smtClean="0"/>
              <a:t> </a:t>
            </a:r>
            <a:r>
              <a:rPr lang="hu-HU" dirty="0" err="1" smtClean="0"/>
              <a:t>muscles</a:t>
            </a:r>
            <a:r>
              <a:rPr lang="hu-HU" dirty="0" smtClean="0"/>
              <a:t> </a:t>
            </a:r>
            <a:r>
              <a:rPr lang="hu-HU" dirty="0" err="1" smtClean="0"/>
              <a:t>movement</a:t>
            </a:r>
            <a:endParaRPr lang="hu-HU" dirty="0" smtClean="0"/>
          </a:p>
          <a:p>
            <a:pPr lvl="2"/>
            <a:r>
              <a:rPr lang="hu-HU" dirty="0" err="1" smtClean="0"/>
              <a:t>Vestibulum</a:t>
            </a:r>
            <a:r>
              <a:rPr lang="hu-HU" dirty="0" smtClean="0"/>
              <a:t> </a:t>
            </a:r>
            <a:r>
              <a:rPr lang="hu-HU" dirty="0" err="1" smtClean="0"/>
              <a:t>plates</a:t>
            </a:r>
            <a:endParaRPr lang="hu-HU" dirty="0" smtClean="0"/>
          </a:p>
          <a:p>
            <a:pPr lvl="2"/>
            <a:r>
              <a:rPr lang="hu-HU" dirty="0" err="1" smtClean="0"/>
              <a:t>Excercisers</a:t>
            </a:r>
            <a:r>
              <a:rPr lang="hu-HU" dirty="0" smtClean="0"/>
              <a:t> (</a:t>
            </a:r>
            <a:r>
              <a:rPr lang="hu-HU" dirty="0" err="1" smtClean="0"/>
              <a:t>treners</a:t>
            </a:r>
            <a:r>
              <a:rPr lang="hu-HU" dirty="0" smtClean="0"/>
              <a:t>)</a:t>
            </a:r>
          </a:p>
          <a:p>
            <a:pPr lvl="2"/>
            <a:r>
              <a:rPr lang="hu-HU" dirty="0" err="1" smtClean="0"/>
              <a:t>Function</a:t>
            </a:r>
            <a:r>
              <a:rPr lang="hu-HU" dirty="0" smtClean="0"/>
              <a:t> </a:t>
            </a:r>
            <a:r>
              <a:rPr lang="hu-HU" dirty="0" err="1" smtClean="0"/>
              <a:t>Regler</a:t>
            </a:r>
            <a:r>
              <a:rPr lang="hu-HU" dirty="0" smtClean="0"/>
              <a:t> </a:t>
            </a:r>
            <a:r>
              <a:rPr lang="hu-HU" dirty="0" err="1" smtClean="0"/>
              <a:t>by</a:t>
            </a:r>
            <a:r>
              <a:rPr lang="hu-HU" dirty="0" smtClean="0"/>
              <a:t> </a:t>
            </a:r>
            <a:r>
              <a:rPr lang="hu-HU" dirty="0" err="1" smtClean="0"/>
              <a:t>Fränkel</a:t>
            </a:r>
            <a:endParaRPr lang="hu-HU" dirty="0" smtClean="0"/>
          </a:p>
          <a:p>
            <a:pPr lvl="2"/>
            <a:r>
              <a:rPr lang="hu-HU" dirty="0" err="1" smtClean="0"/>
              <a:t>Activator</a:t>
            </a:r>
            <a:r>
              <a:rPr lang="hu-HU" dirty="0" smtClean="0"/>
              <a:t> </a:t>
            </a:r>
            <a:r>
              <a:rPr lang="hu-HU" dirty="0" err="1" smtClean="0"/>
              <a:t>by</a:t>
            </a:r>
            <a:r>
              <a:rPr lang="hu-HU" dirty="0" smtClean="0"/>
              <a:t> </a:t>
            </a:r>
            <a:r>
              <a:rPr lang="hu-HU" dirty="0" err="1" smtClean="0"/>
              <a:t>Andresen-Häupl</a:t>
            </a:r>
            <a:endParaRPr lang="hu-HU" dirty="0" smtClean="0"/>
          </a:p>
          <a:p>
            <a:pPr lvl="3"/>
            <a:r>
              <a:rPr lang="hu-HU" dirty="0" err="1" smtClean="0"/>
              <a:t>Fuctional</a:t>
            </a:r>
            <a:r>
              <a:rPr lang="hu-HU" dirty="0" smtClean="0"/>
              <a:t> </a:t>
            </a:r>
            <a:r>
              <a:rPr lang="hu-HU" dirty="0" err="1" smtClean="0"/>
              <a:t>Jaw</a:t>
            </a:r>
            <a:r>
              <a:rPr lang="hu-HU" dirty="0" smtClean="0"/>
              <a:t> </a:t>
            </a:r>
            <a:r>
              <a:rPr lang="hu-HU" dirty="0" err="1" smtClean="0"/>
              <a:t>Orthopedics</a:t>
            </a:r>
            <a:endParaRPr lang="hu-HU" dirty="0" smtClean="0"/>
          </a:p>
          <a:p>
            <a:r>
              <a:rPr lang="hu-HU" dirty="0" err="1" smtClean="0"/>
              <a:t>Other</a:t>
            </a:r>
            <a:r>
              <a:rPr lang="hu-HU" dirty="0" smtClean="0"/>
              <a:t> </a:t>
            </a:r>
            <a:r>
              <a:rPr lang="hu-HU" dirty="0" err="1" smtClean="0"/>
              <a:t>functional</a:t>
            </a:r>
            <a:r>
              <a:rPr lang="hu-HU" dirty="0" smtClean="0"/>
              <a:t> </a:t>
            </a:r>
            <a:r>
              <a:rPr lang="hu-HU" dirty="0" err="1" smtClean="0"/>
              <a:t>appliances</a:t>
            </a:r>
            <a:endParaRPr lang="hu-HU" dirty="0" smtClean="0"/>
          </a:p>
          <a:p>
            <a:pPr lvl="2">
              <a:buNone/>
            </a:pPr>
            <a:endParaRPr lang="hu-HU"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74638"/>
            <a:ext cx="9144000" cy="1143000"/>
          </a:xfrm>
        </p:spPr>
        <p:txBody>
          <a:bodyPr>
            <a:noAutofit/>
          </a:bodyPr>
          <a:lstStyle/>
          <a:p>
            <a:r>
              <a:rPr lang="hu-HU" b="1" dirty="0" err="1"/>
              <a:t>Advanteges</a:t>
            </a:r>
            <a:r>
              <a:rPr lang="hu-HU" b="1" dirty="0"/>
              <a:t> of </a:t>
            </a:r>
            <a:r>
              <a:rPr lang="hu-HU" b="1" dirty="0" err="1"/>
              <a:t>Removable</a:t>
            </a:r>
            <a:r>
              <a:rPr lang="hu-HU" b="1" dirty="0"/>
              <a:t> </a:t>
            </a:r>
            <a:r>
              <a:rPr lang="hu-HU" b="1" dirty="0" err="1"/>
              <a:t>Appliances</a:t>
            </a:r>
            <a:endParaRPr lang="hu-HU" b="1" dirty="0"/>
          </a:p>
        </p:txBody>
      </p:sp>
      <p:sp>
        <p:nvSpPr>
          <p:cNvPr id="3" name="Tartalom helye 2"/>
          <p:cNvSpPr>
            <a:spLocks noGrp="1"/>
          </p:cNvSpPr>
          <p:nvPr>
            <p:ph idx="1"/>
          </p:nvPr>
        </p:nvSpPr>
        <p:spPr>
          <a:xfrm>
            <a:off x="457200" y="1844824"/>
            <a:ext cx="8229600" cy="4281339"/>
          </a:xfrm>
        </p:spPr>
        <p:txBody>
          <a:bodyPr>
            <a:normAutofit fontScale="85000" lnSpcReduction="10000"/>
          </a:bodyPr>
          <a:lstStyle/>
          <a:p>
            <a:r>
              <a:rPr lang="hu-HU" dirty="0"/>
              <a:t>reduce</a:t>
            </a:r>
            <a:r>
              <a:rPr lang="de-DE" dirty="0"/>
              <a:t>s</a:t>
            </a:r>
            <a:r>
              <a:rPr lang="hu-HU" dirty="0"/>
              <a:t> the chairtime</a:t>
            </a:r>
          </a:p>
          <a:p>
            <a:r>
              <a:rPr lang="hu-HU" dirty="0"/>
              <a:t>is cheeper then the fix therapy</a:t>
            </a:r>
            <a:endParaRPr lang="de-DE" dirty="0"/>
          </a:p>
          <a:p>
            <a:r>
              <a:rPr lang="en-US" dirty="0" smtClean="0"/>
              <a:t> there may be reduction in the incidence of </a:t>
            </a:r>
            <a:r>
              <a:rPr lang="en-US" dirty="0" smtClean="0"/>
              <a:t>trauma</a:t>
            </a:r>
            <a:r>
              <a:rPr lang="en-US" dirty="0" smtClean="0"/>
              <a:t> </a:t>
            </a:r>
            <a:endParaRPr lang="hu-HU" dirty="0" smtClean="0"/>
          </a:p>
          <a:p>
            <a:pPr>
              <a:buNone/>
            </a:pPr>
            <a:r>
              <a:rPr lang="hu-HU" smtClean="0"/>
              <a:t>     and</a:t>
            </a:r>
            <a:r>
              <a:rPr lang="en-US" dirty="0" smtClean="0"/>
              <a:t> </a:t>
            </a:r>
            <a:r>
              <a:rPr lang="en-US" dirty="0" smtClean="0"/>
              <a:t>could also be provided to reduce teasing and bullying</a:t>
            </a:r>
            <a:endParaRPr lang="hu-HU" dirty="0" smtClean="0"/>
          </a:p>
          <a:p>
            <a:r>
              <a:rPr lang="hu-HU" dirty="0" err="1" smtClean="0"/>
              <a:t>probably</a:t>
            </a:r>
            <a:r>
              <a:rPr lang="hu-HU" dirty="0" smtClean="0"/>
              <a:t> </a:t>
            </a:r>
            <a:r>
              <a:rPr lang="hu-HU" dirty="0"/>
              <a:t>can change the growth process of the maxilla and mandible, making not only dentoalveolar but </a:t>
            </a:r>
            <a:r>
              <a:rPr lang="hu-HU" dirty="0" err="1"/>
              <a:t>skeletal</a:t>
            </a:r>
            <a:r>
              <a:rPr lang="hu-HU" dirty="0"/>
              <a:t> </a:t>
            </a:r>
            <a:r>
              <a:rPr lang="hu-HU" dirty="0" err="1" smtClean="0"/>
              <a:t>changes</a:t>
            </a:r>
            <a:endParaRPr lang="hu-HU" dirty="0" smtClean="0"/>
          </a:p>
          <a:p>
            <a:r>
              <a:rPr lang="en-US" dirty="0" smtClean="0"/>
              <a:t>there </a:t>
            </a:r>
            <a:r>
              <a:rPr lang="en-US" dirty="0"/>
              <a:t>was some evidence that part-time wear was as effective as full-time wear</a:t>
            </a:r>
            <a:endParaRPr lang="hu-HU" dirty="0"/>
          </a:p>
          <a:p>
            <a:pPr marL="457200" lvl="1" indent="0">
              <a:buNone/>
            </a:pPr>
            <a:endParaRPr lang="hu-HU" dirty="0"/>
          </a:p>
          <a:p>
            <a:endParaRPr lang="hu-H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548680"/>
            <a:ext cx="8229600" cy="868958"/>
          </a:xfrm>
        </p:spPr>
        <p:txBody>
          <a:bodyPr>
            <a:normAutofit fontScale="90000"/>
          </a:bodyPr>
          <a:lstStyle/>
          <a:p>
            <a:r>
              <a:rPr lang="hu-HU" b="1" dirty="0" err="1"/>
              <a:t>Disadvateges</a:t>
            </a:r>
            <a:r>
              <a:rPr lang="hu-HU" b="1" dirty="0"/>
              <a:t> of </a:t>
            </a:r>
            <a:r>
              <a:rPr lang="hu-HU" b="1" dirty="0" err="1"/>
              <a:t>the</a:t>
            </a:r>
            <a:r>
              <a:rPr lang="hu-HU" b="1" dirty="0"/>
              <a:t> </a:t>
            </a:r>
            <a:r>
              <a:rPr lang="hu-HU" b="1" dirty="0" err="1"/>
              <a:t>Removable</a:t>
            </a:r>
            <a:r>
              <a:rPr lang="hu-HU" b="1" dirty="0"/>
              <a:t> </a:t>
            </a:r>
            <a:r>
              <a:rPr lang="hu-HU" b="1" dirty="0" err="1"/>
              <a:t>Appliences</a:t>
            </a:r>
            <a:endParaRPr lang="hu-HU" b="1" dirty="0"/>
          </a:p>
        </p:txBody>
      </p:sp>
      <p:sp>
        <p:nvSpPr>
          <p:cNvPr id="3" name="Tartalom helye 2"/>
          <p:cNvSpPr>
            <a:spLocks noGrp="1"/>
          </p:cNvSpPr>
          <p:nvPr>
            <p:ph idx="1"/>
          </p:nvPr>
        </p:nvSpPr>
        <p:spPr>
          <a:xfrm>
            <a:off x="457200" y="2420888"/>
            <a:ext cx="8229600" cy="3705275"/>
          </a:xfrm>
        </p:spPr>
        <p:txBody>
          <a:bodyPr>
            <a:normAutofit fontScale="92500" lnSpcReduction="20000"/>
          </a:bodyPr>
          <a:lstStyle/>
          <a:p>
            <a:pPr marL="0" indent="0"/>
            <a:r>
              <a:rPr lang="hu-HU" dirty="0"/>
              <a:t>depends on the complience of </a:t>
            </a:r>
            <a:r>
              <a:rPr lang="hu-HU" dirty="0" err="1"/>
              <a:t>the</a:t>
            </a:r>
            <a:r>
              <a:rPr lang="hu-HU" dirty="0"/>
              <a:t> </a:t>
            </a:r>
            <a:r>
              <a:rPr lang="hu-HU" dirty="0" err="1" smtClean="0"/>
              <a:t>patient</a:t>
            </a:r>
            <a:endParaRPr lang="hu-HU" dirty="0" smtClean="0"/>
          </a:p>
          <a:p>
            <a:pPr marL="0" indent="0"/>
            <a:r>
              <a:rPr lang="hu-HU" dirty="0" err="1" smtClean="0"/>
              <a:t>one</a:t>
            </a:r>
            <a:r>
              <a:rPr lang="hu-HU" dirty="0" smtClean="0"/>
              <a:t> </a:t>
            </a:r>
            <a:r>
              <a:rPr lang="hu-HU" dirty="0" err="1" smtClean="0"/>
              <a:t>crucial</a:t>
            </a:r>
            <a:r>
              <a:rPr lang="hu-HU" dirty="0" smtClean="0"/>
              <a:t> </a:t>
            </a:r>
            <a:r>
              <a:rPr lang="hu-HU" dirty="0" err="1" smtClean="0"/>
              <a:t>key</a:t>
            </a:r>
            <a:r>
              <a:rPr lang="hu-HU" dirty="0" smtClean="0"/>
              <a:t> </a:t>
            </a:r>
            <a:r>
              <a:rPr lang="hu-HU" dirty="0" err="1" smtClean="0"/>
              <a:t>to</a:t>
            </a:r>
            <a:r>
              <a:rPr lang="hu-HU" dirty="0" smtClean="0"/>
              <a:t> </a:t>
            </a:r>
            <a:r>
              <a:rPr lang="hu-HU" dirty="0" err="1" smtClean="0"/>
              <a:t>co-operation</a:t>
            </a:r>
            <a:r>
              <a:rPr lang="hu-HU" dirty="0" smtClean="0"/>
              <a:t> is </a:t>
            </a:r>
            <a:r>
              <a:rPr lang="hu-HU" dirty="0" err="1" smtClean="0"/>
              <a:t>the</a:t>
            </a:r>
            <a:r>
              <a:rPr lang="hu-HU" dirty="0" smtClean="0"/>
              <a:t> </a:t>
            </a:r>
            <a:r>
              <a:rPr lang="hu-HU" dirty="0" err="1" smtClean="0"/>
              <a:t>relationship</a:t>
            </a:r>
            <a:r>
              <a:rPr lang="hu-HU" dirty="0" smtClean="0"/>
              <a:t> </a:t>
            </a:r>
            <a:r>
              <a:rPr lang="hu-HU" dirty="0" err="1" smtClean="0"/>
              <a:t>between</a:t>
            </a:r>
            <a:r>
              <a:rPr lang="hu-HU" dirty="0" smtClean="0"/>
              <a:t> </a:t>
            </a:r>
            <a:r>
              <a:rPr lang="hu-HU" dirty="0" err="1" smtClean="0"/>
              <a:t>the</a:t>
            </a:r>
            <a:r>
              <a:rPr lang="hu-HU" dirty="0" smtClean="0"/>
              <a:t> </a:t>
            </a:r>
            <a:r>
              <a:rPr lang="hu-HU" dirty="0" err="1" smtClean="0"/>
              <a:t>patient</a:t>
            </a:r>
            <a:r>
              <a:rPr lang="hu-HU" dirty="0" smtClean="0"/>
              <a:t> and </a:t>
            </a:r>
            <a:r>
              <a:rPr lang="hu-HU" dirty="0" err="1" smtClean="0"/>
              <a:t>the</a:t>
            </a:r>
            <a:r>
              <a:rPr lang="hu-HU" dirty="0" smtClean="0"/>
              <a:t> </a:t>
            </a:r>
            <a:r>
              <a:rPr lang="hu-HU" dirty="0" err="1" smtClean="0"/>
              <a:t>orthodontist</a:t>
            </a:r>
            <a:endParaRPr lang="de-DE" dirty="0" smtClean="0"/>
          </a:p>
          <a:p>
            <a:pPr marL="0" indent="0"/>
            <a:r>
              <a:rPr lang="hu-HU" dirty="0" smtClean="0"/>
              <a:t>a </a:t>
            </a:r>
            <a:r>
              <a:rPr lang="hu-HU" dirty="0" err="1" smtClean="0"/>
              <a:t>positive</a:t>
            </a:r>
            <a:r>
              <a:rPr lang="hu-HU" dirty="0" smtClean="0"/>
              <a:t> </a:t>
            </a:r>
            <a:r>
              <a:rPr lang="hu-HU" dirty="0" err="1" smtClean="0"/>
              <a:t>attitude</a:t>
            </a:r>
            <a:r>
              <a:rPr lang="hu-HU" dirty="0" smtClean="0"/>
              <a:t> </a:t>
            </a:r>
            <a:r>
              <a:rPr lang="hu-HU" dirty="0" err="1" smtClean="0"/>
              <a:t>towards</a:t>
            </a:r>
            <a:r>
              <a:rPr lang="hu-HU" dirty="0" smtClean="0"/>
              <a:t> </a:t>
            </a:r>
            <a:r>
              <a:rPr lang="hu-HU" dirty="0" err="1" smtClean="0"/>
              <a:t>treatment</a:t>
            </a:r>
            <a:r>
              <a:rPr lang="hu-HU" dirty="0" smtClean="0"/>
              <a:t> </a:t>
            </a:r>
            <a:r>
              <a:rPr lang="hu-HU" dirty="0" err="1" smtClean="0"/>
              <a:t>progress</a:t>
            </a:r>
            <a:r>
              <a:rPr lang="hu-HU" dirty="0" smtClean="0"/>
              <a:t> is </a:t>
            </a:r>
            <a:r>
              <a:rPr lang="hu-HU" dirty="0" err="1" smtClean="0"/>
              <a:t>fundamental</a:t>
            </a:r>
            <a:r>
              <a:rPr lang="hu-HU" dirty="0" smtClean="0"/>
              <a:t>. </a:t>
            </a:r>
          </a:p>
          <a:p>
            <a:pPr marL="0" indent="0">
              <a:buNone/>
            </a:pPr>
            <a:endParaRPr lang="hu-HU" dirty="0"/>
          </a:p>
          <a:p>
            <a:pPr algn="ctr">
              <a:buNone/>
            </a:pPr>
            <a:r>
              <a:rPr lang="en-US" sz="3600" b="1" u="sng" dirty="0">
                <a:solidFill>
                  <a:schemeClr val="tx2">
                    <a:lumMod val="60000"/>
                    <a:lumOff val="40000"/>
                  </a:schemeClr>
                </a:solidFill>
              </a:rPr>
              <a:t>There is no such thing as non-compliance treatment</a:t>
            </a:r>
            <a:r>
              <a:rPr lang="hu-HU" sz="3600" b="1" u="sng" dirty="0">
                <a:solidFill>
                  <a:schemeClr val="tx2">
                    <a:lumMod val="60000"/>
                    <a:lumOff val="40000"/>
                  </a:schemeClr>
                </a:solidFill>
              </a:rPr>
              <a:t>!</a:t>
            </a:r>
          </a:p>
          <a:p>
            <a:endParaRPr lang="hu-H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Grp="1" noChangeAspect="1" noChangeArrowheads="1"/>
          </p:cNvPicPr>
          <p:nvPr>
            <p:ph idx="4294967295"/>
          </p:nvPr>
        </p:nvPicPr>
        <p:blipFill>
          <a:blip r:embed="rId2" cstate="print"/>
          <a:srcRect/>
          <a:stretch>
            <a:fillRect/>
          </a:stretch>
        </p:blipFill>
        <p:spPr bwMode="auto">
          <a:xfrm>
            <a:off x="1331640" y="692696"/>
            <a:ext cx="6128535" cy="4554993"/>
          </a:xfrm>
          <a:prstGeom prst="rect">
            <a:avLst/>
          </a:prstGeom>
          <a:noFill/>
          <a:ln w="9525">
            <a:noFill/>
            <a:miter lim="800000"/>
            <a:headEnd/>
            <a:tailEnd/>
          </a:ln>
        </p:spPr>
      </p:pic>
      <p:sp>
        <p:nvSpPr>
          <p:cNvPr id="5" name="Szövegdoboz 4"/>
          <p:cNvSpPr txBox="1"/>
          <p:nvPr/>
        </p:nvSpPr>
        <p:spPr>
          <a:xfrm>
            <a:off x="323528" y="5805264"/>
            <a:ext cx="8568952" cy="461665"/>
          </a:xfrm>
          <a:prstGeom prst="rect">
            <a:avLst/>
          </a:prstGeom>
          <a:noFill/>
        </p:spPr>
        <p:txBody>
          <a:bodyPr wrap="square" rtlCol="0">
            <a:spAutoFit/>
          </a:bodyPr>
          <a:lstStyle/>
          <a:p>
            <a:pPr algn="ctr"/>
            <a:r>
              <a:rPr lang="hu-HU" sz="2400" b="1" dirty="0" err="1" smtClean="0"/>
              <a:t>Active</a:t>
            </a:r>
            <a:r>
              <a:rPr lang="hu-HU" sz="2400" b="1" dirty="0" smtClean="0"/>
              <a:t> </a:t>
            </a:r>
            <a:r>
              <a:rPr lang="hu-HU" sz="2400" b="1" dirty="0" err="1" smtClean="0"/>
              <a:t>plate</a:t>
            </a:r>
            <a:r>
              <a:rPr lang="hu-HU" sz="2400" b="1" dirty="0" smtClean="0"/>
              <a:t> </a:t>
            </a:r>
            <a:r>
              <a:rPr lang="hu-HU" sz="2400" b="1" dirty="0" err="1" smtClean="0"/>
              <a:t>with</a:t>
            </a:r>
            <a:r>
              <a:rPr lang="hu-HU" sz="2400" b="1" dirty="0" smtClean="0"/>
              <a:t> </a:t>
            </a:r>
            <a:r>
              <a:rPr lang="hu-HU" sz="2400" b="1" dirty="0" err="1" smtClean="0"/>
              <a:t>labial</a:t>
            </a:r>
            <a:r>
              <a:rPr lang="hu-HU" sz="2400" b="1" dirty="0" smtClean="0"/>
              <a:t> </a:t>
            </a:r>
            <a:r>
              <a:rPr lang="hu-HU" sz="2400" b="1" dirty="0" err="1" smtClean="0"/>
              <a:t>wire</a:t>
            </a:r>
            <a:r>
              <a:rPr lang="hu-HU" sz="2400" b="1" dirty="0" smtClean="0"/>
              <a:t>, Adams </a:t>
            </a:r>
            <a:r>
              <a:rPr lang="hu-HU" sz="2400" b="1" dirty="0" err="1" smtClean="0"/>
              <a:t>clasps</a:t>
            </a:r>
            <a:r>
              <a:rPr lang="hu-HU" sz="2400" b="1" dirty="0" smtClean="0"/>
              <a:t> and </a:t>
            </a:r>
            <a:r>
              <a:rPr lang="hu-HU" sz="2400" b="1" dirty="0" err="1" smtClean="0"/>
              <a:t>widening</a:t>
            </a:r>
            <a:r>
              <a:rPr lang="hu-HU" sz="2400" b="1" dirty="0" smtClean="0"/>
              <a:t> </a:t>
            </a:r>
            <a:r>
              <a:rPr lang="hu-HU" sz="2400" b="1" dirty="0" err="1" smtClean="0"/>
              <a:t>screw</a:t>
            </a:r>
            <a:endParaRPr lang="hu-HU"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Enviromental</a:t>
            </a:r>
            <a:r>
              <a:rPr lang="hu-HU" b="1" dirty="0" smtClean="0"/>
              <a:t> </a:t>
            </a:r>
            <a:r>
              <a:rPr lang="hu-HU" b="1" dirty="0" err="1" smtClean="0"/>
              <a:t>Factors</a:t>
            </a:r>
            <a:endParaRPr lang="hu-HU" b="1" dirty="0"/>
          </a:p>
        </p:txBody>
      </p:sp>
      <p:sp>
        <p:nvSpPr>
          <p:cNvPr id="3" name="Tartalom helye 2"/>
          <p:cNvSpPr>
            <a:spLocks noGrp="1"/>
          </p:cNvSpPr>
          <p:nvPr>
            <p:ph idx="1"/>
          </p:nvPr>
        </p:nvSpPr>
        <p:spPr/>
        <p:txBody>
          <a:bodyPr/>
          <a:lstStyle/>
          <a:p>
            <a:r>
              <a:rPr lang="hu-HU" dirty="0" err="1" smtClean="0"/>
              <a:t>Bed</a:t>
            </a:r>
            <a:r>
              <a:rPr lang="hu-HU" dirty="0" smtClean="0"/>
              <a:t> </a:t>
            </a:r>
            <a:r>
              <a:rPr lang="hu-HU" dirty="0" err="1" smtClean="0"/>
              <a:t>habits</a:t>
            </a:r>
            <a:endParaRPr lang="hu-HU" dirty="0" smtClean="0"/>
          </a:p>
          <a:p>
            <a:r>
              <a:rPr lang="hu-HU" dirty="0" err="1" smtClean="0"/>
              <a:t>Irregular</a:t>
            </a:r>
            <a:r>
              <a:rPr lang="hu-HU" dirty="0" smtClean="0"/>
              <a:t> </a:t>
            </a:r>
            <a:r>
              <a:rPr lang="hu-HU" dirty="0" err="1" smtClean="0"/>
              <a:t>swallowing</a:t>
            </a:r>
            <a:endParaRPr lang="hu-HU" dirty="0" smtClean="0"/>
          </a:p>
          <a:p>
            <a:r>
              <a:rPr lang="hu-HU" dirty="0" err="1" smtClean="0"/>
              <a:t>Nasal</a:t>
            </a:r>
            <a:r>
              <a:rPr lang="hu-HU" dirty="0" smtClean="0"/>
              <a:t> </a:t>
            </a:r>
            <a:r>
              <a:rPr lang="hu-HU" dirty="0" err="1" smtClean="0"/>
              <a:t>obstruction</a:t>
            </a:r>
            <a:endParaRPr lang="hu-HU" dirty="0"/>
          </a:p>
        </p:txBody>
      </p:sp>
      <p:pic>
        <p:nvPicPr>
          <p:cNvPr id="4" name="Picture 4" descr="ujjszopo"/>
          <p:cNvPicPr>
            <a:picLocks noChangeAspect="1" noChangeArrowheads="1"/>
          </p:cNvPicPr>
          <p:nvPr/>
        </p:nvPicPr>
        <p:blipFill>
          <a:blip r:embed="rId2" cstate="print">
            <a:lum bright="22000"/>
          </a:blip>
          <a:srcRect/>
          <a:stretch>
            <a:fillRect/>
          </a:stretch>
        </p:blipFill>
        <p:spPr bwMode="auto">
          <a:xfrm>
            <a:off x="5004048" y="1239027"/>
            <a:ext cx="3096344" cy="2187423"/>
          </a:xfrm>
          <a:prstGeom prst="rect">
            <a:avLst/>
          </a:prstGeom>
          <a:noFill/>
          <a:ln w="9525">
            <a:noFill/>
            <a:miter lim="800000"/>
            <a:headEnd/>
            <a:tailEnd/>
          </a:ln>
        </p:spPr>
      </p:pic>
      <p:pic>
        <p:nvPicPr>
          <p:cNvPr id="7" name="Kép 6" descr="A brilliant summary of orthodontics and Obstructive Sleep Apnea"/>
          <p:cNvPicPr/>
          <p:nvPr/>
        </p:nvPicPr>
        <p:blipFill>
          <a:blip r:embed="rId3" cstate="print"/>
          <a:srcRect r="28400"/>
          <a:stretch>
            <a:fillRect/>
          </a:stretch>
        </p:blipFill>
        <p:spPr bwMode="auto">
          <a:xfrm>
            <a:off x="323528" y="3356992"/>
            <a:ext cx="3384376" cy="2569468"/>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l="9856" t="17135" b="19867"/>
          <a:stretch>
            <a:fillRect/>
          </a:stretch>
        </p:blipFill>
        <p:spPr bwMode="auto">
          <a:xfrm>
            <a:off x="4082913" y="3645024"/>
            <a:ext cx="2309932" cy="2160240"/>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t="17320" b="15843"/>
          <a:stretch>
            <a:fillRect/>
          </a:stretch>
        </p:blipFill>
        <p:spPr bwMode="auto">
          <a:xfrm>
            <a:off x="6689972" y="3645024"/>
            <a:ext cx="2454028" cy="2088232"/>
          </a:xfrm>
          <a:prstGeom prst="rect">
            <a:avLst/>
          </a:prstGeom>
          <a:noFill/>
          <a:ln w="9525">
            <a:noFill/>
            <a:miter lim="800000"/>
            <a:headEnd/>
            <a:tailEnd/>
          </a:ln>
        </p:spPr>
      </p:pic>
      <p:sp>
        <p:nvSpPr>
          <p:cNvPr id="10" name="Szövegdoboz 9"/>
          <p:cNvSpPr txBox="1"/>
          <p:nvPr/>
        </p:nvSpPr>
        <p:spPr>
          <a:xfrm>
            <a:off x="4067944" y="6093296"/>
            <a:ext cx="2232248" cy="400110"/>
          </a:xfrm>
          <a:prstGeom prst="rect">
            <a:avLst/>
          </a:prstGeom>
          <a:noFill/>
        </p:spPr>
        <p:txBody>
          <a:bodyPr wrap="square" rtlCol="0">
            <a:spAutoFit/>
          </a:bodyPr>
          <a:lstStyle/>
          <a:p>
            <a:r>
              <a:rPr lang="hu-HU" sz="2000" b="1" dirty="0" err="1" smtClean="0"/>
              <a:t>Normal</a:t>
            </a:r>
            <a:r>
              <a:rPr lang="hu-HU" sz="2000" b="1" dirty="0" smtClean="0"/>
              <a:t> </a:t>
            </a:r>
            <a:r>
              <a:rPr lang="hu-HU" sz="2000" b="1" dirty="0" err="1" smtClean="0"/>
              <a:t>swallowing</a:t>
            </a:r>
            <a:endParaRPr lang="hu-HU" sz="2000" b="1" dirty="0"/>
          </a:p>
        </p:txBody>
      </p:sp>
      <p:sp>
        <p:nvSpPr>
          <p:cNvPr id="11" name="Szövegdoboz 10"/>
          <p:cNvSpPr txBox="1"/>
          <p:nvPr/>
        </p:nvSpPr>
        <p:spPr>
          <a:xfrm>
            <a:off x="6804248" y="5949280"/>
            <a:ext cx="2016224" cy="707886"/>
          </a:xfrm>
          <a:prstGeom prst="rect">
            <a:avLst/>
          </a:prstGeom>
          <a:noFill/>
        </p:spPr>
        <p:txBody>
          <a:bodyPr wrap="square" rtlCol="0">
            <a:spAutoFit/>
          </a:bodyPr>
          <a:lstStyle/>
          <a:p>
            <a:r>
              <a:rPr lang="hu-HU" sz="2000" b="1" dirty="0" err="1" smtClean="0"/>
              <a:t>Tongue</a:t>
            </a:r>
            <a:r>
              <a:rPr lang="hu-HU" sz="2000" b="1" dirty="0" smtClean="0"/>
              <a:t> </a:t>
            </a:r>
            <a:r>
              <a:rPr lang="hu-HU" sz="2000" b="1" dirty="0" err="1" smtClean="0"/>
              <a:t>thrusting</a:t>
            </a:r>
            <a:r>
              <a:rPr lang="hu-HU" sz="2000" b="1" dirty="0" smtClean="0"/>
              <a:t> </a:t>
            </a:r>
          </a:p>
          <a:p>
            <a:r>
              <a:rPr lang="hu-HU" sz="2000" b="1" dirty="0" err="1" smtClean="0"/>
              <a:t>swallowing</a:t>
            </a:r>
            <a:endParaRPr lang="hu-HU" sz="20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Arch</a:t>
            </a:r>
            <a:r>
              <a:rPr lang="hu-HU" b="1" dirty="0" smtClean="0"/>
              <a:t> </a:t>
            </a:r>
            <a:r>
              <a:rPr lang="hu-HU" b="1" dirty="0" err="1" smtClean="0"/>
              <a:t>Widening</a:t>
            </a:r>
            <a:r>
              <a:rPr lang="hu-HU" b="1" dirty="0" smtClean="0"/>
              <a:t> </a:t>
            </a:r>
            <a:r>
              <a:rPr lang="hu-HU" b="1" dirty="0" err="1" smtClean="0"/>
              <a:t>Appliances</a:t>
            </a:r>
            <a:endParaRPr lang="hu-HU" b="1" dirty="0"/>
          </a:p>
        </p:txBody>
      </p:sp>
      <p:pic>
        <p:nvPicPr>
          <p:cNvPr id="4" name="Picture 2"/>
          <p:cNvPicPr>
            <a:picLocks noGrp="1" noChangeAspect="1" noChangeArrowheads="1"/>
          </p:cNvPicPr>
          <p:nvPr>
            <p:ph idx="1"/>
          </p:nvPr>
        </p:nvPicPr>
        <p:blipFill>
          <a:blip r:embed="rId2" cstate="print"/>
          <a:srcRect l="33264"/>
          <a:stretch>
            <a:fillRect/>
          </a:stretch>
        </p:blipFill>
        <p:spPr bwMode="auto">
          <a:xfrm>
            <a:off x="251520" y="2564904"/>
            <a:ext cx="4767453" cy="211455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31856" r="38620" b="12890"/>
          <a:stretch>
            <a:fillRect/>
          </a:stretch>
        </p:blipFill>
        <p:spPr bwMode="auto">
          <a:xfrm>
            <a:off x="5508104" y="2420888"/>
            <a:ext cx="2736304" cy="2016224"/>
          </a:xfrm>
          <a:prstGeom prst="rect">
            <a:avLst/>
          </a:prstGeom>
          <a:noFill/>
          <a:ln w="9525">
            <a:noFill/>
            <a:miter lim="800000"/>
            <a:headEnd/>
            <a:tailEnd/>
          </a:ln>
        </p:spPr>
      </p:pic>
      <p:sp>
        <p:nvSpPr>
          <p:cNvPr id="8" name="Szövegdoboz 7"/>
          <p:cNvSpPr txBox="1"/>
          <p:nvPr/>
        </p:nvSpPr>
        <p:spPr>
          <a:xfrm>
            <a:off x="1331640" y="4725144"/>
            <a:ext cx="3024336" cy="523220"/>
          </a:xfrm>
          <a:prstGeom prst="rect">
            <a:avLst/>
          </a:prstGeom>
          <a:noFill/>
        </p:spPr>
        <p:txBody>
          <a:bodyPr wrap="square" rtlCol="0">
            <a:spAutoFit/>
          </a:bodyPr>
          <a:lstStyle/>
          <a:p>
            <a:r>
              <a:rPr lang="hu-HU" sz="2800" b="1" dirty="0" err="1" smtClean="0"/>
              <a:t>Widening</a:t>
            </a:r>
            <a:r>
              <a:rPr lang="hu-HU" sz="2800" b="1" dirty="0" smtClean="0"/>
              <a:t> </a:t>
            </a:r>
            <a:r>
              <a:rPr lang="hu-HU" sz="2800" b="1" dirty="0" err="1" smtClean="0"/>
              <a:t>screws</a:t>
            </a:r>
            <a:endParaRPr lang="hu-HU" sz="2800" b="1" dirty="0"/>
          </a:p>
        </p:txBody>
      </p:sp>
      <p:sp>
        <p:nvSpPr>
          <p:cNvPr id="9" name="Szövegdoboz 8"/>
          <p:cNvSpPr txBox="1"/>
          <p:nvPr/>
        </p:nvSpPr>
        <p:spPr>
          <a:xfrm>
            <a:off x="5940152" y="4725144"/>
            <a:ext cx="2520280" cy="1200329"/>
          </a:xfrm>
          <a:prstGeom prst="rect">
            <a:avLst/>
          </a:prstGeom>
          <a:noFill/>
        </p:spPr>
        <p:txBody>
          <a:bodyPr wrap="square" rtlCol="0">
            <a:spAutoFit/>
          </a:bodyPr>
          <a:lstStyle/>
          <a:p>
            <a:r>
              <a:rPr lang="hu-HU" sz="2400" b="1" dirty="0" err="1" smtClean="0"/>
              <a:t>Screw</a:t>
            </a:r>
            <a:r>
              <a:rPr lang="hu-HU" sz="2400" b="1" dirty="0" smtClean="0"/>
              <a:t> </a:t>
            </a:r>
            <a:r>
              <a:rPr lang="hu-HU" sz="2400" b="1" dirty="0" err="1" smtClean="0"/>
              <a:t>divided</a:t>
            </a:r>
            <a:endParaRPr lang="hu-HU" sz="2400" b="1" dirty="0" smtClean="0"/>
          </a:p>
          <a:p>
            <a:r>
              <a:rPr lang="hu-HU" sz="2400" b="1" dirty="0" err="1" smtClean="0"/>
              <a:t>into</a:t>
            </a:r>
            <a:r>
              <a:rPr lang="hu-HU" sz="2400" b="1" dirty="0" smtClean="0"/>
              <a:t> </a:t>
            </a:r>
            <a:r>
              <a:rPr lang="hu-HU" sz="2400" b="1" dirty="0" err="1" smtClean="0"/>
              <a:t>three</a:t>
            </a:r>
            <a:r>
              <a:rPr lang="hu-HU" sz="2400" b="1" dirty="0" smtClean="0"/>
              <a:t> </a:t>
            </a:r>
            <a:r>
              <a:rPr lang="hu-HU" sz="2400" b="1" dirty="0" err="1" smtClean="0"/>
              <a:t>parts</a:t>
            </a:r>
            <a:r>
              <a:rPr lang="hu-HU" sz="2400" b="1" dirty="0" smtClean="0"/>
              <a:t> </a:t>
            </a:r>
          </a:p>
          <a:p>
            <a:r>
              <a:rPr lang="hu-HU" sz="2400" b="1" dirty="0" err="1" smtClean="0"/>
              <a:t>Bertoni</a:t>
            </a:r>
            <a:r>
              <a:rPr lang="hu-HU" sz="2400" b="1" dirty="0" smtClean="0"/>
              <a:t> </a:t>
            </a:r>
            <a:r>
              <a:rPr lang="hu-HU" sz="2400" b="1" dirty="0" err="1" smtClean="0"/>
              <a:t>screw</a:t>
            </a:r>
            <a:endParaRPr lang="hu-HU" sz="2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8229600" cy="1628800"/>
          </a:xfrm>
        </p:spPr>
        <p:txBody>
          <a:bodyPr>
            <a:normAutofit/>
          </a:bodyPr>
          <a:lstStyle/>
          <a:p>
            <a:r>
              <a:rPr lang="hu-HU" b="1" dirty="0" smtClean="0"/>
              <a:t>Most </a:t>
            </a:r>
            <a:r>
              <a:rPr lang="hu-HU" b="1" dirty="0" err="1" smtClean="0"/>
              <a:t>commonly</a:t>
            </a:r>
            <a:r>
              <a:rPr lang="hu-HU" b="1" dirty="0" smtClean="0"/>
              <a:t> </a:t>
            </a:r>
            <a:r>
              <a:rPr lang="hu-HU" b="1" dirty="0" err="1" smtClean="0"/>
              <a:t>used</a:t>
            </a:r>
            <a:r>
              <a:rPr lang="hu-HU" b="1" dirty="0" smtClean="0"/>
              <a:t> </a:t>
            </a:r>
            <a:r>
              <a:rPr lang="hu-HU" b="1" dirty="0" err="1" smtClean="0"/>
              <a:t>clasps</a:t>
            </a:r>
            <a:endParaRPr lang="hu-HU" b="1" dirty="0"/>
          </a:p>
        </p:txBody>
      </p:sp>
      <p:pic>
        <p:nvPicPr>
          <p:cNvPr id="2050" name="Picture 2"/>
          <p:cNvPicPr>
            <a:picLocks noChangeAspect="1" noChangeArrowheads="1"/>
          </p:cNvPicPr>
          <p:nvPr/>
        </p:nvPicPr>
        <p:blipFill>
          <a:blip r:embed="rId2" cstate="print"/>
          <a:srcRect r="83800"/>
          <a:stretch>
            <a:fillRect/>
          </a:stretch>
        </p:blipFill>
        <p:spPr bwMode="auto">
          <a:xfrm>
            <a:off x="395536" y="1340768"/>
            <a:ext cx="1547664" cy="1676400"/>
          </a:xfrm>
          <a:prstGeom prst="rect">
            <a:avLst/>
          </a:prstGeom>
          <a:noFill/>
          <a:ln w="9525">
            <a:noFill/>
            <a:miter lim="800000"/>
            <a:headEnd/>
            <a:tailEnd/>
          </a:ln>
        </p:spPr>
      </p:pic>
      <p:pic>
        <p:nvPicPr>
          <p:cNvPr id="4" name="Picture 2"/>
          <p:cNvPicPr>
            <a:picLocks noChangeAspect="1" noChangeArrowheads="1"/>
          </p:cNvPicPr>
          <p:nvPr/>
        </p:nvPicPr>
        <p:blipFill>
          <a:blip r:embed="rId2" cstate="print"/>
          <a:srcRect l="31274" r="28778"/>
          <a:stretch>
            <a:fillRect/>
          </a:stretch>
        </p:blipFill>
        <p:spPr bwMode="auto">
          <a:xfrm>
            <a:off x="2051720" y="1268760"/>
            <a:ext cx="3816424" cy="1676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70468" r="890"/>
          <a:stretch>
            <a:fillRect/>
          </a:stretch>
        </p:blipFill>
        <p:spPr bwMode="auto">
          <a:xfrm>
            <a:off x="5940152" y="1340768"/>
            <a:ext cx="2736304" cy="16764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30752" r="36787"/>
          <a:stretch>
            <a:fillRect/>
          </a:stretch>
        </p:blipFill>
        <p:spPr bwMode="auto">
          <a:xfrm>
            <a:off x="971600" y="3068960"/>
            <a:ext cx="2736304" cy="16764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l="82528"/>
          <a:stretch>
            <a:fillRect/>
          </a:stretch>
        </p:blipFill>
        <p:spPr bwMode="auto">
          <a:xfrm>
            <a:off x="5724128" y="4725144"/>
            <a:ext cx="1669207" cy="18669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r="67590"/>
          <a:stretch>
            <a:fillRect/>
          </a:stretch>
        </p:blipFill>
        <p:spPr bwMode="auto">
          <a:xfrm>
            <a:off x="4499992" y="2636912"/>
            <a:ext cx="3096344" cy="18669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l="62813"/>
          <a:stretch>
            <a:fillRect/>
          </a:stretch>
        </p:blipFill>
        <p:spPr bwMode="auto">
          <a:xfrm>
            <a:off x="1259632" y="4941168"/>
            <a:ext cx="3134693" cy="1676400"/>
          </a:xfrm>
          <a:prstGeom prst="rect">
            <a:avLst/>
          </a:prstGeom>
          <a:noFill/>
          <a:ln w="9525">
            <a:noFill/>
            <a:miter lim="800000"/>
            <a:headEnd/>
            <a:tailEnd/>
          </a:ln>
        </p:spPr>
      </p:pic>
      <p:sp>
        <p:nvSpPr>
          <p:cNvPr id="11" name="Szövegdoboz 10"/>
          <p:cNvSpPr txBox="1"/>
          <p:nvPr/>
        </p:nvSpPr>
        <p:spPr>
          <a:xfrm>
            <a:off x="539552" y="2636912"/>
            <a:ext cx="1368152" cy="369332"/>
          </a:xfrm>
          <a:prstGeom prst="rect">
            <a:avLst/>
          </a:prstGeom>
          <a:noFill/>
        </p:spPr>
        <p:txBody>
          <a:bodyPr wrap="square" rtlCol="0">
            <a:spAutoFit/>
          </a:bodyPr>
          <a:lstStyle/>
          <a:p>
            <a:r>
              <a:rPr lang="hu-HU" b="1" dirty="0" smtClean="0"/>
              <a:t>Adams </a:t>
            </a:r>
            <a:r>
              <a:rPr lang="hu-HU" b="1" dirty="0" err="1" smtClean="0"/>
              <a:t>clasp</a:t>
            </a:r>
            <a:endParaRPr lang="hu-HU" b="1" dirty="0"/>
          </a:p>
        </p:txBody>
      </p:sp>
      <p:sp>
        <p:nvSpPr>
          <p:cNvPr id="12" name="Szövegdoboz 11"/>
          <p:cNvSpPr txBox="1"/>
          <p:nvPr/>
        </p:nvSpPr>
        <p:spPr>
          <a:xfrm>
            <a:off x="2123728" y="2492896"/>
            <a:ext cx="1426994" cy="646331"/>
          </a:xfrm>
          <a:prstGeom prst="rect">
            <a:avLst/>
          </a:prstGeom>
          <a:noFill/>
        </p:spPr>
        <p:txBody>
          <a:bodyPr wrap="none" rtlCol="0">
            <a:spAutoFit/>
          </a:bodyPr>
          <a:lstStyle/>
          <a:p>
            <a:r>
              <a:rPr lang="hu-HU" b="1" dirty="0" smtClean="0"/>
              <a:t>Adams </a:t>
            </a:r>
            <a:r>
              <a:rPr lang="hu-HU" b="1" dirty="0" err="1" smtClean="0"/>
              <a:t>clasp</a:t>
            </a:r>
            <a:r>
              <a:rPr lang="hu-HU" b="1" dirty="0" smtClean="0"/>
              <a:t> </a:t>
            </a:r>
          </a:p>
          <a:p>
            <a:r>
              <a:rPr lang="hu-HU" b="1" dirty="0" err="1" smtClean="0"/>
              <a:t>with</a:t>
            </a:r>
            <a:r>
              <a:rPr lang="hu-HU" b="1" dirty="0" smtClean="0"/>
              <a:t> </a:t>
            </a:r>
            <a:r>
              <a:rPr lang="hu-HU" b="1" dirty="0" err="1" smtClean="0"/>
              <a:t>tube</a:t>
            </a:r>
            <a:endParaRPr lang="hu-HU" b="1" dirty="0" smtClean="0"/>
          </a:p>
        </p:txBody>
      </p:sp>
      <p:sp>
        <p:nvSpPr>
          <p:cNvPr id="13" name="Szövegdoboz 12"/>
          <p:cNvSpPr txBox="1"/>
          <p:nvPr/>
        </p:nvSpPr>
        <p:spPr>
          <a:xfrm>
            <a:off x="3779912" y="2636912"/>
            <a:ext cx="2232248" cy="369332"/>
          </a:xfrm>
          <a:prstGeom prst="rect">
            <a:avLst/>
          </a:prstGeom>
          <a:noFill/>
        </p:spPr>
        <p:txBody>
          <a:bodyPr wrap="square" rtlCol="0">
            <a:spAutoFit/>
          </a:bodyPr>
          <a:lstStyle/>
          <a:p>
            <a:r>
              <a:rPr lang="hu-HU" b="1" dirty="0" err="1" smtClean="0"/>
              <a:t>Double</a:t>
            </a:r>
            <a:r>
              <a:rPr lang="hu-HU" b="1" dirty="0" smtClean="0"/>
              <a:t> Adams </a:t>
            </a:r>
            <a:r>
              <a:rPr lang="hu-HU" b="1" dirty="0" err="1" smtClean="0"/>
              <a:t>clasp</a:t>
            </a:r>
            <a:endParaRPr lang="hu-HU" b="1" dirty="0"/>
          </a:p>
        </p:txBody>
      </p:sp>
      <p:sp>
        <p:nvSpPr>
          <p:cNvPr id="14" name="Szövegdoboz 13"/>
          <p:cNvSpPr txBox="1"/>
          <p:nvPr/>
        </p:nvSpPr>
        <p:spPr>
          <a:xfrm>
            <a:off x="6660232" y="2636912"/>
            <a:ext cx="1440160" cy="369332"/>
          </a:xfrm>
          <a:prstGeom prst="rect">
            <a:avLst/>
          </a:prstGeom>
          <a:noFill/>
        </p:spPr>
        <p:txBody>
          <a:bodyPr wrap="square" rtlCol="0">
            <a:spAutoFit/>
          </a:bodyPr>
          <a:lstStyle/>
          <a:p>
            <a:r>
              <a:rPr lang="hu-HU" b="1" dirty="0" err="1" smtClean="0"/>
              <a:t>Canine</a:t>
            </a:r>
            <a:r>
              <a:rPr lang="hu-HU" b="1" dirty="0" smtClean="0"/>
              <a:t> </a:t>
            </a:r>
            <a:r>
              <a:rPr lang="hu-HU" b="1" dirty="0" err="1" smtClean="0"/>
              <a:t>clasp</a:t>
            </a:r>
            <a:endParaRPr lang="hu-HU" b="1" dirty="0"/>
          </a:p>
        </p:txBody>
      </p:sp>
      <p:sp>
        <p:nvSpPr>
          <p:cNvPr id="15" name="Szövegdoboz 14"/>
          <p:cNvSpPr txBox="1"/>
          <p:nvPr/>
        </p:nvSpPr>
        <p:spPr>
          <a:xfrm>
            <a:off x="1331640" y="4437112"/>
            <a:ext cx="5760640" cy="646331"/>
          </a:xfrm>
          <a:prstGeom prst="rect">
            <a:avLst/>
          </a:prstGeom>
          <a:noFill/>
        </p:spPr>
        <p:txBody>
          <a:bodyPr wrap="square" rtlCol="0">
            <a:spAutoFit/>
          </a:bodyPr>
          <a:lstStyle/>
          <a:p>
            <a:pPr algn="ctr"/>
            <a:r>
              <a:rPr lang="hu-HU" b="1" dirty="0" err="1" smtClean="0"/>
              <a:t>Incisors</a:t>
            </a:r>
            <a:r>
              <a:rPr lang="hu-HU" b="1" dirty="0" smtClean="0"/>
              <a:t> </a:t>
            </a:r>
            <a:r>
              <a:rPr lang="hu-HU" b="1" dirty="0" err="1" smtClean="0"/>
              <a:t>clasps</a:t>
            </a:r>
            <a:r>
              <a:rPr lang="hu-HU" b="1" dirty="0" smtClean="0"/>
              <a:t> </a:t>
            </a:r>
            <a:r>
              <a:rPr lang="hu-HU" b="1" dirty="0" err="1" smtClean="0"/>
              <a:t>by</a:t>
            </a:r>
            <a:r>
              <a:rPr lang="hu-HU" b="1" dirty="0" smtClean="0"/>
              <a:t> Adams </a:t>
            </a:r>
          </a:p>
          <a:p>
            <a:pPr algn="ctr"/>
            <a:endParaRPr lang="hu-HU" b="1" dirty="0"/>
          </a:p>
        </p:txBody>
      </p:sp>
      <p:sp>
        <p:nvSpPr>
          <p:cNvPr id="16" name="Szövegdoboz 15"/>
          <p:cNvSpPr txBox="1"/>
          <p:nvPr/>
        </p:nvSpPr>
        <p:spPr>
          <a:xfrm>
            <a:off x="1835696" y="6381328"/>
            <a:ext cx="1656184" cy="369332"/>
          </a:xfrm>
          <a:prstGeom prst="rect">
            <a:avLst/>
          </a:prstGeom>
          <a:noFill/>
        </p:spPr>
        <p:txBody>
          <a:bodyPr wrap="square" rtlCol="0">
            <a:spAutoFit/>
          </a:bodyPr>
          <a:lstStyle/>
          <a:p>
            <a:pPr algn="ctr"/>
            <a:r>
              <a:rPr lang="hu-HU" b="1" dirty="0" err="1" smtClean="0"/>
              <a:t>Bass</a:t>
            </a:r>
            <a:r>
              <a:rPr lang="hu-HU" b="1" dirty="0" smtClean="0"/>
              <a:t> </a:t>
            </a:r>
            <a:r>
              <a:rPr lang="hu-HU" b="1" dirty="0" err="1" smtClean="0"/>
              <a:t>clasp</a:t>
            </a:r>
            <a:endParaRPr lang="hu-HU" b="1" dirty="0"/>
          </a:p>
        </p:txBody>
      </p:sp>
      <p:sp>
        <p:nvSpPr>
          <p:cNvPr id="17" name="Szövegdoboz 16"/>
          <p:cNvSpPr txBox="1"/>
          <p:nvPr/>
        </p:nvSpPr>
        <p:spPr>
          <a:xfrm>
            <a:off x="5292080" y="6309320"/>
            <a:ext cx="2520280" cy="369332"/>
          </a:xfrm>
          <a:prstGeom prst="rect">
            <a:avLst/>
          </a:prstGeom>
          <a:noFill/>
        </p:spPr>
        <p:txBody>
          <a:bodyPr wrap="square" rtlCol="0">
            <a:spAutoFit/>
          </a:bodyPr>
          <a:lstStyle/>
          <a:p>
            <a:pPr algn="ctr"/>
            <a:r>
              <a:rPr lang="hu-HU" b="1" dirty="0" err="1" smtClean="0"/>
              <a:t>arrowhead</a:t>
            </a:r>
            <a:r>
              <a:rPr lang="hu-HU" b="1" dirty="0" smtClean="0"/>
              <a:t> </a:t>
            </a:r>
            <a:r>
              <a:rPr lang="hu-HU" b="1" dirty="0" err="1" smtClean="0"/>
              <a:t>clasp</a:t>
            </a:r>
            <a:endParaRPr lang="hu-HU" b="1" dirty="0"/>
          </a:p>
        </p:txBody>
      </p:sp>
      <p:sp>
        <p:nvSpPr>
          <p:cNvPr id="18" name="Szövegdoboz 17"/>
          <p:cNvSpPr txBox="1"/>
          <p:nvPr/>
        </p:nvSpPr>
        <p:spPr>
          <a:xfrm>
            <a:off x="1763688" y="3573016"/>
            <a:ext cx="1008112" cy="369332"/>
          </a:xfrm>
          <a:prstGeom prst="rect">
            <a:avLst/>
          </a:prstGeom>
          <a:noFill/>
        </p:spPr>
        <p:txBody>
          <a:bodyPr wrap="square" rtlCol="0">
            <a:spAutoFit/>
          </a:bodyPr>
          <a:lstStyle/>
          <a:p>
            <a:r>
              <a:rPr lang="hu-HU" b="1" dirty="0" smtClean="0"/>
              <a:t>0,7  mm</a:t>
            </a:r>
            <a:endParaRPr lang="hu-HU" b="1" dirty="0"/>
          </a:p>
        </p:txBody>
      </p:sp>
      <p:sp>
        <p:nvSpPr>
          <p:cNvPr id="19" name="Szövegdoboz 18"/>
          <p:cNvSpPr txBox="1"/>
          <p:nvPr/>
        </p:nvSpPr>
        <p:spPr>
          <a:xfrm>
            <a:off x="5580112" y="3789040"/>
            <a:ext cx="978025" cy="369332"/>
          </a:xfrm>
          <a:prstGeom prst="rect">
            <a:avLst/>
          </a:prstGeom>
          <a:noFill/>
        </p:spPr>
        <p:txBody>
          <a:bodyPr wrap="square" rtlCol="0">
            <a:spAutoFit/>
          </a:bodyPr>
          <a:lstStyle/>
          <a:p>
            <a:r>
              <a:rPr lang="hu-HU" b="1" dirty="0" smtClean="0"/>
              <a:t>0,6 mm</a:t>
            </a:r>
            <a:endParaRPr lang="hu-HU"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548680"/>
            <a:ext cx="8229600" cy="1368152"/>
          </a:xfrm>
        </p:spPr>
        <p:txBody>
          <a:bodyPr>
            <a:normAutofit/>
          </a:bodyPr>
          <a:lstStyle/>
          <a:p>
            <a:r>
              <a:rPr lang="hu-HU" b="1" dirty="0" err="1" smtClean="0"/>
              <a:t>Labial</a:t>
            </a:r>
            <a:r>
              <a:rPr lang="hu-HU" b="1" dirty="0" smtClean="0"/>
              <a:t> </a:t>
            </a:r>
            <a:r>
              <a:rPr lang="hu-HU" b="1" dirty="0" err="1" smtClean="0"/>
              <a:t>wire</a:t>
            </a:r>
            <a:r>
              <a:rPr lang="hu-HU" b="1" dirty="0" smtClean="0"/>
              <a:t> and </a:t>
            </a:r>
            <a:r>
              <a:rPr lang="hu-HU" b="1" dirty="0" err="1" smtClean="0"/>
              <a:t>retractor</a:t>
            </a:r>
            <a:r>
              <a:rPr lang="hu-HU" b="1" dirty="0" smtClean="0"/>
              <a:t> </a:t>
            </a:r>
            <a:r>
              <a:rPr lang="hu-HU" b="1" dirty="0" err="1" smtClean="0"/>
              <a:t>spring</a:t>
            </a:r>
            <a:endParaRPr lang="hu-HU" b="1" dirty="0"/>
          </a:p>
        </p:txBody>
      </p:sp>
      <p:pic>
        <p:nvPicPr>
          <p:cNvPr id="5122" name="Picture 2"/>
          <p:cNvPicPr>
            <a:picLocks noChangeAspect="1" noChangeArrowheads="1"/>
          </p:cNvPicPr>
          <p:nvPr/>
        </p:nvPicPr>
        <p:blipFill>
          <a:blip r:embed="rId2" cstate="print"/>
          <a:srcRect/>
          <a:stretch>
            <a:fillRect/>
          </a:stretch>
        </p:blipFill>
        <p:spPr bwMode="auto">
          <a:xfrm>
            <a:off x="395536" y="2295852"/>
            <a:ext cx="8677732" cy="1804661"/>
          </a:xfrm>
          <a:prstGeom prst="rect">
            <a:avLst/>
          </a:prstGeom>
          <a:noFill/>
          <a:ln w="9525">
            <a:noFill/>
            <a:miter lim="800000"/>
            <a:headEnd/>
            <a:tailEnd/>
          </a:ln>
        </p:spPr>
      </p:pic>
      <p:sp>
        <p:nvSpPr>
          <p:cNvPr id="4" name="Téglalap 3"/>
          <p:cNvSpPr/>
          <p:nvPr/>
        </p:nvSpPr>
        <p:spPr>
          <a:xfrm>
            <a:off x="251520" y="4581128"/>
            <a:ext cx="8568952" cy="830997"/>
          </a:xfrm>
          <a:prstGeom prst="rect">
            <a:avLst/>
          </a:prstGeom>
        </p:spPr>
        <p:txBody>
          <a:bodyPr wrap="square">
            <a:spAutoFit/>
          </a:bodyPr>
          <a:lstStyle/>
          <a:p>
            <a:pPr algn="ctr"/>
            <a:r>
              <a:rPr lang="hu-HU" sz="2400" b="1" dirty="0" err="1" smtClean="0"/>
              <a:t>labial</a:t>
            </a:r>
            <a:r>
              <a:rPr lang="hu-HU" sz="2400" b="1" dirty="0" smtClean="0"/>
              <a:t> </a:t>
            </a:r>
            <a:r>
              <a:rPr lang="hu-HU" sz="2400" b="1" dirty="0" err="1" smtClean="0"/>
              <a:t>wire</a:t>
            </a:r>
            <a:r>
              <a:rPr lang="hu-HU" sz="2400" b="1" dirty="0" smtClean="0"/>
              <a:t> </a:t>
            </a:r>
            <a:r>
              <a:rPr lang="hu-HU" sz="2400" b="1" dirty="0" err="1" smtClean="0"/>
              <a:t>for</a:t>
            </a:r>
            <a:r>
              <a:rPr lang="hu-HU" sz="2400" b="1" dirty="0" smtClean="0"/>
              <a:t> </a:t>
            </a:r>
            <a:r>
              <a:rPr lang="hu-HU" sz="2400" b="1" dirty="0" err="1" smtClean="0"/>
              <a:t>incisors</a:t>
            </a:r>
            <a:r>
              <a:rPr lang="hu-HU" sz="2400" b="1" dirty="0" smtClean="0"/>
              <a:t> </a:t>
            </a:r>
            <a:r>
              <a:rPr lang="hu-HU" sz="2400" b="1" dirty="0" err="1" smtClean="0"/>
              <a:t>retraction</a:t>
            </a:r>
            <a:r>
              <a:rPr lang="hu-HU" sz="2400" b="1" dirty="0" smtClean="0"/>
              <a:t>,   </a:t>
            </a:r>
            <a:r>
              <a:rPr lang="hu-HU" sz="2400" b="1" dirty="0" err="1" smtClean="0"/>
              <a:t>incisors</a:t>
            </a:r>
            <a:r>
              <a:rPr lang="hu-HU" sz="2400" b="1" dirty="0" smtClean="0"/>
              <a:t> and </a:t>
            </a:r>
            <a:r>
              <a:rPr lang="hu-HU" sz="2400" b="1" dirty="0" err="1" smtClean="0"/>
              <a:t>canine</a:t>
            </a:r>
            <a:r>
              <a:rPr lang="hu-HU" sz="2400" b="1" dirty="0" smtClean="0"/>
              <a:t> </a:t>
            </a:r>
            <a:r>
              <a:rPr lang="hu-HU" sz="2400" b="1" dirty="0" err="1" smtClean="0"/>
              <a:t>retraction</a:t>
            </a:r>
            <a:r>
              <a:rPr lang="hu-HU" sz="2400" b="1" dirty="0" smtClean="0"/>
              <a:t>, </a:t>
            </a:r>
            <a:r>
              <a:rPr lang="hu-HU" sz="2400" b="1" dirty="0" err="1" smtClean="0"/>
              <a:t>labial</a:t>
            </a:r>
            <a:r>
              <a:rPr lang="hu-HU" sz="2400" b="1" dirty="0" smtClean="0"/>
              <a:t> </a:t>
            </a:r>
            <a:r>
              <a:rPr lang="hu-HU" sz="2400" b="1" dirty="0" err="1" smtClean="0"/>
              <a:t>wire</a:t>
            </a:r>
            <a:r>
              <a:rPr lang="hu-HU" sz="2400" b="1" dirty="0" smtClean="0"/>
              <a:t> </a:t>
            </a:r>
            <a:r>
              <a:rPr lang="hu-HU" sz="2400" b="1" dirty="0" err="1" smtClean="0"/>
              <a:t>and</a:t>
            </a:r>
            <a:r>
              <a:rPr lang="hu-HU" sz="2400" b="1" dirty="0" smtClean="0"/>
              <a:t> </a:t>
            </a:r>
            <a:r>
              <a:rPr lang="hu-HU" sz="2400" b="1" dirty="0" err="1" smtClean="0"/>
              <a:t>palatal</a:t>
            </a:r>
            <a:r>
              <a:rPr lang="hu-HU" sz="2400" b="1" dirty="0" smtClean="0"/>
              <a:t> </a:t>
            </a:r>
            <a:r>
              <a:rPr lang="hu-HU" sz="2400" b="1" dirty="0" err="1" smtClean="0"/>
              <a:t>spring</a:t>
            </a:r>
            <a:r>
              <a:rPr lang="hu-HU" sz="2400" b="1" dirty="0" smtClean="0"/>
              <a:t> </a:t>
            </a:r>
            <a:r>
              <a:rPr lang="hu-HU" sz="2400" b="1" dirty="0" err="1" smtClean="0"/>
              <a:t>in</a:t>
            </a:r>
            <a:r>
              <a:rPr lang="hu-HU" sz="2400" b="1" dirty="0" smtClean="0"/>
              <a:t> </a:t>
            </a:r>
            <a:r>
              <a:rPr lang="hu-HU" sz="2400" b="1" dirty="0" err="1" smtClean="0"/>
              <a:t>order</a:t>
            </a:r>
            <a:r>
              <a:rPr lang="hu-HU" sz="2400" b="1" dirty="0" smtClean="0"/>
              <a:t> </a:t>
            </a:r>
            <a:r>
              <a:rPr lang="hu-HU" sz="2400" b="1" dirty="0" err="1" smtClean="0"/>
              <a:t>to</a:t>
            </a:r>
            <a:r>
              <a:rPr lang="hu-HU" sz="2400" b="1" dirty="0" smtClean="0"/>
              <a:t> </a:t>
            </a:r>
            <a:r>
              <a:rPr lang="hu-HU" sz="2400" b="1" dirty="0" err="1" smtClean="0"/>
              <a:t>distalize</a:t>
            </a:r>
            <a:r>
              <a:rPr lang="hu-HU" sz="2400" b="1" dirty="0" smtClean="0"/>
              <a:t> </a:t>
            </a:r>
            <a:r>
              <a:rPr lang="hu-HU" sz="2400" b="1" dirty="0" err="1" smtClean="0"/>
              <a:t>the</a:t>
            </a:r>
            <a:r>
              <a:rPr lang="hu-HU" sz="2400" b="1" dirty="0" smtClean="0"/>
              <a:t> </a:t>
            </a:r>
            <a:r>
              <a:rPr lang="hu-HU" sz="2400" b="1" dirty="0" err="1" smtClean="0"/>
              <a:t>canine</a:t>
            </a:r>
            <a:r>
              <a:rPr lang="hu-HU" sz="2400" b="1" dirty="0" smtClean="0"/>
              <a:t>  </a:t>
            </a:r>
          </a:p>
        </p:txBody>
      </p:sp>
      <p:cxnSp>
        <p:nvCxnSpPr>
          <p:cNvPr id="10" name="Egyenes összekötő nyíllal 9"/>
          <p:cNvCxnSpPr/>
          <p:nvPr/>
        </p:nvCxnSpPr>
        <p:spPr>
          <a:xfrm flipH="1">
            <a:off x="6588224" y="3356992"/>
            <a:ext cx="1296144" cy="172819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flipH="1">
            <a:off x="5508104" y="3789040"/>
            <a:ext cx="7200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a:off x="4499992" y="3284984"/>
            <a:ext cx="1994520" cy="156247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p:nvPr/>
        </p:nvCxnSpPr>
        <p:spPr>
          <a:xfrm>
            <a:off x="11772800" y="191683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a:off x="2051720" y="3645024"/>
            <a:ext cx="936104" cy="10081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Plate</a:t>
            </a:r>
            <a:r>
              <a:rPr lang="hu-HU" b="1" dirty="0" smtClean="0"/>
              <a:t> </a:t>
            </a:r>
            <a:r>
              <a:rPr lang="hu-HU" b="1" dirty="0" err="1" smtClean="0"/>
              <a:t>with</a:t>
            </a:r>
            <a:r>
              <a:rPr lang="hu-HU" b="1" dirty="0" smtClean="0"/>
              <a:t> </a:t>
            </a:r>
            <a:r>
              <a:rPr lang="hu-HU" b="1" dirty="0" err="1" smtClean="0"/>
              <a:t>retractor</a:t>
            </a:r>
            <a:r>
              <a:rPr lang="hu-HU" b="1" dirty="0" smtClean="0"/>
              <a:t> </a:t>
            </a:r>
            <a:r>
              <a:rPr lang="hu-HU" b="1" dirty="0" err="1" smtClean="0"/>
              <a:t>springs</a:t>
            </a:r>
            <a:endParaRPr lang="hu-HU" b="1" dirty="0"/>
          </a:p>
        </p:txBody>
      </p:sp>
      <p:pic>
        <p:nvPicPr>
          <p:cNvPr id="1026" name="Picture 2"/>
          <p:cNvPicPr>
            <a:picLocks noChangeAspect="1" noChangeArrowheads="1"/>
          </p:cNvPicPr>
          <p:nvPr/>
        </p:nvPicPr>
        <p:blipFill>
          <a:blip r:embed="rId2" cstate="print"/>
          <a:srcRect/>
          <a:stretch>
            <a:fillRect/>
          </a:stretch>
        </p:blipFill>
        <p:spPr bwMode="auto">
          <a:xfrm>
            <a:off x="179512" y="1700808"/>
            <a:ext cx="4152216" cy="227687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r="3884"/>
          <a:stretch>
            <a:fillRect/>
          </a:stretch>
        </p:blipFill>
        <p:spPr bwMode="auto">
          <a:xfrm>
            <a:off x="4522721" y="1700808"/>
            <a:ext cx="4441767" cy="232067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1520" y="4365104"/>
            <a:ext cx="4255033" cy="208191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881568" y="4365104"/>
            <a:ext cx="3978148"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b="1" dirty="0" smtClean="0"/>
              <a:t>The </a:t>
            </a:r>
            <a:r>
              <a:rPr lang="hu-HU" b="1" dirty="0" err="1" smtClean="0"/>
              <a:t>best</a:t>
            </a:r>
            <a:r>
              <a:rPr lang="hu-HU" b="1" dirty="0" smtClean="0"/>
              <a:t> </a:t>
            </a:r>
            <a:r>
              <a:rPr lang="hu-HU" b="1" dirty="0" err="1" smtClean="0"/>
              <a:t>time</a:t>
            </a:r>
            <a:r>
              <a:rPr lang="hu-HU" b="1" dirty="0" smtClean="0"/>
              <a:t> </a:t>
            </a:r>
            <a:r>
              <a:rPr lang="hu-HU" b="1" dirty="0" err="1" smtClean="0"/>
              <a:t>to</a:t>
            </a:r>
            <a:r>
              <a:rPr lang="hu-HU" b="1" dirty="0" smtClean="0"/>
              <a:t> </a:t>
            </a:r>
            <a:r>
              <a:rPr lang="hu-HU" b="1" dirty="0" err="1" smtClean="0"/>
              <a:t>treat</a:t>
            </a:r>
            <a:r>
              <a:rPr lang="hu-HU" b="1" dirty="0" smtClean="0"/>
              <a:t> </a:t>
            </a:r>
            <a:r>
              <a:rPr lang="hu-HU" b="1" dirty="0" err="1" smtClean="0"/>
              <a:t>the</a:t>
            </a:r>
            <a:r>
              <a:rPr lang="hu-HU" b="1" dirty="0" smtClean="0"/>
              <a:t> </a:t>
            </a:r>
            <a:r>
              <a:rPr lang="hu-HU" b="1" dirty="0" err="1" smtClean="0"/>
              <a:t>maxilla</a:t>
            </a:r>
            <a:endParaRPr lang="hu-HU" b="1" dirty="0"/>
          </a:p>
        </p:txBody>
      </p:sp>
      <p:sp>
        <p:nvSpPr>
          <p:cNvPr id="3" name="Tartalom helye 2"/>
          <p:cNvSpPr>
            <a:spLocks noGrp="1"/>
          </p:cNvSpPr>
          <p:nvPr>
            <p:ph idx="1"/>
          </p:nvPr>
        </p:nvSpPr>
        <p:spPr>
          <a:xfrm>
            <a:off x="457200" y="1916832"/>
            <a:ext cx="8229600" cy="4209331"/>
          </a:xfrm>
        </p:spPr>
        <p:txBody>
          <a:bodyPr/>
          <a:lstStyle/>
          <a:p>
            <a:r>
              <a:rPr lang="hu-HU" dirty="0" err="1" smtClean="0"/>
              <a:t>Between</a:t>
            </a:r>
            <a:r>
              <a:rPr lang="hu-HU" dirty="0" smtClean="0"/>
              <a:t> 8-10 </a:t>
            </a:r>
            <a:r>
              <a:rPr lang="hu-HU" dirty="0" err="1" smtClean="0"/>
              <a:t>years</a:t>
            </a:r>
            <a:endParaRPr lang="hu-HU" dirty="0" smtClean="0"/>
          </a:p>
          <a:p>
            <a:r>
              <a:rPr lang="hu-HU" dirty="0" err="1" smtClean="0"/>
              <a:t>After</a:t>
            </a:r>
            <a:r>
              <a:rPr lang="hu-HU" dirty="0" smtClean="0"/>
              <a:t> 10-11 </a:t>
            </a:r>
            <a:r>
              <a:rPr lang="hu-HU" dirty="0" err="1" smtClean="0"/>
              <a:t>years</a:t>
            </a:r>
            <a:r>
              <a:rPr lang="hu-HU" dirty="0" smtClean="0"/>
              <a:t> </a:t>
            </a:r>
            <a:r>
              <a:rPr lang="hu-HU" dirty="0" err="1" smtClean="0"/>
              <a:t>the</a:t>
            </a:r>
            <a:r>
              <a:rPr lang="hu-HU" dirty="0" smtClean="0"/>
              <a:t> </a:t>
            </a:r>
            <a:r>
              <a:rPr lang="hu-HU" dirty="0" err="1" smtClean="0"/>
              <a:t>growth</a:t>
            </a:r>
            <a:r>
              <a:rPr lang="hu-HU" dirty="0" smtClean="0"/>
              <a:t> of </a:t>
            </a:r>
            <a:r>
              <a:rPr lang="hu-HU" dirty="0" err="1" smtClean="0"/>
              <a:t>the</a:t>
            </a:r>
            <a:r>
              <a:rPr lang="hu-HU" dirty="0" smtClean="0"/>
              <a:t> </a:t>
            </a:r>
            <a:r>
              <a:rPr lang="hu-HU" dirty="0" err="1" smtClean="0"/>
              <a:t>upper</a:t>
            </a:r>
            <a:r>
              <a:rPr lang="hu-HU" dirty="0" smtClean="0"/>
              <a:t> </a:t>
            </a:r>
            <a:r>
              <a:rPr lang="hu-HU" dirty="0" err="1" smtClean="0"/>
              <a:t>jaw</a:t>
            </a:r>
            <a:r>
              <a:rPr lang="hu-HU" dirty="0" smtClean="0"/>
              <a:t> </a:t>
            </a:r>
            <a:r>
              <a:rPr lang="hu-HU" dirty="0" err="1" smtClean="0"/>
              <a:t>stops</a:t>
            </a:r>
            <a:endParaRPr lang="hu-H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548680"/>
            <a:ext cx="8229600" cy="1152128"/>
          </a:xfrm>
        </p:spPr>
        <p:txBody>
          <a:bodyPr>
            <a:normAutofit fontScale="90000"/>
          </a:bodyPr>
          <a:lstStyle/>
          <a:p>
            <a:r>
              <a:rPr lang="hu-HU" b="1" dirty="0" err="1" smtClean="0"/>
              <a:t>Plate</a:t>
            </a:r>
            <a:r>
              <a:rPr lang="hu-HU" b="1" dirty="0" smtClean="0"/>
              <a:t> </a:t>
            </a:r>
            <a:r>
              <a:rPr lang="hu-HU" b="1" dirty="0" err="1" smtClean="0"/>
              <a:t>combined</a:t>
            </a:r>
            <a:r>
              <a:rPr lang="hu-HU" b="1" dirty="0" smtClean="0"/>
              <a:t> </a:t>
            </a:r>
            <a:r>
              <a:rPr lang="hu-HU" b="1" dirty="0" err="1" smtClean="0"/>
              <a:t>with</a:t>
            </a:r>
            <a:r>
              <a:rPr lang="hu-HU" b="1" dirty="0" smtClean="0"/>
              <a:t> </a:t>
            </a:r>
            <a:r>
              <a:rPr lang="hu-HU" b="1" dirty="0" err="1" smtClean="0"/>
              <a:t>headgear</a:t>
            </a:r>
            <a:r>
              <a:rPr lang="hu-HU" b="1" dirty="0" smtClean="0"/>
              <a:t> </a:t>
            </a:r>
            <a:r>
              <a:rPr lang="hu-HU" b="1" dirty="0" err="1" smtClean="0"/>
              <a:t>by</a:t>
            </a:r>
            <a:r>
              <a:rPr lang="hu-HU" b="1" dirty="0" smtClean="0"/>
              <a:t> </a:t>
            </a:r>
            <a:r>
              <a:rPr lang="hu-HU" b="1" dirty="0" err="1" smtClean="0"/>
              <a:t>sceletal</a:t>
            </a:r>
            <a:r>
              <a:rPr lang="hu-HU" b="1" dirty="0" smtClean="0"/>
              <a:t> </a:t>
            </a:r>
            <a:r>
              <a:rPr lang="hu-HU" b="1" dirty="0" err="1" smtClean="0"/>
              <a:t>vertical</a:t>
            </a:r>
            <a:r>
              <a:rPr lang="hu-HU" b="1" dirty="0" smtClean="0"/>
              <a:t> </a:t>
            </a:r>
            <a:r>
              <a:rPr lang="hu-HU" b="1" dirty="0" err="1" smtClean="0"/>
              <a:t>open</a:t>
            </a:r>
            <a:r>
              <a:rPr lang="hu-HU" b="1" dirty="0" smtClean="0"/>
              <a:t> </a:t>
            </a:r>
            <a:r>
              <a:rPr lang="hu-HU" b="1" dirty="0" err="1" smtClean="0"/>
              <a:t>bite</a:t>
            </a:r>
            <a:endParaRPr lang="hu-HU" b="1" dirty="0"/>
          </a:p>
        </p:txBody>
      </p:sp>
      <p:sp>
        <p:nvSpPr>
          <p:cNvPr id="3" name="Tartalom helye 2"/>
          <p:cNvSpPr>
            <a:spLocks noGrp="1"/>
          </p:cNvSpPr>
          <p:nvPr>
            <p:ph idx="1"/>
          </p:nvPr>
        </p:nvSpPr>
        <p:spPr>
          <a:xfrm>
            <a:off x="457200" y="1988840"/>
            <a:ext cx="8229600" cy="4137323"/>
          </a:xfrm>
        </p:spPr>
        <p:txBody>
          <a:bodyPr/>
          <a:lstStyle/>
          <a:p>
            <a:endParaRPr lang="hu-HU" dirty="0" smtClean="0"/>
          </a:p>
          <a:p>
            <a:r>
              <a:rPr lang="hu-HU" dirty="0" err="1" smtClean="0"/>
              <a:t>Growth</a:t>
            </a:r>
            <a:r>
              <a:rPr lang="hu-HU" dirty="0" smtClean="0"/>
              <a:t> </a:t>
            </a:r>
            <a:r>
              <a:rPr lang="hu-HU" dirty="0" err="1" smtClean="0"/>
              <a:t>inhibition</a:t>
            </a:r>
            <a:r>
              <a:rPr lang="hu-HU" dirty="0" smtClean="0"/>
              <a:t> of </a:t>
            </a:r>
            <a:r>
              <a:rPr lang="hu-HU" dirty="0" err="1" smtClean="0"/>
              <a:t>the</a:t>
            </a:r>
            <a:r>
              <a:rPr lang="hu-HU" dirty="0" smtClean="0"/>
              <a:t> </a:t>
            </a:r>
            <a:r>
              <a:rPr lang="hu-HU" dirty="0" err="1" smtClean="0"/>
              <a:t>maxilla</a:t>
            </a:r>
            <a:endParaRPr lang="hu-HU" dirty="0" smtClean="0"/>
          </a:p>
          <a:p>
            <a:r>
              <a:rPr lang="hu-HU" dirty="0" err="1" smtClean="0"/>
              <a:t>Autorotation</a:t>
            </a:r>
            <a:r>
              <a:rPr lang="hu-HU" dirty="0" smtClean="0"/>
              <a:t> of </a:t>
            </a:r>
            <a:r>
              <a:rPr lang="hu-HU" dirty="0" err="1" smtClean="0"/>
              <a:t>the</a:t>
            </a:r>
            <a:r>
              <a:rPr lang="hu-HU" dirty="0" smtClean="0"/>
              <a:t> </a:t>
            </a:r>
            <a:r>
              <a:rPr lang="hu-HU" dirty="0" err="1" smtClean="0"/>
              <a:t>mandible</a:t>
            </a:r>
            <a:endParaRPr lang="hu-HU" dirty="0" smtClean="0"/>
          </a:p>
          <a:p>
            <a:pPr lvl="1"/>
            <a:r>
              <a:rPr lang="hu-HU" dirty="0" err="1" smtClean="0"/>
              <a:t>forward</a:t>
            </a:r>
            <a:endParaRPr lang="hu-HU" dirty="0" smtClean="0"/>
          </a:p>
          <a:p>
            <a:pPr lvl="1"/>
            <a:r>
              <a:rPr lang="hu-HU" dirty="0" err="1" smtClean="0"/>
              <a:t>uppward</a:t>
            </a:r>
            <a:endParaRPr lang="hu-HU" dirty="0" smtClean="0"/>
          </a:p>
          <a:p>
            <a:pPr lvl="1"/>
            <a:endParaRPr lang="hu-H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2074242"/>
          </a:xfrm>
        </p:spPr>
        <p:txBody>
          <a:bodyPr>
            <a:normAutofit/>
          </a:bodyPr>
          <a:lstStyle/>
          <a:p>
            <a:r>
              <a:rPr lang="hu-HU" b="1" dirty="0" err="1" smtClean="0"/>
              <a:t>Plate</a:t>
            </a:r>
            <a:r>
              <a:rPr lang="hu-HU" b="1" dirty="0" smtClean="0"/>
              <a:t> </a:t>
            </a:r>
            <a:r>
              <a:rPr lang="hu-HU" b="1" dirty="0" err="1" smtClean="0"/>
              <a:t>with</a:t>
            </a:r>
            <a:r>
              <a:rPr lang="hu-HU" b="1" dirty="0" smtClean="0"/>
              <a:t> </a:t>
            </a:r>
            <a:r>
              <a:rPr lang="hu-HU" b="1" dirty="0" err="1" smtClean="0"/>
              <a:t>headgear</a:t>
            </a:r>
            <a:r>
              <a:rPr lang="hu-HU" b="1" dirty="0" smtClean="0"/>
              <a:t> </a:t>
            </a:r>
            <a:r>
              <a:rPr lang="hu-HU" b="1" dirty="0" err="1" smtClean="0"/>
              <a:t>tube</a:t>
            </a:r>
            <a:r>
              <a:rPr lang="hu-HU" b="1" dirty="0" smtClean="0"/>
              <a:t> and </a:t>
            </a:r>
            <a:r>
              <a:rPr lang="hu-HU" b="1" dirty="0" err="1" smtClean="0"/>
              <a:t>frontal</a:t>
            </a:r>
            <a:r>
              <a:rPr lang="hu-HU" b="1" dirty="0" smtClean="0"/>
              <a:t> </a:t>
            </a:r>
            <a:r>
              <a:rPr lang="hu-HU" b="1" dirty="0" err="1" smtClean="0"/>
              <a:t>clasp</a:t>
            </a:r>
            <a:endParaRPr lang="hu-HU" b="1" dirty="0"/>
          </a:p>
        </p:txBody>
      </p:sp>
      <p:pic>
        <p:nvPicPr>
          <p:cNvPr id="3" name="Picture 16" descr="H:\Ortho_Lux\Bergen technika\Ábrák\c.111.BMP"/>
          <p:cNvPicPr>
            <a:picLocks noChangeAspect="1" noChangeArrowheads="1"/>
          </p:cNvPicPr>
          <p:nvPr/>
        </p:nvPicPr>
        <p:blipFill>
          <a:blip r:embed="rId2" cstate="print"/>
          <a:srcRect b="13741"/>
          <a:stretch>
            <a:fillRect/>
          </a:stretch>
        </p:blipFill>
        <p:spPr bwMode="auto">
          <a:xfrm>
            <a:off x="1619672" y="2852936"/>
            <a:ext cx="5997969" cy="205058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High</a:t>
            </a:r>
            <a:r>
              <a:rPr lang="hu-HU" b="1" dirty="0" smtClean="0"/>
              <a:t> </a:t>
            </a:r>
            <a:r>
              <a:rPr lang="hu-HU" b="1" dirty="0" err="1" smtClean="0"/>
              <a:t>pull</a:t>
            </a:r>
            <a:r>
              <a:rPr lang="hu-HU" b="1" dirty="0" smtClean="0"/>
              <a:t> </a:t>
            </a:r>
            <a:r>
              <a:rPr lang="hu-HU" b="1" dirty="0" err="1" smtClean="0"/>
              <a:t>headgear</a:t>
            </a:r>
            <a:endParaRPr lang="hu-HU" b="1" dirty="0"/>
          </a:p>
        </p:txBody>
      </p:sp>
      <p:pic>
        <p:nvPicPr>
          <p:cNvPr id="3" name="Picture 2" descr="H:\Ortho_Lux\Bergen technika\Ábrák\c.120.BMP"/>
          <p:cNvPicPr>
            <a:picLocks noChangeAspect="1" noChangeArrowheads="1"/>
          </p:cNvPicPr>
          <p:nvPr/>
        </p:nvPicPr>
        <p:blipFill>
          <a:blip r:embed="rId2" cstate="print"/>
          <a:srcRect/>
          <a:stretch>
            <a:fillRect/>
          </a:stretch>
        </p:blipFill>
        <p:spPr bwMode="auto">
          <a:xfrm>
            <a:off x="2023299" y="1909964"/>
            <a:ext cx="4780949" cy="418333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0489" t="12893" r="25271" b="7806"/>
          <a:stretch>
            <a:fillRect/>
          </a:stretch>
        </p:blipFill>
        <p:spPr bwMode="auto">
          <a:xfrm>
            <a:off x="755576" y="1601415"/>
            <a:ext cx="7584680" cy="5256585"/>
          </a:xfrm>
          <a:prstGeom prst="rect">
            <a:avLst/>
          </a:prstGeom>
          <a:noFill/>
          <a:ln w="9525">
            <a:noFill/>
            <a:miter lim="800000"/>
            <a:headEnd/>
            <a:tailEnd/>
          </a:ln>
          <a:effectLst/>
        </p:spPr>
      </p:pic>
      <p:sp>
        <p:nvSpPr>
          <p:cNvPr id="5" name="Szövegdoboz 4"/>
          <p:cNvSpPr txBox="1"/>
          <p:nvPr/>
        </p:nvSpPr>
        <p:spPr>
          <a:xfrm>
            <a:off x="251520" y="0"/>
            <a:ext cx="8568952" cy="1384995"/>
          </a:xfrm>
          <a:prstGeom prst="rect">
            <a:avLst/>
          </a:prstGeom>
          <a:noFill/>
        </p:spPr>
        <p:txBody>
          <a:bodyPr wrap="square" rtlCol="0">
            <a:spAutoFit/>
          </a:bodyPr>
          <a:lstStyle/>
          <a:p>
            <a:pPr algn="ctr"/>
            <a:r>
              <a:rPr lang="hu-HU" sz="2800" b="1" dirty="0" err="1" smtClean="0"/>
              <a:t>Growth</a:t>
            </a:r>
            <a:r>
              <a:rPr lang="hu-HU" sz="2800" b="1" dirty="0" smtClean="0"/>
              <a:t> </a:t>
            </a:r>
            <a:r>
              <a:rPr lang="hu-HU" sz="2800" b="1" dirty="0" err="1" smtClean="0"/>
              <a:t>inhibition</a:t>
            </a:r>
            <a:r>
              <a:rPr lang="hu-HU" sz="2800" b="1" dirty="0" smtClean="0"/>
              <a:t> </a:t>
            </a:r>
            <a:r>
              <a:rPr lang="hu-HU" sz="2800" b="1" dirty="0" err="1" smtClean="0"/>
              <a:t>on</a:t>
            </a:r>
            <a:r>
              <a:rPr lang="hu-HU" sz="2800" b="1" dirty="0" smtClean="0"/>
              <a:t> </a:t>
            </a:r>
            <a:r>
              <a:rPr lang="hu-HU" sz="2800" b="1" dirty="0" err="1" smtClean="0"/>
              <a:t>the</a:t>
            </a:r>
            <a:r>
              <a:rPr lang="hu-HU" sz="2800" b="1" dirty="0" smtClean="0"/>
              <a:t> </a:t>
            </a:r>
            <a:r>
              <a:rPr lang="hu-HU" sz="2800" b="1" dirty="0" err="1" smtClean="0"/>
              <a:t>maxilla</a:t>
            </a:r>
            <a:r>
              <a:rPr lang="hu-HU" sz="2800" b="1" dirty="0" smtClean="0"/>
              <a:t> and </a:t>
            </a:r>
          </a:p>
          <a:p>
            <a:pPr algn="ctr"/>
            <a:r>
              <a:rPr lang="hu-HU" sz="2800" b="1" dirty="0" err="1" smtClean="0"/>
              <a:t>autorotation</a:t>
            </a:r>
            <a:r>
              <a:rPr lang="hu-HU" sz="2800" b="1" dirty="0" smtClean="0"/>
              <a:t> of </a:t>
            </a:r>
            <a:r>
              <a:rPr lang="hu-HU" sz="2800" b="1" dirty="0" err="1" smtClean="0"/>
              <a:t>the</a:t>
            </a:r>
            <a:r>
              <a:rPr lang="hu-HU" sz="2800" b="1" dirty="0" smtClean="0"/>
              <a:t> </a:t>
            </a:r>
            <a:r>
              <a:rPr lang="hu-HU" sz="2800" b="1" dirty="0" err="1" smtClean="0"/>
              <a:t>mandible</a:t>
            </a:r>
            <a:r>
              <a:rPr lang="hu-HU" sz="2800" b="1" dirty="0" smtClean="0"/>
              <a:t> </a:t>
            </a:r>
            <a:r>
              <a:rPr lang="hu-HU" sz="2800" b="1" dirty="0" err="1" smtClean="0"/>
              <a:t>coused</a:t>
            </a:r>
            <a:r>
              <a:rPr lang="hu-HU" sz="2800" b="1" dirty="0" smtClean="0"/>
              <a:t> </a:t>
            </a:r>
            <a:r>
              <a:rPr lang="hu-HU" sz="2800" b="1" dirty="0" err="1" smtClean="0"/>
              <a:t>by</a:t>
            </a:r>
            <a:r>
              <a:rPr lang="hu-HU" sz="2800" b="1" dirty="0" smtClean="0"/>
              <a:t> </a:t>
            </a:r>
          </a:p>
          <a:p>
            <a:pPr algn="ctr"/>
            <a:r>
              <a:rPr lang="hu-HU" sz="2800" b="1" dirty="0" err="1" smtClean="0"/>
              <a:t>high</a:t>
            </a:r>
            <a:r>
              <a:rPr lang="hu-HU" sz="2800" b="1" dirty="0" smtClean="0"/>
              <a:t> </a:t>
            </a:r>
            <a:r>
              <a:rPr lang="hu-HU" sz="2800" b="1" dirty="0" err="1" smtClean="0"/>
              <a:t>pull</a:t>
            </a:r>
            <a:r>
              <a:rPr lang="hu-HU" sz="2800" b="1" dirty="0" smtClean="0"/>
              <a:t> </a:t>
            </a:r>
            <a:r>
              <a:rPr lang="hu-HU" sz="2800" b="1" dirty="0" err="1" smtClean="0"/>
              <a:t>headgear</a:t>
            </a:r>
            <a:endParaRPr lang="hu-HU" sz="28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35572"/>
          <a:stretch>
            <a:fillRect/>
          </a:stretch>
        </p:blipFill>
        <p:spPr bwMode="auto">
          <a:xfrm>
            <a:off x="1547664" y="1052736"/>
            <a:ext cx="6354506" cy="5537210"/>
          </a:xfrm>
          <a:prstGeom prst="rect">
            <a:avLst/>
          </a:prstGeom>
          <a:noFill/>
          <a:ln w="9525">
            <a:noFill/>
            <a:miter lim="800000"/>
            <a:headEnd/>
            <a:tailEnd/>
          </a:ln>
          <a:effectLst/>
        </p:spPr>
      </p:pic>
      <p:sp>
        <p:nvSpPr>
          <p:cNvPr id="3" name="Szövegdoboz 2"/>
          <p:cNvSpPr txBox="1"/>
          <p:nvPr/>
        </p:nvSpPr>
        <p:spPr>
          <a:xfrm>
            <a:off x="1619672" y="188640"/>
            <a:ext cx="6192688" cy="646331"/>
          </a:xfrm>
          <a:prstGeom prst="rect">
            <a:avLst/>
          </a:prstGeom>
          <a:noFill/>
        </p:spPr>
        <p:txBody>
          <a:bodyPr wrap="square" rtlCol="0">
            <a:spAutoFit/>
          </a:bodyPr>
          <a:lstStyle/>
          <a:p>
            <a:pPr algn="ctr"/>
            <a:r>
              <a:rPr lang="hu-HU" sz="3600" b="1" dirty="0" err="1" smtClean="0"/>
              <a:t>Autorotation</a:t>
            </a:r>
            <a:r>
              <a:rPr lang="hu-HU" sz="3600" b="1" dirty="0" smtClean="0"/>
              <a:t> of </a:t>
            </a:r>
            <a:r>
              <a:rPr lang="hu-HU" sz="3600" b="1" dirty="0" err="1" smtClean="0"/>
              <a:t>the</a:t>
            </a:r>
            <a:r>
              <a:rPr lang="hu-HU" sz="3600" b="1" dirty="0" smtClean="0"/>
              <a:t> </a:t>
            </a:r>
            <a:r>
              <a:rPr lang="hu-HU" sz="3600" b="1" dirty="0" err="1" smtClean="0"/>
              <a:t>mandible</a:t>
            </a:r>
            <a:endParaRPr lang="hu-HU" sz="36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ím 1"/>
          <p:cNvSpPr>
            <a:spLocks noGrp="1"/>
          </p:cNvSpPr>
          <p:nvPr>
            <p:ph type="title"/>
          </p:nvPr>
        </p:nvSpPr>
        <p:spPr>
          <a:xfrm>
            <a:off x="0" y="214313"/>
            <a:ext cx="9144000" cy="1538287"/>
          </a:xfrm>
        </p:spPr>
        <p:txBody>
          <a:bodyPr>
            <a:normAutofit/>
          </a:bodyPr>
          <a:lstStyle/>
          <a:p>
            <a:r>
              <a:rPr lang="hu-HU" b="1" dirty="0" err="1" smtClean="0"/>
              <a:t>Incompetent</a:t>
            </a:r>
            <a:r>
              <a:rPr lang="hu-HU" b="1" dirty="0" smtClean="0"/>
              <a:t> </a:t>
            </a:r>
            <a:r>
              <a:rPr lang="hu-HU" b="1" dirty="0" err="1" smtClean="0"/>
              <a:t>lip</a:t>
            </a:r>
            <a:r>
              <a:rPr lang="hu-HU" b="1" dirty="0" smtClean="0"/>
              <a:t> </a:t>
            </a:r>
            <a:r>
              <a:rPr lang="hu-HU" b="1" dirty="0" err="1" smtClean="0"/>
              <a:t>closing</a:t>
            </a:r>
            <a:endParaRPr lang="hu-HU" b="1" dirty="0" smtClean="0"/>
          </a:p>
        </p:txBody>
      </p:sp>
      <p:pic>
        <p:nvPicPr>
          <p:cNvPr id="105475" name="Picture 3" descr="E:\Ortho_Lux\Ortho-Lux képek\Hojer Kristóf\2008.09.11\DSC02566x.bmp"/>
          <p:cNvPicPr>
            <a:picLocks noChangeAspect="1" noChangeArrowheads="1"/>
          </p:cNvPicPr>
          <p:nvPr/>
        </p:nvPicPr>
        <p:blipFill>
          <a:blip r:embed="rId2" cstate="print"/>
          <a:srcRect/>
          <a:stretch>
            <a:fillRect/>
          </a:stretch>
        </p:blipFill>
        <p:spPr bwMode="auto">
          <a:xfrm>
            <a:off x="285720" y="2428868"/>
            <a:ext cx="4794749" cy="3084519"/>
          </a:xfrm>
          <a:prstGeom prst="rect">
            <a:avLst/>
          </a:prstGeom>
          <a:noFill/>
          <a:ln w="9525">
            <a:noFill/>
            <a:miter lim="800000"/>
            <a:headEnd/>
            <a:tailEnd/>
          </a:ln>
        </p:spPr>
      </p:pic>
      <p:pic>
        <p:nvPicPr>
          <p:cNvPr id="105476" name="Picture 4" descr="E:\Ortho_Lux\Ortho-Lux képek\Hojer Kristóf\2010.04.27\DSC07260x.jpg"/>
          <p:cNvPicPr>
            <a:picLocks noChangeAspect="1" noChangeArrowheads="1"/>
          </p:cNvPicPr>
          <p:nvPr/>
        </p:nvPicPr>
        <p:blipFill>
          <a:blip r:embed="rId3" cstate="print">
            <a:lum contrast="30000"/>
          </a:blip>
          <a:srcRect/>
          <a:stretch>
            <a:fillRect/>
          </a:stretch>
        </p:blipFill>
        <p:spPr bwMode="auto">
          <a:xfrm>
            <a:off x="5072066" y="1857365"/>
            <a:ext cx="3887868" cy="444980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746650"/>
          </a:xfrm>
        </p:spPr>
        <p:txBody>
          <a:bodyPr/>
          <a:lstStyle/>
          <a:p>
            <a:r>
              <a:rPr lang="hu-HU" b="1" dirty="0" err="1" smtClean="0"/>
              <a:t>Other</a:t>
            </a:r>
            <a:r>
              <a:rPr lang="hu-HU" b="1" dirty="0" smtClean="0"/>
              <a:t> </a:t>
            </a:r>
            <a:r>
              <a:rPr lang="hu-HU" b="1" dirty="0" err="1" smtClean="0"/>
              <a:t>interceptive</a:t>
            </a:r>
            <a:r>
              <a:rPr lang="hu-HU" b="1" dirty="0" smtClean="0"/>
              <a:t> </a:t>
            </a:r>
            <a:r>
              <a:rPr lang="hu-HU" b="1" dirty="0" err="1" smtClean="0"/>
              <a:t>treatments</a:t>
            </a:r>
            <a:endParaRPr lang="hu-HU"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50000"/>
          <a:stretch>
            <a:fillRect/>
          </a:stretch>
        </p:blipFill>
        <p:spPr bwMode="auto">
          <a:xfrm>
            <a:off x="539552" y="404664"/>
            <a:ext cx="2520280" cy="6182435"/>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50000"/>
          <a:stretch>
            <a:fillRect/>
          </a:stretch>
        </p:blipFill>
        <p:spPr bwMode="auto">
          <a:xfrm>
            <a:off x="6228184" y="404664"/>
            <a:ext cx="2520280" cy="6182435"/>
          </a:xfrm>
          <a:prstGeom prst="rect">
            <a:avLst/>
          </a:prstGeom>
          <a:noFill/>
          <a:ln w="9525">
            <a:noFill/>
            <a:miter lim="800000"/>
            <a:headEnd/>
            <a:tailEnd/>
          </a:ln>
        </p:spPr>
      </p:pic>
      <p:sp>
        <p:nvSpPr>
          <p:cNvPr id="4" name="Szövegdoboz 3"/>
          <p:cNvSpPr txBox="1"/>
          <p:nvPr/>
        </p:nvSpPr>
        <p:spPr>
          <a:xfrm>
            <a:off x="3203848" y="1556792"/>
            <a:ext cx="2932991" cy="3785652"/>
          </a:xfrm>
          <a:prstGeom prst="rect">
            <a:avLst/>
          </a:prstGeom>
          <a:noFill/>
        </p:spPr>
        <p:txBody>
          <a:bodyPr wrap="square" rtlCol="0">
            <a:spAutoFit/>
          </a:bodyPr>
          <a:lstStyle/>
          <a:p>
            <a:r>
              <a:rPr lang="hu-HU" sz="3600" b="1" dirty="0" err="1" smtClean="0"/>
              <a:t>Interceptiv</a:t>
            </a:r>
            <a:r>
              <a:rPr lang="hu-HU" sz="3600" b="1" dirty="0" smtClean="0"/>
              <a:t> </a:t>
            </a:r>
            <a:r>
              <a:rPr lang="hu-HU" sz="3600" b="1" dirty="0" err="1" smtClean="0"/>
              <a:t>extraction</a:t>
            </a:r>
            <a:r>
              <a:rPr lang="hu-HU" sz="3600" b="1" dirty="0" smtClean="0"/>
              <a:t> of </a:t>
            </a:r>
            <a:r>
              <a:rPr lang="hu-HU" sz="3600" b="1" dirty="0" err="1" smtClean="0"/>
              <a:t>primary</a:t>
            </a:r>
            <a:r>
              <a:rPr lang="hu-HU" sz="3600" b="1" dirty="0" smtClean="0"/>
              <a:t> </a:t>
            </a:r>
            <a:r>
              <a:rPr lang="hu-HU" sz="3600" b="1" dirty="0" err="1" smtClean="0"/>
              <a:t>teeth</a:t>
            </a:r>
            <a:endParaRPr lang="hu-HU" sz="3600" b="1" dirty="0" smtClean="0"/>
          </a:p>
          <a:p>
            <a:endParaRPr lang="hu-HU" sz="2400" b="1" dirty="0" smtClean="0"/>
          </a:p>
          <a:p>
            <a:r>
              <a:rPr lang="hu-HU" sz="3600" b="1" dirty="0" smtClean="0"/>
              <a:t>    </a:t>
            </a:r>
            <a:r>
              <a:rPr lang="hu-HU" sz="3600" b="1" dirty="0" err="1" smtClean="0"/>
              <a:t>Directed</a:t>
            </a:r>
            <a:r>
              <a:rPr lang="hu-HU" sz="3600" b="1" dirty="0" smtClean="0"/>
              <a:t> </a:t>
            </a:r>
          </a:p>
          <a:p>
            <a:r>
              <a:rPr lang="hu-HU" sz="3600" b="1" dirty="0" smtClean="0"/>
              <a:t>    </a:t>
            </a:r>
            <a:r>
              <a:rPr lang="hu-HU" sz="3600" b="1" dirty="0" err="1" smtClean="0"/>
              <a:t>tooth</a:t>
            </a:r>
            <a:endParaRPr lang="hu-HU" sz="3600" b="1" dirty="0" smtClean="0"/>
          </a:p>
          <a:p>
            <a:r>
              <a:rPr lang="hu-HU" sz="3600" b="1" dirty="0" smtClean="0"/>
              <a:t>    </a:t>
            </a:r>
            <a:r>
              <a:rPr lang="hu-HU" sz="3600" b="1" dirty="0" err="1" smtClean="0"/>
              <a:t>eruption</a:t>
            </a:r>
            <a:endParaRPr lang="hu-HU" sz="3600" b="1"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6389" b="42501"/>
          <a:stretch>
            <a:fillRect/>
          </a:stretch>
        </p:blipFill>
        <p:spPr bwMode="auto">
          <a:xfrm>
            <a:off x="-1" y="764704"/>
            <a:ext cx="4495575" cy="345638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436096" y="1772816"/>
            <a:ext cx="2120672" cy="1570622"/>
          </a:xfrm>
          <a:prstGeom prst="rect">
            <a:avLst/>
          </a:prstGeom>
          <a:noFill/>
          <a:ln w="9525">
            <a:noFill/>
            <a:miter lim="800000"/>
            <a:headEnd/>
            <a:tailEnd/>
          </a:ln>
        </p:spPr>
      </p:pic>
      <p:sp>
        <p:nvSpPr>
          <p:cNvPr id="7" name="Szövegdoboz 6"/>
          <p:cNvSpPr txBox="1"/>
          <p:nvPr/>
        </p:nvSpPr>
        <p:spPr>
          <a:xfrm>
            <a:off x="6948264" y="1988840"/>
            <a:ext cx="392930" cy="369332"/>
          </a:xfrm>
          <a:prstGeom prst="rect">
            <a:avLst/>
          </a:prstGeom>
          <a:noFill/>
        </p:spPr>
        <p:txBody>
          <a:bodyPr wrap="square" rtlCol="0">
            <a:spAutoFit/>
          </a:bodyPr>
          <a:lstStyle/>
          <a:p>
            <a:r>
              <a:rPr lang="hu-HU" b="1" dirty="0" smtClean="0"/>
              <a:t>V</a:t>
            </a:r>
            <a:endParaRPr lang="hu-HU" b="1" dirty="0"/>
          </a:p>
        </p:txBody>
      </p:sp>
      <p:sp>
        <p:nvSpPr>
          <p:cNvPr id="8" name="Szövegdoboz 7"/>
          <p:cNvSpPr txBox="1"/>
          <p:nvPr/>
        </p:nvSpPr>
        <p:spPr>
          <a:xfrm>
            <a:off x="6012160" y="1916832"/>
            <a:ext cx="576064" cy="369332"/>
          </a:xfrm>
          <a:prstGeom prst="rect">
            <a:avLst/>
          </a:prstGeom>
          <a:noFill/>
        </p:spPr>
        <p:txBody>
          <a:bodyPr wrap="square" rtlCol="0">
            <a:spAutoFit/>
          </a:bodyPr>
          <a:lstStyle/>
          <a:p>
            <a:r>
              <a:rPr lang="hu-HU" b="1" dirty="0" smtClean="0"/>
              <a:t>IV</a:t>
            </a:r>
            <a:endParaRPr lang="hu-HU" b="1" dirty="0"/>
          </a:p>
        </p:txBody>
      </p:sp>
      <p:sp>
        <p:nvSpPr>
          <p:cNvPr id="9" name="Szövegdoboz 8"/>
          <p:cNvSpPr txBox="1"/>
          <p:nvPr/>
        </p:nvSpPr>
        <p:spPr>
          <a:xfrm>
            <a:off x="5508104" y="1916832"/>
            <a:ext cx="504056" cy="369332"/>
          </a:xfrm>
          <a:prstGeom prst="rect">
            <a:avLst/>
          </a:prstGeom>
          <a:noFill/>
        </p:spPr>
        <p:txBody>
          <a:bodyPr wrap="square" rtlCol="0">
            <a:spAutoFit/>
          </a:bodyPr>
          <a:lstStyle/>
          <a:p>
            <a:r>
              <a:rPr lang="hu-HU" b="1" dirty="0" smtClean="0"/>
              <a:t>III</a:t>
            </a:r>
            <a:endParaRPr lang="hu-HU" b="1" dirty="0"/>
          </a:p>
        </p:txBody>
      </p:sp>
      <p:sp>
        <p:nvSpPr>
          <p:cNvPr id="10" name="Szövegdoboz 9"/>
          <p:cNvSpPr txBox="1"/>
          <p:nvPr/>
        </p:nvSpPr>
        <p:spPr>
          <a:xfrm>
            <a:off x="5652120" y="2708920"/>
            <a:ext cx="445702" cy="369332"/>
          </a:xfrm>
          <a:prstGeom prst="rect">
            <a:avLst/>
          </a:prstGeom>
          <a:noFill/>
        </p:spPr>
        <p:txBody>
          <a:bodyPr wrap="square" rtlCol="0">
            <a:spAutoFit/>
          </a:bodyPr>
          <a:lstStyle/>
          <a:p>
            <a:r>
              <a:rPr lang="hu-HU" b="1" dirty="0" smtClean="0"/>
              <a:t>3</a:t>
            </a:r>
            <a:endParaRPr lang="hu-HU" b="1" dirty="0"/>
          </a:p>
        </p:txBody>
      </p:sp>
      <p:sp>
        <p:nvSpPr>
          <p:cNvPr id="11" name="Szövegdoboz 10"/>
          <p:cNvSpPr txBox="1"/>
          <p:nvPr/>
        </p:nvSpPr>
        <p:spPr>
          <a:xfrm>
            <a:off x="6228184" y="2780928"/>
            <a:ext cx="445702" cy="369332"/>
          </a:xfrm>
          <a:prstGeom prst="rect">
            <a:avLst/>
          </a:prstGeom>
          <a:noFill/>
        </p:spPr>
        <p:txBody>
          <a:bodyPr wrap="square" rtlCol="0">
            <a:spAutoFit/>
          </a:bodyPr>
          <a:lstStyle/>
          <a:p>
            <a:r>
              <a:rPr lang="hu-HU" b="1" dirty="0" smtClean="0"/>
              <a:t>4</a:t>
            </a:r>
            <a:endParaRPr lang="hu-HU" b="1" dirty="0"/>
          </a:p>
        </p:txBody>
      </p:sp>
      <p:sp>
        <p:nvSpPr>
          <p:cNvPr id="12" name="Szövegdoboz 11"/>
          <p:cNvSpPr txBox="1"/>
          <p:nvPr/>
        </p:nvSpPr>
        <p:spPr>
          <a:xfrm>
            <a:off x="6876256" y="2780928"/>
            <a:ext cx="445702" cy="369332"/>
          </a:xfrm>
          <a:prstGeom prst="rect">
            <a:avLst/>
          </a:prstGeom>
          <a:noFill/>
        </p:spPr>
        <p:txBody>
          <a:bodyPr wrap="square" rtlCol="0">
            <a:spAutoFit/>
          </a:bodyPr>
          <a:lstStyle/>
          <a:p>
            <a:r>
              <a:rPr lang="hu-HU" b="1" dirty="0" smtClean="0"/>
              <a:t>5</a:t>
            </a:r>
            <a:endParaRPr lang="hu-HU" b="1" dirty="0"/>
          </a:p>
        </p:txBody>
      </p:sp>
      <p:pic>
        <p:nvPicPr>
          <p:cNvPr id="13" name="Picture 2"/>
          <p:cNvPicPr>
            <a:picLocks noChangeAspect="1" noChangeArrowheads="1"/>
          </p:cNvPicPr>
          <p:nvPr/>
        </p:nvPicPr>
        <p:blipFill>
          <a:blip r:embed="rId2" cstate="print"/>
          <a:srcRect t="59629" r="7910" b="7129"/>
          <a:stretch>
            <a:fillRect/>
          </a:stretch>
        </p:blipFill>
        <p:spPr bwMode="auto">
          <a:xfrm>
            <a:off x="-1" y="4365104"/>
            <a:ext cx="4139953" cy="2248027"/>
          </a:xfrm>
          <a:prstGeom prst="rect">
            <a:avLst/>
          </a:prstGeom>
          <a:noFill/>
          <a:ln w="9525">
            <a:noFill/>
            <a:miter lim="800000"/>
            <a:headEnd/>
            <a:tailEnd/>
          </a:ln>
        </p:spPr>
      </p:pic>
      <p:sp>
        <p:nvSpPr>
          <p:cNvPr id="14" name="Szövegdoboz 13"/>
          <p:cNvSpPr txBox="1"/>
          <p:nvPr/>
        </p:nvSpPr>
        <p:spPr>
          <a:xfrm>
            <a:off x="179512" y="3645024"/>
            <a:ext cx="1497269" cy="646331"/>
          </a:xfrm>
          <a:prstGeom prst="rect">
            <a:avLst/>
          </a:prstGeom>
          <a:noFill/>
        </p:spPr>
        <p:txBody>
          <a:bodyPr wrap="square" rtlCol="0">
            <a:spAutoFit/>
          </a:bodyPr>
          <a:lstStyle/>
          <a:p>
            <a:r>
              <a:rPr lang="hu-HU" b="1" dirty="0" err="1" smtClean="0"/>
              <a:t>Reserve</a:t>
            </a:r>
            <a:r>
              <a:rPr lang="hu-HU" b="1" dirty="0" smtClean="0"/>
              <a:t> </a:t>
            </a:r>
            <a:r>
              <a:rPr lang="hu-HU" b="1" dirty="0" err="1" smtClean="0"/>
              <a:t>place</a:t>
            </a:r>
            <a:endParaRPr lang="hu-HU" b="1" dirty="0" smtClean="0"/>
          </a:p>
          <a:p>
            <a:r>
              <a:rPr lang="hu-HU" b="1" dirty="0" err="1" smtClean="0"/>
              <a:t>lower</a:t>
            </a:r>
            <a:r>
              <a:rPr lang="hu-HU" b="1" dirty="0" smtClean="0"/>
              <a:t> </a:t>
            </a:r>
            <a:r>
              <a:rPr lang="hu-HU" b="1" dirty="0" err="1" smtClean="0"/>
              <a:t>arch</a:t>
            </a:r>
            <a:endParaRPr lang="hu-HU" b="1" dirty="0"/>
          </a:p>
        </p:txBody>
      </p:sp>
      <p:sp>
        <p:nvSpPr>
          <p:cNvPr id="15" name="Szövegdoboz 14"/>
          <p:cNvSpPr txBox="1"/>
          <p:nvPr/>
        </p:nvSpPr>
        <p:spPr>
          <a:xfrm>
            <a:off x="179512" y="476672"/>
            <a:ext cx="1641285" cy="646331"/>
          </a:xfrm>
          <a:prstGeom prst="rect">
            <a:avLst/>
          </a:prstGeom>
          <a:noFill/>
        </p:spPr>
        <p:txBody>
          <a:bodyPr wrap="square" rtlCol="0">
            <a:spAutoFit/>
          </a:bodyPr>
          <a:lstStyle/>
          <a:p>
            <a:r>
              <a:rPr lang="hu-HU" b="1" dirty="0" err="1" smtClean="0"/>
              <a:t>Reserve</a:t>
            </a:r>
            <a:r>
              <a:rPr lang="hu-HU" b="1" dirty="0" smtClean="0"/>
              <a:t> </a:t>
            </a:r>
            <a:r>
              <a:rPr lang="hu-HU" b="1" dirty="0" err="1" smtClean="0"/>
              <a:t>place</a:t>
            </a:r>
            <a:endParaRPr lang="hu-HU" b="1" dirty="0" smtClean="0"/>
          </a:p>
          <a:p>
            <a:r>
              <a:rPr lang="hu-HU" b="1" dirty="0" err="1" smtClean="0"/>
              <a:t>upper</a:t>
            </a:r>
            <a:r>
              <a:rPr lang="hu-HU" b="1" dirty="0" smtClean="0"/>
              <a:t> </a:t>
            </a:r>
            <a:r>
              <a:rPr lang="hu-HU" b="1" dirty="0" err="1" smtClean="0"/>
              <a:t>arch</a:t>
            </a:r>
            <a:endParaRPr lang="hu-HU" b="1" dirty="0"/>
          </a:p>
        </p:txBody>
      </p:sp>
      <p:sp>
        <p:nvSpPr>
          <p:cNvPr id="16" name="Szövegdoboz 15"/>
          <p:cNvSpPr txBox="1"/>
          <p:nvPr/>
        </p:nvSpPr>
        <p:spPr>
          <a:xfrm>
            <a:off x="4932040" y="3645024"/>
            <a:ext cx="4211960" cy="3046988"/>
          </a:xfrm>
          <a:prstGeom prst="rect">
            <a:avLst/>
          </a:prstGeom>
          <a:noFill/>
        </p:spPr>
        <p:txBody>
          <a:bodyPr wrap="square" rtlCol="0">
            <a:spAutoFit/>
          </a:bodyPr>
          <a:lstStyle/>
          <a:p>
            <a:r>
              <a:rPr lang="hu-HU" sz="2400" b="1" dirty="0" err="1" smtClean="0"/>
              <a:t>Primary</a:t>
            </a:r>
            <a:r>
              <a:rPr lang="hu-HU" sz="2400" b="1" dirty="0" smtClean="0"/>
              <a:t> </a:t>
            </a:r>
            <a:r>
              <a:rPr lang="hu-HU" sz="2400" b="1" dirty="0" err="1" smtClean="0"/>
              <a:t>lateral</a:t>
            </a:r>
            <a:r>
              <a:rPr lang="hu-HU" sz="2400" b="1" dirty="0" smtClean="0"/>
              <a:t> </a:t>
            </a:r>
            <a:r>
              <a:rPr lang="hu-HU" sz="2400" b="1" dirty="0" err="1" smtClean="0"/>
              <a:t>teeth</a:t>
            </a:r>
            <a:endParaRPr lang="hu-HU" sz="2400" b="1" dirty="0" smtClean="0"/>
          </a:p>
          <a:p>
            <a:r>
              <a:rPr lang="hu-HU" sz="2400" b="1" dirty="0" err="1" smtClean="0"/>
              <a:t>-mostly</a:t>
            </a:r>
            <a:r>
              <a:rPr lang="hu-HU" sz="2400" b="1" dirty="0" smtClean="0"/>
              <a:t> </a:t>
            </a:r>
            <a:r>
              <a:rPr lang="hu-HU" sz="2400" b="1" dirty="0" err="1" smtClean="0"/>
              <a:t>in</a:t>
            </a:r>
            <a:r>
              <a:rPr lang="hu-HU" sz="2400" b="1" dirty="0" smtClean="0"/>
              <a:t> </a:t>
            </a:r>
            <a:r>
              <a:rPr lang="hu-HU" sz="2400" b="1" dirty="0" err="1" smtClean="0"/>
              <a:t>the</a:t>
            </a:r>
            <a:r>
              <a:rPr lang="hu-HU" sz="2400" b="1" dirty="0" smtClean="0"/>
              <a:t> </a:t>
            </a:r>
            <a:r>
              <a:rPr lang="hu-HU" sz="2400" b="1" dirty="0" err="1" smtClean="0"/>
              <a:t>lower</a:t>
            </a:r>
            <a:r>
              <a:rPr lang="hu-HU" sz="2400" b="1" dirty="0" smtClean="0"/>
              <a:t> </a:t>
            </a:r>
            <a:r>
              <a:rPr lang="hu-HU" sz="2400" b="1" dirty="0" err="1" smtClean="0"/>
              <a:t>arch-</a:t>
            </a:r>
            <a:endParaRPr lang="hu-HU" sz="2400" b="1" dirty="0" smtClean="0"/>
          </a:p>
          <a:p>
            <a:r>
              <a:rPr lang="hu-HU" sz="2400" b="1" dirty="0" err="1" smtClean="0"/>
              <a:t>are</a:t>
            </a:r>
            <a:r>
              <a:rPr lang="hu-HU" sz="2400" b="1" dirty="0" smtClean="0"/>
              <a:t> </a:t>
            </a:r>
            <a:r>
              <a:rPr lang="hu-HU" sz="2400" b="1" dirty="0" err="1" smtClean="0"/>
              <a:t>larger</a:t>
            </a:r>
            <a:r>
              <a:rPr lang="hu-HU" sz="2400" b="1" dirty="0" smtClean="0"/>
              <a:t> </a:t>
            </a:r>
            <a:r>
              <a:rPr lang="hu-HU" sz="2400" b="1" dirty="0" err="1" smtClean="0"/>
              <a:t>than</a:t>
            </a:r>
            <a:r>
              <a:rPr lang="hu-HU" sz="2400" b="1" dirty="0" smtClean="0"/>
              <a:t> </a:t>
            </a:r>
            <a:r>
              <a:rPr lang="hu-HU" sz="2400" b="1" dirty="0" err="1" smtClean="0"/>
              <a:t>the</a:t>
            </a:r>
            <a:r>
              <a:rPr lang="hu-HU" sz="2400" b="1" dirty="0" smtClean="0"/>
              <a:t>  </a:t>
            </a:r>
          </a:p>
          <a:p>
            <a:r>
              <a:rPr lang="hu-HU" sz="2400" b="1" dirty="0" err="1" smtClean="0"/>
              <a:t>permanent</a:t>
            </a:r>
            <a:r>
              <a:rPr lang="hu-HU" sz="2400" b="1" dirty="0" smtClean="0"/>
              <a:t> </a:t>
            </a:r>
            <a:r>
              <a:rPr lang="hu-HU" sz="2400" b="1" dirty="0" err="1" smtClean="0"/>
              <a:t>lateral</a:t>
            </a:r>
            <a:r>
              <a:rPr lang="hu-HU" sz="2400" b="1" dirty="0" smtClean="0"/>
              <a:t> </a:t>
            </a:r>
            <a:r>
              <a:rPr lang="hu-HU" sz="2400" b="1" dirty="0" err="1" smtClean="0"/>
              <a:t>teeth</a:t>
            </a:r>
            <a:r>
              <a:rPr lang="hu-HU" sz="2400" b="1" dirty="0" smtClean="0"/>
              <a:t>.</a:t>
            </a:r>
          </a:p>
          <a:p>
            <a:r>
              <a:rPr lang="hu-HU" sz="2400" b="1" dirty="0" err="1" smtClean="0"/>
              <a:t>We</a:t>
            </a:r>
            <a:r>
              <a:rPr lang="hu-HU" sz="2400" b="1" dirty="0" smtClean="0"/>
              <a:t> </a:t>
            </a:r>
            <a:r>
              <a:rPr lang="hu-HU" sz="2400" b="1" dirty="0" err="1" smtClean="0"/>
              <a:t>can</a:t>
            </a:r>
            <a:r>
              <a:rPr lang="hu-HU" sz="2400" b="1" dirty="0" smtClean="0"/>
              <a:t> </a:t>
            </a:r>
            <a:r>
              <a:rPr lang="hu-HU" sz="2400" b="1" dirty="0" err="1" smtClean="0"/>
              <a:t>win</a:t>
            </a:r>
            <a:r>
              <a:rPr lang="hu-HU" sz="2400" b="1" dirty="0" smtClean="0"/>
              <a:t> </a:t>
            </a:r>
            <a:r>
              <a:rPr lang="hu-HU" sz="2400" b="1" dirty="0" err="1" smtClean="0"/>
              <a:t>place</a:t>
            </a:r>
            <a:r>
              <a:rPr lang="hu-HU" sz="2400" b="1" dirty="0" smtClean="0"/>
              <a:t> </a:t>
            </a:r>
          </a:p>
          <a:p>
            <a:r>
              <a:rPr lang="hu-HU" sz="2400" b="1" dirty="0" err="1" smtClean="0"/>
              <a:t>to</a:t>
            </a:r>
            <a:r>
              <a:rPr lang="hu-HU" sz="2400" b="1" dirty="0" smtClean="0"/>
              <a:t> </a:t>
            </a:r>
            <a:r>
              <a:rPr lang="hu-HU" sz="2400" b="1" dirty="0" err="1" smtClean="0"/>
              <a:t>solve</a:t>
            </a:r>
            <a:r>
              <a:rPr lang="hu-HU" sz="2400" b="1" dirty="0" smtClean="0"/>
              <a:t> </a:t>
            </a:r>
            <a:r>
              <a:rPr lang="hu-HU" sz="2400" b="1" dirty="0" err="1" smtClean="0"/>
              <a:t>the</a:t>
            </a:r>
            <a:r>
              <a:rPr lang="hu-HU" sz="2400" b="1" dirty="0" smtClean="0"/>
              <a:t> </a:t>
            </a:r>
            <a:r>
              <a:rPr lang="hu-HU" sz="2400" b="1" dirty="0" err="1" smtClean="0"/>
              <a:t>mild</a:t>
            </a:r>
            <a:r>
              <a:rPr lang="hu-HU" sz="2400" b="1" dirty="0" smtClean="0"/>
              <a:t> </a:t>
            </a:r>
            <a:r>
              <a:rPr lang="hu-HU" sz="2400" b="1" dirty="0" err="1" smtClean="0"/>
              <a:t>crowding</a:t>
            </a:r>
            <a:endParaRPr lang="hu-HU" sz="2400" b="1" dirty="0" smtClean="0"/>
          </a:p>
          <a:p>
            <a:r>
              <a:rPr lang="hu-HU" sz="2400" b="1" dirty="0" err="1" smtClean="0"/>
              <a:t>in</a:t>
            </a:r>
            <a:r>
              <a:rPr lang="hu-HU" sz="2400" b="1" dirty="0" smtClean="0"/>
              <a:t> </a:t>
            </a:r>
            <a:r>
              <a:rPr lang="hu-HU" sz="2400" b="1" dirty="0" err="1" smtClean="0"/>
              <a:t>the</a:t>
            </a:r>
            <a:r>
              <a:rPr lang="hu-HU" sz="2400" b="1" dirty="0" smtClean="0"/>
              <a:t> </a:t>
            </a:r>
            <a:r>
              <a:rPr lang="hu-HU" sz="2400" b="1" dirty="0" err="1" smtClean="0"/>
              <a:t>lower</a:t>
            </a:r>
            <a:r>
              <a:rPr lang="hu-HU" sz="2400" b="1" dirty="0" smtClean="0"/>
              <a:t> </a:t>
            </a:r>
            <a:r>
              <a:rPr lang="hu-HU" sz="2400" b="1" dirty="0" err="1" smtClean="0"/>
              <a:t>arch</a:t>
            </a:r>
            <a:r>
              <a:rPr lang="hu-HU" sz="2400" b="1" dirty="0" smtClean="0"/>
              <a:t>.</a:t>
            </a:r>
          </a:p>
          <a:p>
            <a:endParaRPr lang="hu-HU" sz="2400" b="1" dirty="0"/>
          </a:p>
        </p:txBody>
      </p:sp>
      <p:pic>
        <p:nvPicPr>
          <p:cNvPr id="17" name="Picture 2"/>
          <p:cNvPicPr>
            <a:picLocks noChangeAspect="1" noChangeArrowheads="1"/>
          </p:cNvPicPr>
          <p:nvPr/>
        </p:nvPicPr>
        <p:blipFill>
          <a:blip r:embed="rId2" cstate="print"/>
          <a:srcRect l="47240" t="44722" b="39306"/>
          <a:stretch>
            <a:fillRect/>
          </a:stretch>
        </p:blipFill>
        <p:spPr bwMode="auto">
          <a:xfrm>
            <a:off x="2123728" y="3356992"/>
            <a:ext cx="2371846" cy="1080120"/>
          </a:xfrm>
          <a:prstGeom prst="rect">
            <a:avLst/>
          </a:prstGeom>
          <a:noFill/>
          <a:ln w="9525">
            <a:noFill/>
            <a:miter lim="800000"/>
            <a:headEnd/>
            <a:tailEnd/>
          </a:ln>
        </p:spPr>
      </p:pic>
      <p:sp>
        <p:nvSpPr>
          <p:cNvPr id="18" name="Szövegdoboz 17"/>
          <p:cNvSpPr txBox="1"/>
          <p:nvPr/>
        </p:nvSpPr>
        <p:spPr>
          <a:xfrm>
            <a:off x="4788024" y="260648"/>
            <a:ext cx="4176464" cy="954107"/>
          </a:xfrm>
          <a:prstGeom prst="rect">
            <a:avLst/>
          </a:prstGeom>
          <a:noFill/>
        </p:spPr>
        <p:txBody>
          <a:bodyPr wrap="square" rtlCol="0">
            <a:spAutoFit/>
          </a:bodyPr>
          <a:lstStyle/>
          <a:p>
            <a:r>
              <a:rPr lang="hu-HU" sz="2800" b="1" dirty="0" smtClean="0"/>
              <a:t>The </a:t>
            </a:r>
            <a:r>
              <a:rPr lang="hu-HU" sz="2800" b="1" dirty="0" err="1" smtClean="0"/>
              <a:t>best</a:t>
            </a:r>
            <a:r>
              <a:rPr lang="hu-HU" sz="2800" b="1" dirty="0" smtClean="0"/>
              <a:t> </a:t>
            </a:r>
            <a:r>
              <a:rPr lang="hu-HU" sz="2800" b="1" dirty="0" err="1" smtClean="0"/>
              <a:t>time</a:t>
            </a:r>
            <a:r>
              <a:rPr lang="hu-HU" sz="2800" b="1" dirty="0" smtClean="0"/>
              <a:t> </a:t>
            </a:r>
            <a:r>
              <a:rPr lang="hu-HU" sz="2800" b="1" dirty="0" err="1" smtClean="0"/>
              <a:t>just</a:t>
            </a:r>
            <a:r>
              <a:rPr lang="hu-HU" sz="2800" b="1" dirty="0" smtClean="0"/>
              <a:t> </a:t>
            </a:r>
            <a:r>
              <a:rPr lang="hu-HU" sz="2800" b="1" dirty="0" err="1" smtClean="0"/>
              <a:t>before</a:t>
            </a:r>
            <a:endParaRPr lang="hu-HU" sz="2800" b="1" dirty="0" smtClean="0"/>
          </a:p>
          <a:p>
            <a:r>
              <a:rPr lang="hu-HU" sz="2800" b="1" dirty="0" err="1" smtClean="0"/>
              <a:t>eruption</a:t>
            </a:r>
            <a:r>
              <a:rPr lang="hu-HU" sz="2800" b="1" dirty="0" smtClean="0"/>
              <a:t> of 45 and 55</a:t>
            </a:r>
            <a:endParaRPr lang="hu-HU" sz="28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5720" y="548680"/>
            <a:ext cx="8606760" cy="1375352"/>
          </a:xfrm>
        </p:spPr>
        <p:txBody>
          <a:bodyPr>
            <a:normAutofit/>
          </a:bodyPr>
          <a:lstStyle/>
          <a:p>
            <a:r>
              <a:rPr lang="hu-HU" b="1" dirty="0" err="1" smtClean="0"/>
              <a:t>Space</a:t>
            </a:r>
            <a:r>
              <a:rPr lang="hu-HU" b="1" dirty="0" smtClean="0"/>
              <a:t> </a:t>
            </a:r>
            <a:r>
              <a:rPr lang="hu-HU" b="1" dirty="0" err="1" smtClean="0"/>
              <a:t>maintaires</a:t>
            </a:r>
            <a:endParaRPr lang="hu-HU" b="1" dirty="0"/>
          </a:p>
        </p:txBody>
      </p:sp>
      <p:pic>
        <p:nvPicPr>
          <p:cNvPr id="4" name="Tartalom helye 3" descr="lingvál ív mintán.jpg"/>
          <p:cNvPicPr>
            <a:picLocks noGrp="1" noChangeAspect="1"/>
          </p:cNvPicPr>
          <p:nvPr>
            <p:ph idx="1"/>
          </p:nvPr>
        </p:nvPicPr>
        <p:blipFill>
          <a:blip r:embed="rId2" cstate="print"/>
          <a:stretch>
            <a:fillRect/>
          </a:stretch>
        </p:blipFill>
        <p:spPr>
          <a:xfrm>
            <a:off x="642910" y="2285992"/>
            <a:ext cx="3916601" cy="2857520"/>
          </a:xfrm>
        </p:spPr>
      </p:pic>
      <p:pic>
        <p:nvPicPr>
          <p:cNvPr id="6" name="Kép 5" descr="lingvál ív szájban2.jpg"/>
          <p:cNvPicPr>
            <a:picLocks noChangeAspect="1"/>
          </p:cNvPicPr>
          <p:nvPr/>
        </p:nvPicPr>
        <p:blipFill>
          <a:blip r:embed="rId3" cstate="print"/>
          <a:stretch>
            <a:fillRect/>
          </a:stretch>
        </p:blipFill>
        <p:spPr>
          <a:xfrm>
            <a:off x="4714876" y="2285992"/>
            <a:ext cx="3933240" cy="285752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About</a:t>
            </a:r>
            <a:r>
              <a:rPr lang="hu-HU" b="1" dirty="0" smtClean="0"/>
              <a:t> </a:t>
            </a:r>
            <a:r>
              <a:rPr lang="hu-HU" b="1" dirty="0" err="1" smtClean="0"/>
              <a:t>interceptive</a:t>
            </a:r>
            <a:r>
              <a:rPr lang="hu-HU" b="1" dirty="0" smtClean="0"/>
              <a:t> </a:t>
            </a:r>
            <a:r>
              <a:rPr lang="hu-HU" b="1" dirty="0" err="1" smtClean="0"/>
              <a:t>treatment</a:t>
            </a:r>
            <a:endParaRPr lang="hu-HU" b="1" dirty="0"/>
          </a:p>
        </p:txBody>
      </p:sp>
      <p:sp>
        <p:nvSpPr>
          <p:cNvPr id="3" name="Tartalom helye 2"/>
          <p:cNvSpPr>
            <a:spLocks noGrp="1"/>
          </p:cNvSpPr>
          <p:nvPr>
            <p:ph idx="1"/>
          </p:nvPr>
        </p:nvSpPr>
        <p:spPr/>
        <p:txBody>
          <a:bodyPr>
            <a:normAutofit fontScale="92500" lnSpcReduction="10000"/>
          </a:bodyPr>
          <a:lstStyle/>
          <a:p>
            <a:r>
              <a:rPr lang="en-US" dirty="0" smtClean="0"/>
              <a:t> </a:t>
            </a:r>
            <a:r>
              <a:rPr lang="hu-HU" dirty="0" smtClean="0"/>
              <a:t>I</a:t>
            </a:r>
            <a:r>
              <a:rPr lang="en-US" dirty="0" err="1" smtClean="0"/>
              <a:t>nterceptive</a:t>
            </a:r>
            <a:r>
              <a:rPr lang="en-US" dirty="0" smtClean="0"/>
              <a:t> </a:t>
            </a:r>
            <a:r>
              <a:rPr lang="hu-HU" dirty="0" err="1" smtClean="0"/>
              <a:t>treatment</a:t>
            </a:r>
            <a:r>
              <a:rPr lang="hu-HU" dirty="0" smtClean="0"/>
              <a:t> </a:t>
            </a:r>
            <a:r>
              <a:rPr lang="en-US" dirty="0" smtClean="0"/>
              <a:t>may effective, but </a:t>
            </a:r>
            <a:r>
              <a:rPr lang="hu-HU" dirty="0" err="1" smtClean="0"/>
              <a:t>sometimes</a:t>
            </a:r>
            <a:r>
              <a:rPr lang="hu-HU" dirty="0" smtClean="0"/>
              <a:t> </a:t>
            </a:r>
            <a:r>
              <a:rPr lang="en-US" dirty="0" smtClean="0"/>
              <a:t>it does not result in perfect occlusions. </a:t>
            </a:r>
            <a:endParaRPr lang="hu-HU" dirty="0" smtClean="0"/>
          </a:p>
          <a:p>
            <a:r>
              <a:rPr lang="en-US" dirty="0" smtClean="0"/>
              <a:t>However, we need to consider if all our patients require perfect occlusions and whether some (or many) may be happy to “trade-off” a less ideal occlusion for a shorter </a:t>
            </a:r>
            <a:r>
              <a:rPr lang="hu-HU" dirty="0" smtClean="0"/>
              <a:t>and </a:t>
            </a:r>
            <a:r>
              <a:rPr lang="hu-HU" dirty="0" err="1" smtClean="0"/>
              <a:t>easier</a:t>
            </a:r>
            <a:r>
              <a:rPr lang="hu-HU" dirty="0" smtClean="0"/>
              <a:t> </a:t>
            </a:r>
            <a:r>
              <a:rPr lang="en-US" dirty="0" smtClean="0"/>
              <a:t>course of treatment. </a:t>
            </a:r>
            <a:endParaRPr lang="hu-HU" dirty="0" smtClean="0"/>
          </a:p>
          <a:p>
            <a:r>
              <a:rPr lang="en-US" dirty="0" smtClean="0"/>
              <a:t>Perhaps the next step is to develop this concept further and ask our patients what they want?</a:t>
            </a:r>
            <a:endParaRPr lang="hu-HU" dirty="0" smtClean="0"/>
          </a:p>
          <a:p>
            <a:endParaRPr lang="hu-H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rthoLux\Pictures\Kép\iPod Photo Cache\2014.Füge és húsvétVerőcén\2014 képek, Pirike esküvője 119.jpg"/>
          <p:cNvPicPr>
            <a:picLocks noChangeAspect="1" noChangeArrowheads="1"/>
          </p:cNvPicPr>
          <p:nvPr/>
        </p:nvPicPr>
        <p:blipFill>
          <a:blip r:embed="rId2" cstate="print"/>
          <a:srcRect l="27696" t="8065" r="24859" b="11089"/>
          <a:stretch>
            <a:fillRect/>
          </a:stretch>
        </p:blipFill>
        <p:spPr bwMode="auto">
          <a:xfrm rot="5400000">
            <a:off x="1014487" y="-1494492"/>
            <a:ext cx="7439569" cy="9468544"/>
          </a:xfrm>
          <a:prstGeom prst="rect">
            <a:avLst/>
          </a:prstGeom>
          <a:noFill/>
        </p:spPr>
      </p:pic>
      <p:sp>
        <p:nvSpPr>
          <p:cNvPr id="5" name="Szövegdoboz 4"/>
          <p:cNvSpPr txBox="1"/>
          <p:nvPr/>
        </p:nvSpPr>
        <p:spPr>
          <a:xfrm>
            <a:off x="971600" y="-171400"/>
            <a:ext cx="7704856" cy="1754326"/>
          </a:xfrm>
          <a:prstGeom prst="rect">
            <a:avLst/>
          </a:prstGeom>
          <a:noFill/>
        </p:spPr>
        <p:txBody>
          <a:bodyPr wrap="square" rtlCol="0">
            <a:spAutoFit/>
          </a:bodyPr>
          <a:lstStyle/>
          <a:p>
            <a:pPr algn="ctr"/>
            <a:r>
              <a:rPr lang="hu-HU" sz="5400" b="1" dirty="0" err="1" smtClean="0">
                <a:solidFill>
                  <a:srgbClr val="FF0000"/>
                </a:solidFill>
              </a:rPr>
              <a:t>Thank</a:t>
            </a:r>
            <a:r>
              <a:rPr lang="hu-HU" sz="5400" b="1" dirty="0" smtClean="0">
                <a:solidFill>
                  <a:srgbClr val="FF0000"/>
                </a:solidFill>
              </a:rPr>
              <a:t> </a:t>
            </a:r>
            <a:r>
              <a:rPr lang="hu-HU" sz="5400" b="1" dirty="0" err="1" smtClean="0">
                <a:solidFill>
                  <a:srgbClr val="FF0000"/>
                </a:solidFill>
              </a:rPr>
              <a:t>you</a:t>
            </a:r>
            <a:r>
              <a:rPr lang="hu-HU" sz="5400" b="1" dirty="0" smtClean="0">
                <a:solidFill>
                  <a:srgbClr val="FF0000"/>
                </a:solidFill>
              </a:rPr>
              <a:t> </a:t>
            </a:r>
            <a:r>
              <a:rPr lang="hu-HU" sz="5400" b="1" dirty="0" err="1" smtClean="0">
                <a:solidFill>
                  <a:srgbClr val="FF0000"/>
                </a:solidFill>
              </a:rPr>
              <a:t>for</a:t>
            </a:r>
            <a:r>
              <a:rPr lang="hu-HU" sz="5400" b="1" dirty="0" smtClean="0">
                <a:solidFill>
                  <a:srgbClr val="FF0000"/>
                </a:solidFill>
              </a:rPr>
              <a:t> </a:t>
            </a:r>
            <a:r>
              <a:rPr lang="hu-HU" sz="5400" b="1" dirty="0" err="1" smtClean="0">
                <a:solidFill>
                  <a:srgbClr val="FF0000"/>
                </a:solidFill>
              </a:rPr>
              <a:t>your</a:t>
            </a:r>
            <a:r>
              <a:rPr lang="hu-HU" sz="5400" b="1" dirty="0" smtClean="0">
                <a:solidFill>
                  <a:srgbClr val="FF0000"/>
                </a:solidFill>
              </a:rPr>
              <a:t> </a:t>
            </a:r>
            <a:r>
              <a:rPr lang="hu-HU" sz="5400" b="1" dirty="0" err="1" smtClean="0">
                <a:solidFill>
                  <a:srgbClr val="FF0000"/>
                </a:solidFill>
              </a:rPr>
              <a:t>attention</a:t>
            </a:r>
            <a:endParaRPr lang="hu-HU" sz="54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2C14411-4472-4BCF-834D-4DC8361CC840}"/>
              </a:ext>
            </a:extLst>
          </p:cNvPr>
          <p:cNvSpPr>
            <a:spLocks noGrp="1"/>
          </p:cNvSpPr>
          <p:nvPr>
            <p:ph type="title"/>
          </p:nvPr>
        </p:nvSpPr>
        <p:spPr/>
        <p:txBody>
          <a:bodyPr/>
          <a:lstStyle/>
          <a:p>
            <a:r>
              <a:rPr lang="hu-HU" b="1" dirty="0" err="1" smtClean="0"/>
              <a:t>Lip-sucking</a:t>
            </a:r>
            <a:r>
              <a:rPr lang="hu-HU" b="1" dirty="0" smtClean="0"/>
              <a:t> </a:t>
            </a:r>
            <a:r>
              <a:rPr lang="hu-HU" b="1" dirty="0" err="1" smtClean="0"/>
              <a:t>swallow</a:t>
            </a:r>
            <a:endParaRPr lang="de-DE" b="1" dirty="0"/>
          </a:p>
        </p:txBody>
      </p:sp>
      <p:pic>
        <p:nvPicPr>
          <p:cNvPr id="4" name="Picture 2" descr="E:\Ortho_Lux\Ortho-Lux képek\Halmai Anna\DSC00730xy.jpg">
            <a:extLst>
              <a:ext uri="{FF2B5EF4-FFF2-40B4-BE49-F238E27FC236}">
                <a16:creationId xmlns:a16="http://schemas.microsoft.com/office/drawing/2014/main" xmlns="" id="{17B411A2-215C-4BBE-9484-4E4105F80AA4}"/>
              </a:ext>
            </a:extLst>
          </p:cNvPr>
          <p:cNvPicPr>
            <a:picLocks noGrp="1" noChangeAspect="1" noChangeArrowheads="1"/>
          </p:cNvPicPr>
          <p:nvPr>
            <p:ph idx="1"/>
          </p:nvPr>
        </p:nvPicPr>
        <p:blipFill>
          <a:blip r:embed="rId2" cstate="print"/>
          <a:srcRect/>
          <a:stretch>
            <a:fillRect/>
          </a:stretch>
        </p:blipFill>
        <p:spPr bwMode="auto">
          <a:xfrm>
            <a:off x="2625314" y="1600200"/>
            <a:ext cx="3893371" cy="4525963"/>
          </a:xfrm>
          <a:prstGeom prst="rect">
            <a:avLst/>
          </a:prstGeom>
          <a:noFill/>
        </p:spPr>
      </p:pic>
    </p:spTree>
    <p:extLst>
      <p:ext uri="{BB962C8B-B14F-4D97-AF65-F5344CB8AC3E}">
        <p14:creationId xmlns:p14="http://schemas.microsoft.com/office/powerpoint/2010/main" xmlns="" val="2468343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548680"/>
            <a:ext cx="8229600" cy="1080120"/>
          </a:xfrm>
        </p:spPr>
        <p:txBody>
          <a:bodyPr>
            <a:normAutofit fontScale="90000"/>
          </a:bodyPr>
          <a:lstStyle/>
          <a:p>
            <a:r>
              <a:rPr lang="hu-HU" b="1" dirty="0" err="1" smtClean="0"/>
              <a:t>Obstructive</a:t>
            </a:r>
            <a:r>
              <a:rPr lang="hu-HU" b="1" dirty="0" smtClean="0"/>
              <a:t> </a:t>
            </a:r>
            <a:r>
              <a:rPr lang="hu-HU" b="1" dirty="0" err="1" smtClean="0"/>
              <a:t>Sleep</a:t>
            </a:r>
            <a:r>
              <a:rPr lang="hu-HU" b="1" dirty="0" smtClean="0"/>
              <a:t> </a:t>
            </a:r>
            <a:r>
              <a:rPr lang="hu-HU" b="1" dirty="0" err="1" smtClean="0"/>
              <a:t>Apnea</a:t>
            </a:r>
            <a:r>
              <a:rPr lang="hu-HU" b="1" dirty="0" smtClean="0"/>
              <a:t> (OSA)</a:t>
            </a:r>
            <a:br>
              <a:rPr lang="hu-HU" b="1" dirty="0" smtClean="0"/>
            </a:br>
            <a:endParaRPr lang="hu-HU" b="1" dirty="0"/>
          </a:p>
        </p:txBody>
      </p:sp>
      <p:sp>
        <p:nvSpPr>
          <p:cNvPr id="3" name="Tartalom helye 2"/>
          <p:cNvSpPr>
            <a:spLocks noGrp="1"/>
          </p:cNvSpPr>
          <p:nvPr>
            <p:ph idx="1"/>
          </p:nvPr>
        </p:nvSpPr>
        <p:spPr/>
        <p:txBody>
          <a:bodyPr>
            <a:normAutofit fontScale="92500"/>
          </a:bodyPr>
          <a:lstStyle/>
          <a:p>
            <a:r>
              <a:rPr lang="hu-HU" dirty="0" smtClean="0"/>
              <a:t>OSA is a </a:t>
            </a:r>
            <a:r>
              <a:rPr lang="hu-HU" dirty="0" err="1" smtClean="0"/>
              <a:t>multi-factorial</a:t>
            </a:r>
            <a:r>
              <a:rPr lang="hu-HU" dirty="0" smtClean="0"/>
              <a:t> </a:t>
            </a:r>
            <a:r>
              <a:rPr lang="hu-HU" dirty="0" err="1" smtClean="0"/>
              <a:t>disease</a:t>
            </a:r>
            <a:r>
              <a:rPr lang="hu-HU" dirty="0" smtClean="0"/>
              <a:t>, </a:t>
            </a:r>
            <a:r>
              <a:rPr lang="hu-HU" dirty="0" err="1" smtClean="0"/>
              <a:t>it</a:t>
            </a:r>
            <a:r>
              <a:rPr lang="hu-HU" dirty="0" smtClean="0"/>
              <a:t> is a </a:t>
            </a:r>
            <a:r>
              <a:rPr lang="hu-HU" dirty="0" err="1" smtClean="0"/>
              <a:t>complex</a:t>
            </a:r>
            <a:r>
              <a:rPr lang="hu-HU" dirty="0" smtClean="0"/>
              <a:t> </a:t>
            </a:r>
            <a:r>
              <a:rPr lang="hu-HU" dirty="0" err="1" smtClean="0"/>
              <a:t>interaction</a:t>
            </a:r>
            <a:r>
              <a:rPr lang="hu-HU" dirty="0" smtClean="0"/>
              <a:t> of </a:t>
            </a:r>
            <a:r>
              <a:rPr lang="hu-HU" dirty="0" err="1" smtClean="0"/>
              <a:t>neurological</a:t>
            </a:r>
            <a:r>
              <a:rPr lang="hu-HU" dirty="0" smtClean="0"/>
              <a:t>, </a:t>
            </a:r>
            <a:r>
              <a:rPr lang="hu-HU" dirty="0" err="1" smtClean="0"/>
              <a:t>muscular</a:t>
            </a:r>
            <a:r>
              <a:rPr lang="hu-HU" dirty="0" smtClean="0"/>
              <a:t>, and </a:t>
            </a:r>
            <a:r>
              <a:rPr lang="hu-HU" dirty="0" err="1" smtClean="0"/>
              <a:t>physical</a:t>
            </a:r>
            <a:r>
              <a:rPr lang="hu-HU" dirty="0" smtClean="0"/>
              <a:t> </a:t>
            </a:r>
            <a:r>
              <a:rPr lang="hu-HU" dirty="0" err="1" smtClean="0"/>
              <a:t>variables</a:t>
            </a:r>
            <a:r>
              <a:rPr lang="hu-HU" dirty="0" smtClean="0"/>
              <a:t> </a:t>
            </a:r>
            <a:r>
              <a:rPr lang="hu-HU" dirty="0" err="1" smtClean="0"/>
              <a:t>that</a:t>
            </a:r>
            <a:r>
              <a:rPr lang="hu-HU" dirty="0" smtClean="0"/>
              <a:t> </a:t>
            </a:r>
            <a:r>
              <a:rPr lang="hu-HU" dirty="0" err="1" smtClean="0"/>
              <a:t>results</a:t>
            </a:r>
            <a:r>
              <a:rPr lang="hu-HU" dirty="0" smtClean="0"/>
              <a:t> </a:t>
            </a:r>
            <a:r>
              <a:rPr lang="hu-HU" dirty="0" err="1" smtClean="0"/>
              <a:t>in</a:t>
            </a:r>
            <a:r>
              <a:rPr lang="hu-HU" dirty="0" smtClean="0"/>
              <a:t> </a:t>
            </a:r>
            <a:r>
              <a:rPr lang="hu-HU" dirty="0" err="1" smtClean="0"/>
              <a:t>the</a:t>
            </a:r>
            <a:r>
              <a:rPr lang="hu-HU" dirty="0" smtClean="0"/>
              <a:t> </a:t>
            </a:r>
            <a:r>
              <a:rPr lang="hu-HU" dirty="0" err="1" smtClean="0"/>
              <a:t>collapse</a:t>
            </a:r>
            <a:r>
              <a:rPr lang="hu-HU" dirty="0" smtClean="0"/>
              <a:t> of </a:t>
            </a:r>
            <a:r>
              <a:rPr lang="hu-HU" dirty="0" err="1" smtClean="0"/>
              <a:t>the</a:t>
            </a:r>
            <a:r>
              <a:rPr lang="hu-HU" dirty="0" smtClean="0"/>
              <a:t> </a:t>
            </a:r>
            <a:r>
              <a:rPr lang="hu-HU" dirty="0" err="1" smtClean="0"/>
              <a:t>oropharynx</a:t>
            </a:r>
            <a:r>
              <a:rPr lang="hu-HU" dirty="0" smtClean="0"/>
              <a:t> (</a:t>
            </a:r>
            <a:r>
              <a:rPr lang="hu-HU" dirty="0" err="1" smtClean="0"/>
              <a:t>upper</a:t>
            </a:r>
            <a:r>
              <a:rPr lang="hu-HU" dirty="0" smtClean="0"/>
              <a:t> </a:t>
            </a:r>
            <a:r>
              <a:rPr lang="hu-HU" dirty="0" err="1" smtClean="0"/>
              <a:t>airway</a:t>
            </a:r>
            <a:r>
              <a:rPr lang="hu-HU" dirty="0" smtClean="0"/>
              <a:t>).</a:t>
            </a:r>
          </a:p>
          <a:p>
            <a:r>
              <a:rPr lang="hu-HU" dirty="0" err="1" smtClean="0"/>
              <a:t>It</a:t>
            </a:r>
            <a:r>
              <a:rPr lang="hu-HU" dirty="0" smtClean="0"/>
              <a:t> </a:t>
            </a:r>
            <a:r>
              <a:rPr lang="hu-HU" dirty="0" err="1" smtClean="0"/>
              <a:t>causes</a:t>
            </a:r>
            <a:r>
              <a:rPr lang="hu-HU" dirty="0" smtClean="0"/>
              <a:t> </a:t>
            </a:r>
            <a:r>
              <a:rPr lang="hu-HU" dirty="0" err="1" smtClean="0"/>
              <a:t>daytime</a:t>
            </a:r>
            <a:r>
              <a:rPr lang="hu-HU" dirty="0" smtClean="0"/>
              <a:t> </a:t>
            </a:r>
            <a:r>
              <a:rPr lang="hu-HU" dirty="0" err="1" smtClean="0"/>
              <a:t>sleepiness</a:t>
            </a:r>
            <a:r>
              <a:rPr lang="hu-HU" dirty="0" smtClean="0"/>
              <a:t>, </a:t>
            </a:r>
            <a:r>
              <a:rPr lang="hu-HU" dirty="0" err="1" smtClean="0"/>
              <a:t>cognitive</a:t>
            </a:r>
            <a:r>
              <a:rPr lang="hu-HU" dirty="0" smtClean="0"/>
              <a:t> </a:t>
            </a:r>
            <a:r>
              <a:rPr lang="hu-HU" dirty="0" err="1" smtClean="0"/>
              <a:t>impairment</a:t>
            </a:r>
            <a:r>
              <a:rPr lang="hu-HU" dirty="0" smtClean="0"/>
              <a:t>, </a:t>
            </a:r>
            <a:r>
              <a:rPr lang="hu-HU" dirty="0" err="1" smtClean="0"/>
              <a:t>vehicular</a:t>
            </a:r>
            <a:r>
              <a:rPr lang="hu-HU" dirty="0" smtClean="0"/>
              <a:t> </a:t>
            </a:r>
            <a:r>
              <a:rPr lang="hu-HU" dirty="0" err="1" smtClean="0"/>
              <a:t>accidents</a:t>
            </a:r>
            <a:r>
              <a:rPr lang="hu-HU" dirty="0" smtClean="0"/>
              <a:t>, </a:t>
            </a:r>
            <a:r>
              <a:rPr lang="hu-HU" dirty="0" err="1" smtClean="0"/>
              <a:t>nighttime</a:t>
            </a:r>
            <a:r>
              <a:rPr lang="hu-HU" dirty="0" smtClean="0"/>
              <a:t> </a:t>
            </a:r>
            <a:r>
              <a:rPr lang="hu-HU" dirty="0" err="1" smtClean="0"/>
              <a:t>snoring</a:t>
            </a:r>
            <a:r>
              <a:rPr lang="hu-HU" dirty="0" smtClean="0"/>
              <a:t> </a:t>
            </a:r>
            <a:r>
              <a:rPr lang="hu-HU" dirty="0" err="1" smtClean="0"/>
              <a:t>with</a:t>
            </a:r>
            <a:r>
              <a:rPr lang="hu-HU" dirty="0" smtClean="0"/>
              <a:t> </a:t>
            </a:r>
            <a:r>
              <a:rPr lang="hu-HU" dirty="0" err="1" smtClean="0"/>
              <a:t>intermittent</a:t>
            </a:r>
            <a:r>
              <a:rPr lang="hu-HU" dirty="0" smtClean="0"/>
              <a:t> </a:t>
            </a:r>
            <a:r>
              <a:rPr lang="hu-HU" dirty="0" err="1" smtClean="0"/>
              <a:t>pauses</a:t>
            </a:r>
            <a:r>
              <a:rPr lang="hu-HU" dirty="0" smtClean="0"/>
              <a:t>, </a:t>
            </a:r>
            <a:r>
              <a:rPr lang="hu-HU" dirty="0" err="1" smtClean="0"/>
              <a:t>restlessness</a:t>
            </a:r>
            <a:r>
              <a:rPr lang="hu-HU" dirty="0" smtClean="0"/>
              <a:t>, </a:t>
            </a:r>
            <a:r>
              <a:rPr lang="hu-HU" dirty="0" err="1" smtClean="0"/>
              <a:t>Finally</a:t>
            </a:r>
            <a:r>
              <a:rPr lang="hu-HU" dirty="0" smtClean="0"/>
              <a:t>, </a:t>
            </a:r>
            <a:r>
              <a:rPr lang="hu-HU" dirty="0" err="1" smtClean="0"/>
              <a:t>it</a:t>
            </a:r>
            <a:r>
              <a:rPr lang="hu-HU" dirty="0" smtClean="0"/>
              <a:t> </a:t>
            </a:r>
            <a:r>
              <a:rPr lang="hu-HU" dirty="0" err="1" smtClean="0"/>
              <a:t>can</a:t>
            </a:r>
            <a:r>
              <a:rPr lang="hu-HU" dirty="0" smtClean="0"/>
              <a:t> </a:t>
            </a:r>
            <a:r>
              <a:rPr lang="hu-HU" dirty="0" err="1" smtClean="0"/>
              <a:t>also</a:t>
            </a:r>
            <a:r>
              <a:rPr lang="hu-HU" dirty="0" smtClean="0"/>
              <a:t> </a:t>
            </a:r>
            <a:r>
              <a:rPr lang="hu-HU" dirty="0" err="1" smtClean="0"/>
              <a:t>result</a:t>
            </a:r>
            <a:r>
              <a:rPr lang="hu-HU" dirty="0" smtClean="0"/>
              <a:t> </a:t>
            </a:r>
            <a:r>
              <a:rPr lang="hu-HU" dirty="0" err="1" smtClean="0"/>
              <a:t>in</a:t>
            </a:r>
            <a:r>
              <a:rPr lang="hu-HU" dirty="0" smtClean="0"/>
              <a:t> </a:t>
            </a:r>
            <a:r>
              <a:rPr lang="hu-HU" dirty="0" err="1" smtClean="0"/>
              <a:t>hypertension</a:t>
            </a:r>
            <a:r>
              <a:rPr lang="hu-HU" dirty="0" smtClean="0"/>
              <a:t>, </a:t>
            </a:r>
            <a:r>
              <a:rPr lang="hu-HU" dirty="0" err="1" smtClean="0"/>
              <a:t>strokes</a:t>
            </a:r>
            <a:r>
              <a:rPr lang="hu-HU" dirty="0" smtClean="0"/>
              <a:t>, </a:t>
            </a:r>
            <a:r>
              <a:rPr lang="hu-HU" dirty="0" err="1" smtClean="0"/>
              <a:t>decreased</a:t>
            </a:r>
            <a:r>
              <a:rPr lang="hu-HU" dirty="0" smtClean="0"/>
              <a:t> life </a:t>
            </a:r>
            <a:r>
              <a:rPr lang="hu-HU" dirty="0" err="1" smtClean="0"/>
              <a:t>expectancy</a:t>
            </a:r>
            <a:r>
              <a:rPr lang="hu-HU" dirty="0" smtClean="0"/>
              <a:t>, and </a:t>
            </a:r>
            <a:r>
              <a:rPr lang="hu-HU" dirty="0" err="1" smtClean="0"/>
              <a:t>even</a:t>
            </a:r>
            <a:r>
              <a:rPr lang="hu-HU" dirty="0" smtClean="0"/>
              <a:t> </a:t>
            </a:r>
            <a:r>
              <a:rPr lang="hu-HU" dirty="0" err="1" smtClean="0"/>
              <a:t>death</a:t>
            </a:r>
            <a:r>
              <a:rPr lang="hu-HU" dirty="0" smtClean="0"/>
              <a:t>.</a:t>
            </a:r>
          </a:p>
          <a:p>
            <a:endParaRPr lang="hu-HU" dirty="0" smtClean="0"/>
          </a:p>
          <a:p>
            <a:endParaRPr lang="hu-H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
            </a:r>
            <a:br>
              <a:rPr lang="hu-HU" dirty="0" smtClean="0"/>
            </a:br>
            <a:r>
              <a:rPr lang="hu-HU" b="1" dirty="0" err="1" smtClean="0"/>
              <a:t>What</a:t>
            </a:r>
            <a:r>
              <a:rPr lang="hu-HU" b="1" dirty="0" smtClean="0"/>
              <a:t> is </a:t>
            </a:r>
            <a:r>
              <a:rPr lang="hu-HU" b="1" dirty="0" err="1" smtClean="0"/>
              <a:t>the</a:t>
            </a:r>
            <a:r>
              <a:rPr lang="hu-HU" b="1" dirty="0" smtClean="0"/>
              <a:t> </a:t>
            </a:r>
            <a:r>
              <a:rPr lang="hu-HU" b="1" dirty="0" err="1" smtClean="0"/>
              <a:t>prevalence</a:t>
            </a:r>
            <a:r>
              <a:rPr lang="hu-HU" b="1" dirty="0" smtClean="0"/>
              <a:t> of </a:t>
            </a:r>
            <a:r>
              <a:rPr lang="hu-HU" b="1" dirty="0" err="1" smtClean="0"/>
              <a:t>Obstructive</a:t>
            </a:r>
            <a:r>
              <a:rPr lang="hu-HU" b="1" dirty="0" smtClean="0"/>
              <a:t> </a:t>
            </a:r>
            <a:r>
              <a:rPr lang="hu-HU" b="1" dirty="0" err="1" smtClean="0"/>
              <a:t>Sleep</a:t>
            </a:r>
            <a:r>
              <a:rPr lang="hu-HU" b="1" dirty="0" smtClean="0"/>
              <a:t> </a:t>
            </a:r>
            <a:r>
              <a:rPr lang="hu-HU" b="1" dirty="0" err="1" smtClean="0"/>
              <a:t>Apnea</a:t>
            </a:r>
            <a:r>
              <a:rPr lang="hu-HU" b="1" dirty="0" smtClean="0"/>
              <a:t>?</a:t>
            </a:r>
            <a:r>
              <a:rPr lang="hu-HU" dirty="0" smtClean="0"/>
              <a:t/>
            </a:r>
            <a:br>
              <a:rPr lang="hu-HU" dirty="0" smtClean="0"/>
            </a:br>
            <a:endParaRPr lang="hu-HU" dirty="0"/>
          </a:p>
        </p:txBody>
      </p:sp>
      <p:sp>
        <p:nvSpPr>
          <p:cNvPr id="3" name="Tartalom helye 2"/>
          <p:cNvSpPr>
            <a:spLocks noGrp="1"/>
          </p:cNvSpPr>
          <p:nvPr>
            <p:ph idx="1"/>
          </p:nvPr>
        </p:nvSpPr>
        <p:spPr>
          <a:xfrm>
            <a:off x="457200" y="2132856"/>
            <a:ext cx="8229600" cy="3993307"/>
          </a:xfrm>
        </p:spPr>
        <p:txBody>
          <a:bodyPr/>
          <a:lstStyle/>
          <a:p>
            <a:r>
              <a:rPr lang="hu-HU" dirty="0" smtClean="0"/>
              <a:t>1-4% </a:t>
            </a:r>
            <a:r>
              <a:rPr lang="hu-HU" dirty="0" err="1" smtClean="0"/>
              <a:t>in</a:t>
            </a:r>
            <a:r>
              <a:rPr lang="hu-HU" dirty="0" smtClean="0"/>
              <a:t> </a:t>
            </a:r>
            <a:r>
              <a:rPr lang="hu-HU" dirty="0" err="1" smtClean="0"/>
              <a:t>children</a:t>
            </a:r>
            <a:r>
              <a:rPr lang="hu-HU" dirty="0" smtClean="0"/>
              <a:t> of </a:t>
            </a:r>
            <a:r>
              <a:rPr lang="hu-HU" dirty="0" err="1" smtClean="0"/>
              <a:t>healthy</a:t>
            </a:r>
            <a:r>
              <a:rPr lang="hu-HU" dirty="0" smtClean="0"/>
              <a:t> </a:t>
            </a:r>
            <a:r>
              <a:rPr lang="hu-HU" dirty="0" err="1" smtClean="0"/>
              <a:t>weight</a:t>
            </a:r>
            <a:r>
              <a:rPr lang="hu-HU" dirty="0" smtClean="0"/>
              <a:t>. </a:t>
            </a:r>
            <a:r>
              <a:rPr lang="hu-HU" dirty="0" err="1" smtClean="0"/>
              <a:t>But</a:t>
            </a:r>
            <a:r>
              <a:rPr lang="hu-HU" dirty="0" smtClean="0"/>
              <a:t> </a:t>
            </a:r>
            <a:r>
              <a:rPr lang="hu-HU" dirty="0" err="1" smtClean="0"/>
              <a:t>those</a:t>
            </a:r>
            <a:r>
              <a:rPr lang="hu-HU" dirty="0" smtClean="0"/>
              <a:t> </a:t>
            </a:r>
            <a:r>
              <a:rPr lang="hu-HU" dirty="0" err="1" smtClean="0"/>
              <a:t>numbers</a:t>
            </a:r>
            <a:r>
              <a:rPr lang="hu-HU" dirty="0" smtClean="0"/>
              <a:t> </a:t>
            </a:r>
            <a:r>
              <a:rPr lang="hu-HU" dirty="0" err="1" smtClean="0"/>
              <a:t>climb</a:t>
            </a:r>
            <a:r>
              <a:rPr lang="hu-HU" dirty="0" smtClean="0"/>
              <a:t> </a:t>
            </a:r>
            <a:r>
              <a:rPr lang="hu-HU" dirty="0" err="1" smtClean="0"/>
              <a:t>to</a:t>
            </a:r>
            <a:r>
              <a:rPr lang="hu-HU" dirty="0" smtClean="0"/>
              <a:t> over 50% </a:t>
            </a:r>
            <a:r>
              <a:rPr lang="hu-HU" dirty="0" err="1" smtClean="0"/>
              <a:t>in</a:t>
            </a:r>
            <a:r>
              <a:rPr lang="hu-HU" dirty="0" smtClean="0"/>
              <a:t> </a:t>
            </a:r>
            <a:r>
              <a:rPr lang="hu-HU" dirty="0" err="1" smtClean="0"/>
              <a:t>children</a:t>
            </a:r>
            <a:r>
              <a:rPr lang="hu-HU" dirty="0" smtClean="0"/>
              <a:t> </a:t>
            </a:r>
            <a:r>
              <a:rPr lang="hu-HU" dirty="0" err="1" smtClean="0"/>
              <a:t>who</a:t>
            </a:r>
            <a:r>
              <a:rPr lang="hu-HU" dirty="0" smtClean="0"/>
              <a:t> </a:t>
            </a:r>
            <a:r>
              <a:rPr lang="hu-HU" dirty="0" err="1" smtClean="0"/>
              <a:t>are</a:t>
            </a:r>
            <a:r>
              <a:rPr lang="hu-HU" dirty="0" smtClean="0"/>
              <a:t> </a:t>
            </a:r>
            <a:r>
              <a:rPr lang="hu-HU" dirty="0" err="1" smtClean="0"/>
              <a:t>obese</a:t>
            </a:r>
            <a:r>
              <a:rPr lang="hu-HU" dirty="0" smtClean="0"/>
              <a:t>.</a:t>
            </a:r>
            <a:endParaRPr lang="hu-HU" dirty="0" smtClean="0"/>
          </a:p>
          <a:p>
            <a:r>
              <a:rPr lang="hu-HU" dirty="0" smtClean="0"/>
              <a:t>The </a:t>
            </a:r>
            <a:r>
              <a:rPr lang="hu-HU" dirty="0" err="1" smtClean="0"/>
              <a:t>prevalence</a:t>
            </a:r>
            <a:r>
              <a:rPr lang="hu-HU" dirty="0" smtClean="0"/>
              <a:t> of OSA </a:t>
            </a:r>
            <a:r>
              <a:rPr lang="hu-HU" dirty="0" err="1" smtClean="0"/>
              <a:t>in</a:t>
            </a:r>
            <a:r>
              <a:rPr lang="hu-HU" dirty="0" smtClean="0"/>
              <a:t> </a:t>
            </a:r>
            <a:r>
              <a:rPr lang="hu-HU" dirty="0" err="1" smtClean="0"/>
              <a:t>obese</a:t>
            </a:r>
            <a:r>
              <a:rPr lang="hu-HU" dirty="0" smtClean="0"/>
              <a:t> </a:t>
            </a:r>
            <a:r>
              <a:rPr lang="hu-HU" dirty="0" err="1" smtClean="0"/>
              <a:t>men</a:t>
            </a:r>
            <a:r>
              <a:rPr lang="hu-HU" dirty="0" smtClean="0"/>
              <a:t> and </a:t>
            </a:r>
            <a:r>
              <a:rPr lang="hu-HU" dirty="0" err="1" smtClean="0"/>
              <a:t>women</a:t>
            </a:r>
            <a:r>
              <a:rPr lang="hu-HU" dirty="0" smtClean="0"/>
              <a:t> </a:t>
            </a:r>
            <a:r>
              <a:rPr lang="hu-HU" dirty="0" err="1" smtClean="0"/>
              <a:t>rises</a:t>
            </a:r>
            <a:r>
              <a:rPr lang="hu-HU" dirty="0" smtClean="0"/>
              <a:t> </a:t>
            </a:r>
            <a:r>
              <a:rPr lang="hu-HU" dirty="0" err="1" smtClean="0"/>
              <a:t>to</a:t>
            </a:r>
            <a:r>
              <a:rPr lang="hu-HU" dirty="0" smtClean="0"/>
              <a:t> over 75%.</a:t>
            </a:r>
          </a:p>
          <a:p>
            <a:endParaRPr lang="hu-H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498178"/>
          </a:xfrm>
        </p:spPr>
        <p:txBody>
          <a:bodyPr>
            <a:normAutofit fontScale="90000"/>
          </a:bodyPr>
          <a:lstStyle/>
          <a:p>
            <a:r>
              <a:rPr lang="hu-HU" dirty="0" smtClean="0"/>
              <a:t/>
            </a:r>
            <a:br>
              <a:rPr lang="hu-HU" dirty="0" smtClean="0"/>
            </a:br>
            <a:r>
              <a:rPr lang="hu-HU" b="1" dirty="0" err="1" smtClean="0"/>
              <a:t>There</a:t>
            </a:r>
            <a:r>
              <a:rPr lang="hu-HU" b="1" dirty="0" smtClean="0"/>
              <a:t> is no </a:t>
            </a:r>
            <a:r>
              <a:rPr lang="hu-HU" b="1" dirty="0" err="1" smtClean="0"/>
              <a:t>evidence</a:t>
            </a:r>
            <a:r>
              <a:rPr lang="hu-HU" b="1" dirty="0" smtClean="0"/>
              <a:t> </a:t>
            </a:r>
            <a:r>
              <a:rPr lang="hu-HU" b="1" dirty="0" err="1" smtClean="0"/>
              <a:t>that</a:t>
            </a:r>
            <a:r>
              <a:rPr lang="hu-HU" b="1" dirty="0" smtClean="0"/>
              <a:t> </a:t>
            </a:r>
            <a:r>
              <a:rPr lang="hu-HU" b="1" dirty="0" err="1" smtClean="0"/>
              <a:t>the</a:t>
            </a:r>
            <a:r>
              <a:rPr lang="hu-HU" b="1" dirty="0" smtClean="0"/>
              <a:t> </a:t>
            </a:r>
            <a:r>
              <a:rPr lang="hu-HU" b="1" dirty="0" err="1" smtClean="0"/>
              <a:t>following</a:t>
            </a:r>
            <a:r>
              <a:rPr lang="hu-HU" b="1" dirty="0" smtClean="0"/>
              <a:t> </a:t>
            </a:r>
            <a:r>
              <a:rPr lang="hu-HU" b="1" dirty="0" err="1" smtClean="0"/>
              <a:t>cause</a:t>
            </a:r>
            <a:r>
              <a:rPr lang="hu-HU" b="1" dirty="0" smtClean="0"/>
              <a:t> OSA</a:t>
            </a:r>
            <a:r>
              <a:rPr lang="hu-HU" dirty="0" smtClean="0"/>
              <a:t/>
            </a:r>
            <a:br>
              <a:rPr lang="hu-HU" dirty="0" smtClean="0"/>
            </a:br>
            <a:endParaRPr lang="hu-HU" dirty="0"/>
          </a:p>
        </p:txBody>
      </p:sp>
      <p:sp>
        <p:nvSpPr>
          <p:cNvPr id="3" name="Tartalom helye 2"/>
          <p:cNvSpPr>
            <a:spLocks noGrp="1"/>
          </p:cNvSpPr>
          <p:nvPr>
            <p:ph idx="1"/>
          </p:nvPr>
        </p:nvSpPr>
        <p:spPr>
          <a:xfrm>
            <a:off x="457200" y="2276872"/>
            <a:ext cx="8229600" cy="3849291"/>
          </a:xfrm>
        </p:spPr>
        <p:txBody>
          <a:bodyPr/>
          <a:lstStyle/>
          <a:p>
            <a:pPr lvl="0"/>
            <a:r>
              <a:rPr lang="hu-HU" dirty="0" err="1" smtClean="0"/>
              <a:t>the</a:t>
            </a:r>
            <a:r>
              <a:rPr lang="hu-HU" dirty="0" smtClean="0"/>
              <a:t> </a:t>
            </a:r>
            <a:r>
              <a:rPr lang="hu-HU" dirty="0" err="1" smtClean="0"/>
              <a:t>position</a:t>
            </a:r>
            <a:r>
              <a:rPr lang="hu-HU" dirty="0" smtClean="0"/>
              <a:t> of </a:t>
            </a:r>
            <a:r>
              <a:rPr lang="hu-HU" dirty="0" err="1" smtClean="0"/>
              <a:t>the</a:t>
            </a:r>
            <a:r>
              <a:rPr lang="hu-HU" dirty="0" smtClean="0"/>
              <a:t> </a:t>
            </a:r>
            <a:r>
              <a:rPr lang="hu-HU" dirty="0" err="1" smtClean="0"/>
              <a:t>teeth</a:t>
            </a:r>
            <a:r>
              <a:rPr lang="hu-HU" dirty="0" smtClean="0"/>
              <a:t>,</a:t>
            </a:r>
          </a:p>
          <a:p>
            <a:pPr lvl="0"/>
            <a:r>
              <a:rPr lang="hu-HU" dirty="0" err="1" smtClean="0"/>
              <a:t>the</a:t>
            </a:r>
            <a:r>
              <a:rPr lang="hu-HU" dirty="0" smtClean="0"/>
              <a:t> </a:t>
            </a:r>
            <a:r>
              <a:rPr lang="hu-HU" dirty="0" err="1" smtClean="0"/>
              <a:t>width</a:t>
            </a:r>
            <a:r>
              <a:rPr lang="hu-HU" dirty="0" smtClean="0"/>
              <a:t> of </a:t>
            </a:r>
            <a:r>
              <a:rPr lang="hu-HU" dirty="0" err="1" smtClean="0"/>
              <a:t>the</a:t>
            </a:r>
            <a:r>
              <a:rPr lang="hu-HU" dirty="0" smtClean="0"/>
              <a:t> </a:t>
            </a:r>
            <a:r>
              <a:rPr lang="hu-HU" dirty="0" err="1" smtClean="0"/>
              <a:t>arches</a:t>
            </a:r>
            <a:r>
              <a:rPr lang="hu-HU" dirty="0" smtClean="0"/>
              <a:t>,</a:t>
            </a:r>
          </a:p>
          <a:p>
            <a:pPr lvl="0"/>
            <a:r>
              <a:rPr lang="hu-HU" dirty="0" err="1" smtClean="0"/>
              <a:t>the</a:t>
            </a:r>
            <a:r>
              <a:rPr lang="hu-HU" dirty="0" smtClean="0"/>
              <a:t> </a:t>
            </a:r>
            <a:r>
              <a:rPr lang="hu-HU" dirty="0" err="1" smtClean="0"/>
              <a:t>size</a:t>
            </a:r>
            <a:r>
              <a:rPr lang="hu-HU" dirty="0" smtClean="0"/>
              <a:t> of </a:t>
            </a:r>
            <a:r>
              <a:rPr lang="hu-HU" dirty="0" err="1" smtClean="0"/>
              <a:t>the</a:t>
            </a:r>
            <a:r>
              <a:rPr lang="hu-HU" dirty="0" smtClean="0"/>
              <a:t> </a:t>
            </a:r>
            <a:r>
              <a:rPr lang="hu-HU" dirty="0" err="1" smtClean="0"/>
              <a:t>nasal</a:t>
            </a:r>
            <a:r>
              <a:rPr lang="hu-HU" dirty="0" smtClean="0"/>
              <a:t> </a:t>
            </a:r>
            <a:r>
              <a:rPr lang="hu-HU" dirty="0" err="1" smtClean="0"/>
              <a:t>cavity</a:t>
            </a:r>
            <a:r>
              <a:rPr lang="hu-HU" dirty="0" smtClean="0"/>
              <a:t>,</a:t>
            </a:r>
          </a:p>
          <a:p>
            <a:pPr lvl="0"/>
            <a:r>
              <a:rPr lang="hu-HU" dirty="0" err="1" smtClean="0"/>
              <a:t>the</a:t>
            </a:r>
            <a:r>
              <a:rPr lang="hu-HU" dirty="0" smtClean="0"/>
              <a:t> </a:t>
            </a:r>
            <a:r>
              <a:rPr lang="hu-HU" dirty="0" err="1" smtClean="0"/>
              <a:t>length</a:t>
            </a:r>
            <a:r>
              <a:rPr lang="hu-HU" dirty="0" smtClean="0"/>
              <a:t> of </a:t>
            </a:r>
            <a:r>
              <a:rPr lang="hu-HU" dirty="0" err="1" smtClean="0"/>
              <a:t>the</a:t>
            </a:r>
            <a:r>
              <a:rPr lang="hu-HU" dirty="0" smtClean="0"/>
              <a:t> </a:t>
            </a:r>
            <a:r>
              <a:rPr lang="hu-HU" dirty="0" err="1" smtClean="0"/>
              <a:t>lingual</a:t>
            </a:r>
            <a:r>
              <a:rPr lang="hu-HU" dirty="0" smtClean="0"/>
              <a:t> </a:t>
            </a:r>
            <a:r>
              <a:rPr lang="hu-HU" dirty="0" err="1" smtClean="0"/>
              <a:t>frenum</a:t>
            </a:r>
            <a:endParaRPr lang="hu-HU" dirty="0" smtClean="0"/>
          </a:p>
          <a:p>
            <a:endParaRPr lang="hu-H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
            </a:r>
            <a:br>
              <a:rPr lang="hu-HU" dirty="0" smtClean="0"/>
            </a:br>
            <a:r>
              <a:rPr lang="hu-HU" b="1" dirty="0" err="1" smtClean="0"/>
              <a:t>What</a:t>
            </a:r>
            <a:r>
              <a:rPr lang="hu-HU" b="1" dirty="0" smtClean="0"/>
              <a:t> Is The </a:t>
            </a:r>
            <a:r>
              <a:rPr lang="hu-HU" b="1" dirty="0" err="1" smtClean="0"/>
              <a:t>Appropriate</a:t>
            </a:r>
            <a:r>
              <a:rPr lang="hu-HU" b="1" dirty="0" smtClean="0"/>
              <a:t> </a:t>
            </a:r>
            <a:r>
              <a:rPr lang="hu-HU" b="1" dirty="0" err="1" smtClean="0"/>
              <a:t>Role</a:t>
            </a:r>
            <a:r>
              <a:rPr lang="hu-HU" b="1" dirty="0" smtClean="0"/>
              <a:t> Of The </a:t>
            </a:r>
            <a:r>
              <a:rPr lang="hu-HU" b="1" dirty="0" err="1" smtClean="0"/>
              <a:t>Orthodontist</a:t>
            </a:r>
            <a:r>
              <a:rPr lang="hu-HU" b="1" dirty="0" smtClean="0"/>
              <a:t> </a:t>
            </a:r>
            <a:r>
              <a:rPr lang="hu-HU" b="1" dirty="0" err="1" smtClean="0"/>
              <a:t>In</a:t>
            </a:r>
            <a:r>
              <a:rPr lang="hu-HU" b="1" dirty="0" smtClean="0"/>
              <a:t> OSA?</a:t>
            </a:r>
            <a:br>
              <a:rPr lang="hu-HU" b="1" dirty="0" smtClean="0"/>
            </a:br>
            <a:endParaRPr lang="hu-HU" dirty="0"/>
          </a:p>
        </p:txBody>
      </p:sp>
      <p:sp>
        <p:nvSpPr>
          <p:cNvPr id="3" name="Tartalom helye 2"/>
          <p:cNvSpPr>
            <a:spLocks noGrp="1"/>
          </p:cNvSpPr>
          <p:nvPr>
            <p:ph idx="1"/>
          </p:nvPr>
        </p:nvSpPr>
        <p:spPr/>
        <p:txBody>
          <a:bodyPr>
            <a:normAutofit/>
          </a:bodyPr>
          <a:lstStyle/>
          <a:p>
            <a:r>
              <a:rPr lang="hu-HU" dirty="0" err="1" smtClean="0"/>
              <a:t>Orthodontists</a:t>
            </a:r>
            <a:r>
              <a:rPr lang="hu-HU" dirty="0" smtClean="0"/>
              <a:t> </a:t>
            </a:r>
            <a:r>
              <a:rPr lang="hu-HU" dirty="0" err="1" smtClean="0"/>
              <a:t>cannot</a:t>
            </a:r>
            <a:r>
              <a:rPr lang="hu-HU" dirty="0" smtClean="0"/>
              <a:t> </a:t>
            </a:r>
            <a:r>
              <a:rPr lang="hu-HU" dirty="0" err="1" smtClean="0"/>
              <a:t>predict</a:t>
            </a:r>
            <a:r>
              <a:rPr lang="hu-HU" dirty="0" smtClean="0"/>
              <a:t>, </a:t>
            </a:r>
            <a:r>
              <a:rPr lang="hu-HU" dirty="0" err="1" smtClean="0"/>
              <a:t>prevent</a:t>
            </a:r>
            <a:r>
              <a:rPr lang="hu-HU" dirty="0" smtClean="0"/>
              <a:t>, </a:t>
            </a:r>
            <a:r>
              <a:rPr lang="hu-HU" dirty="0" err="1" smtClean="0"/>
              <a:t>diagnose</a:t>
            </a:r>
            <a:r>
              <a:rPr lang="hu-HU" dirty="0" smtClean="0"/>
              <a:t>, </a:t>
            </a:r>
            <a:r>
              <a:rPr lang="hu-HU" dirty="0" err="1" smtClean="0"/>
              <a:t>or</a:t>
            </a:r>
            <a:r>
              <a:rPr lang="hu-HU" dirty="0" smtClean="0"/>
              <a:t> </a:t>
            </a:r>
            <a:r>
              <a:rPr lang="hu-HU" dirty="0" err="1" smtClean="0"/>
              <a:t>correct</a:t>
            </a:r>
            <a:r>
              <a:rPr lang="hu-HU" dirty="0" smtClean="0"/>
              <a:t> OSA</a:t>
            </a:r>
          </a:p>
          <a:p>
            <a:r>
              <a:rPr lang="hu-HU" dirty="0" err="1" smtClean="0"/>
              <a:t>no-one</a:t>
            </a:r>
            <a:r>
              <a:rPr lang="hu-HU" dirty="0" smtClean="0"/>
              <a:t> has </a:t>
            </a:r>
            <a:r>
              <a:rPr lang="hu-HU" dirty="0" err="1" smtClean="0"/>
              <a:t>shown</a:t>
            </a:r>
            <a:r>
              <a:rPr lang="hu-HU" dirty="0" smtClean="0"/>
              <a:t> </a:t>
            </a:r>
            <a:r>
              <a:rPr lang="hu-HU" dirty="0" err="1" smtClean="0"/>
              <a:t>that</a:t>
            </a:r>
            <a:r>
              <a:rPr lang="hu-HU" dirty="0" smtClean="0"/>
              <a:t> </a:t>
            </a:r>
            <a:r>
              <a:rPr lang="hu-HU" dirty="0" err="1" smtClean="0"/>
              <a:t>maxillary</a:t>
            </a:r>
            <a:r>
              <a:rPr lang="hu-HU" dirty="0" smtClean="0"/>
              <a:t> </a:t>
            </a:r>
            <a:r>
              <a:rPr lang="hu-HU" dirty="0" err="1" smtClean="0"/>
              <a:t>expansion</a:t>
            </a:r>
            <a:r>
              <a:rPr lang="hu-HU" dirty="0" smtClean="0"/>
              <a:t> </a:t>
            </a:r>
            <a:r>
              <a:rPr lang="hu-HU" dirty="0" err="1" smtClean="0"/>
              <a:t>prevents</a:t>
            </a:r>
            <a:r>
              <a:rPr lang="hu-HU" dirty="0" smtClean="0"/>
              <a:t> </a:t>
            </a:r>
            <a:r>
              <a:rPr lang="hu-HU" dirty="0" err="1" smtClean="0"/>
              <a:t>or</a:t>
            </a:r>
            <a:r>
              <a:rPr lang="hu-HU" dirty="0" smtClean="0"/>
              <a:t> </a:t>
            </a:r>
            <a:r>
              <a:rPr lang="hu-HU" dirty="0" err="1" smtClean="0"/>
              <a:t>cures</a:t>
            </a:r>
            <a:r>
              <a:rPr lang="hu-HU" dirty="0" smtClean="0"/>
              <a:t> OSA.</a:t>
            </a:r>
          </a:p>
          <a:p>
            <a:r>
              <a:rPr lang="hu-HU" dirty="0" smtClean="0"/>
              <a:t> </a:t>
            </a:r>
            <a:r>
              <a:rPr lang="hu-HU" dirty="0" err="1" smtClean="0"/>
              <a:t>the</a:t>
            </a:r>
            <a:r>
              <a:rPr lang="hu-HU" dirty="0" smtClean="0"/>
              <a:t> </a:t>
            </a:r>
            <a:r>
              <a:rPr lang="hu-HU" dirty="0" err="1" smtClean="0"/>
              <a:t>role</a:t>
            </a:r>
            <a:r>
              <a:rPr lang="hu-HU" dirty="0" smtClean="0"/>
              <a:t> of </a:t>
            </a:r>
            <a:r>
              <a:rPr lang="hu-HU" dirty="0" err="1" smtClean="0"/>
              <a:t>orthodontist</a:t>
            </a:r>
            <a:r>
              <a:rPr lang="hu-HU" dirty="0" smtClean="0"/>
              <a:t> is </a:t>
            </a:r>
            <a:r>
              <a:rPr lang="hu-HU" dirty="0" err="1" smtClean="0"/>
              <a:t>to</a:t>
            </a:r>
            <a:r>
              <a:rPr lang="hu-HU" dirty="0" smtClean="0"/>
              <a:t> </a:t>
            </a:r>
            <a:r>
              <a:rPr lang="hu-HU" dirty="0" err="1" smtClean="0"/>
              <a:t>screen</a:t>
            </a:r>
            <a:r>
              <a:rPr lang="hu-HU" dirty="0" smtClean="0"/>
              <a:t> </a:t>
            </a:r>
            <a:r>
              <a:rPr lang="hu-HU" dirty="0" err="1" smtClean="0"/>
              <a:t>for</a:t>
            </a:r>
            <a:r>
              <a:rPr lang="hu-HU" dirty="0" smtClean="0"/>
              <a:t> </a:t>
            </a:r>
            <a:r>
              <a:rPr lang="hu-HU" dirty="0" err="1" smtClean="0"/>
              <a:t>the</a:t>
            </a:r>
            <a:r>
              <a:rPr lang="hu-HU" dirty="0" smtClean="0"/>
              <a:t> </a:t>
            </a:r>
            <a:r>
              <a:rPr lang="hu-HU" dirty="0" err="1" smtClean="0"/>
              <a:t>condition</a:t>
            </a:r>
            <a:r>
              <a:rPr lang="hu-HU" dirty="0" smtClean="0"/>
              <a:t>, </a:t>
            </a:r>
            <a:r>
              <a:rPr lang="hu-HU" dirty="0" err="1" smtClean="0"/>
              <a:t>identify</a:t>
            </a:r>
            <a:r>
              <a:rPr lang="hu-HU" dirty="0" smtClean="0"/>
              <a:t> </a:t>
            </a:r>
            <a:r>
              <a:rPr lang="hu-HU" dirty="0" err="1" smtClean="0"/>
              <a:t>those</a:t>
            </a:r>
            <a:r>
              <a:rPr lang="hu-HU" dirty="0" smtClean="0"/>
              <a:t> </a:t>
            </a:r>
            <a:r>
              <a:rPr lang="hu-HU" dirty="0" err="1" smtClean="0"/>
              <a:t>who</a:t>
            </a:r>
            <a:r>
              <a:rPr lang="hu-HU" dirty="0" smtClean="0"/>
              <a:t> </a:t>
            </a:r>
            <a:r>
              <a:rPr lang="hu-HU" dirty="0" err="1" smtClean="0"/>
              <a:t>exhibit</a:t>
            </a:r>
            <a:r>
              <a:rPr lang="hu-HU" dirty="0" smtClean="0"/>
              <a:t> </a:t>
            </a:r>
            <a:r>
              <a:rPr lang="hu-HU" dirty="0" err="1" smtClean="0"/>
              <a:t>signs</a:t>
            </a:r>
            <a:r>
              <a:rPr lang="hu-HU" dirty="0" smtClean="0"/>
              <a:t> and </a:t>
            </a:r>
            <a:r>
              <a:rPr lang="hu-HU" dirty="0" err="1" smtClean="0"/>
              <a:t>symptoms</a:t>
            </a:r>
            <a:r>
              <a:rPr lang="hu-HU" dirty="0" smtClean="0"/>
              <a:t>, </a:t>
            </a:r>
            <a:r>
              <a:rPr lang="hu-HU" dirty="0" err="1" smtClean="0"/>
              <a:t>make</a:t>
            </a:r>
            <a:r>
              <a:rPr lang="hu-HU" dirty="0" smtClean="0"/>
              <a:t> </a:t>
            </a:r>
            <a:r>
              <a:rPr lang="hu-HU" dirty="0" err="1" smtClean="0"/>
              <a:t>referrals</a:t>
            </a:r>
            <a:r>
              <a:rPr lang="hu-HU" dirty="0" smtClean="0"/>
              <a:t> </a:t>
            </a:r>
            <a:r>
              <a:rPr lang="hu-HU" dirty="0" err="1" smtClean="0"/>
              <a:t>to</a:t>
            </a:r>
            <a:r>
              <a:rPr lang="hu-HU" dirty="0" smtClean="0"/>
              <a:t> </a:t>
            </a:r>
            <a:r>
              <a:rPr lang="hu-HU" dirty="0" err="1" smtClean="0"/>
              <a:t>the</a:t>
            </a:r>
            <a:r>
              <a:rPr lang="hu-HU" dirty="0" smtClean="0"/>
              <a:t> </a:t>
            </a:r>
            <a:r>
              <a:rPr lang="hu-HU" dirty="0" err="1" smtClean="0"/>
              <a:t>appropriate</a:t>
            </a:r>
            <a:r>
              <a:rPr lang="hu-HU" dirty="0" smtClean="0"/>
              <a:t> </a:t>
            </a:r>
            <a:r>
              <a:rPr lang="hu-HU" dirty="0" err="1" smtClean="0"/>
              <a:t>physicians</a:t>
            </a:r>
            <a:endParaRPr lang="hu-HU" dirty="0" smtClean="0"/>
          </a:p>
          <a:p>
            <a:endParaRPr lang="hu-H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4522</TotalTime>
  <Words>1117</Words>
  <Application>Microsoft Office PowerPoint</Application>
  <PresentationFormat>Diavetítés a képernyőre (4:3 oldalarány)</PresentationFormat>
  <Paragraphs>207</Paragraphs>
  <Slides>45</Slides>
  <Notes>0</Notes>
  <HiddenSlides>0</HiddenSlides>
  <MMClips>0</MMClips>
  <ScaleCrop>false</ScaleCrop>
  <HeadingPairs>
    <vt:vector size="4" baseType="variant">
      <vt:variant>
        <vt:lpstr>Téma</vt:lpstr>
      </vt:variant>
      <vt:variant>
        <vt:i4>1</vt:i4>
      </vt:variant>
      <vt:variant>
        <vt:lpstr>Diacímek</vt:lpstr>
      </vt:variant>
      <vt:variant>
        <vt:i4>45</vt:i4>
      </vt:variant>
    </vt:vector>
  </HeadingPairs>
  <TitlesOfParts>
    <vt:vector size="46" baseType="lpstr">
      <vt:lpstr>Office-téma</vt:lpstr>
      <vt:lpstr>Removable appliances</vt:lpstr>
      <vt:lpstr>2. dia</vt:lpstr>
      <vt:lpstr>Enviromental Factors</vt:lpstr>
      <vt:lpstr>Incompetent lip closing</vt:lpstr>
      <vt:lpstr>Lip-sucking swallow</vt:lpstr>
      <vt:lpstr>Obstructive Sleep Apnea (OSA) </vt:lpstr>
      <vt:lpstr> What is the prevalence of Obstructive Sleep Apnea? </vt:lpstr>
      <vt:lpstr> There is no evidence that the following cause OSA </vt:lpstr>
      <vt:lpstr> What Is The Appropriate Role Of The Orthodontist In OSA? </vt:lpstr>
      <vt:lpstr>Classification of the Malocclusion</vt:lpstr>
      <vt:lpstr>The main goal of the treatment</vt:lpstr>
      <vt:lpstr>Evidence based Care (Kevin O’Brien)</vt:lpstr>
      <vt:lpstr>Where do we get our Clinical Experience and Knowledge? </vt:lpstr>
      <vt:lpstr>Clinical Experience</vt:lpstr>
      <vt:lpstr>Where do we get the  Scientific Evidence and knowledge? </vt:lpstr>
      <vt:lpstr>Scientific Evidence</vt:lpstr>
      <vt:lpstr>Scientific Evidence</vt:lpstr>
      <vt:lpstr>Patients opinion</vt:lpstr>
      <vt:lpstr>About the three components</vt:lpstr>
      <vt:lpstr>20. dia</vt:lpstr>
      <vt:lpstr>Timing of treatment</vt:lpstr>
      <vt:lpstr>Timing of the craniofacial growth</vt:lpstr>
      <vt:lpstr>23. dia</vt:lpstr>
      <vt:lpstr>Timing for the interceptive treatment: 9-10 ages </vt:lpstr>
      <vt:lpstr>Interceptive Treatment</vt:lpstr>
      <vt:lpstr>Classification of Removable Appliances</vt:lpstr>
      <vt:lpstr>Advanteges of Removable Appliances</vt:lpstr>
      <vt:lpstr>Disadvateges of the Removable Appliences</vt:lpstr>
      <vt:lpstr>29. dia</vt:lpstr>
      <vt:lpstr>Arch Widening Appliances</vt:lpstr>
      <vt:lpstr>Most commonly used clasps</vt:lpstr>
      <vt:lpstr>Labial wire and retractor spring</vt:lpstr>
      <vt:lpstr>Plate with retractor springs</vt:lpstr>
      <vt:lpstr>The best time to treat the maxilla</vt:lpstr>
      <vt:lpstr>Plate combined with headgear by sceletal vertical open bite</vt:lpstr>
      <vt:lpstr>Plate with headgear tube and frontal clasp</vt:lpstr>
      <vt:lpstr>High pull headgear</vt:lpstr>
      <vt:lpstr>38. dia</vt:lpstr>
      <vt:lpstr>39. dia</vt:lpstr>
      <vt:lpstr>Other interceptive treatments</vt:lpstr>
      <vt:lpstr>41. dia</vt:lpstr>
      <vt:lpstr>42. dia</vt:lpstr>
      <vt:lpstr>Space maintaires</vt:lpstr>
      <vt:lpstr>About interceptive treatment</vt:lpstr>
      <vt:lpstr>45.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OrthoLux</dc:creator>
  <cp:lastModifiedBy>OrthoLux</cp:lastModifiedBy>
  <cp:revision>49</cp:revision>
  <dcterms:created xsi:type="dcterms:W3CDTF">2019-09-01T09:31:51Z</dcterms:created>
  <dcterms:modified xsi:type="dcterms:W3CDTF">2019-11-12T11:27:25Z</dcterms:modified>
</cp:coreProperties>
</file>